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53"/>
  </p:notesMasterIdLst>
  <p:handoutMasterIdLst>
    <p:handoutMasterId r:id="rId54"/>
  </p:handoutMasterIdLst>
  <p:sldIdLst>
    <p:sldId id="444" r:id="rId2"/>
    <p:sldId id="445" r:id="rId3"/>
    <p:sldId id="488" r:id="rId4"/>
    <p:sldId id="461" r:id="rId5"/>
    <p:sldId id="449" r:id="rId6"/>
    <p:sldId id="475" r:id="rId7"/>
    <p:sldId id="476" r:id="rId8"/>
    <p:sldId id="489" r:id="rId9"/>
    <p:sldId id="477" r:id="rId10"/>
    <p:sldId id="490" r:id="rId11"/>
    <p:sldId id="478" r:id="rId12"/>
    <p:sldId id="479" r:id="rId13"/>
    <p:sldId id="480" r:id="rId14"/>
    <p:sldId id="491" r:id="rId15"/>
    <p:sldId id="492" r:id="rId16"/>
    <p:sldId id="493" r:id="rId17"/>
    <p:sldId id="494" r:id="rId18"/>
    <p:sldId id="482" r:id="rId19"/>
    <p:sldId id="484" r:id="rId20"/>
    <p:sldId id="485" r:id="rId21"/>
    <p:sldId id="486" r:id="rId22"/>
    <p:sldId id="487" r:id="rId23"/>
    <p:sldId id="450" r:id="rId24"/>
    <p:sldId id="451" r:id="rId25"/>
    <p:sldId id="452" r:id="rId26"/>
    <p:sldId id="453" r:id="rId27"/>
    <p:sldId id="462" r:id="rId28"/>
    <p:sldId id="415" r:id="rId29"/>
    <p:sldId id="463" r:id="rId30"/>
    <p:sldId id="403" r:id="rId31"/>
    <p:sldId id="455" r:id="rId32"/>
    <p:sldId id="456" r:id="rId33"/>
    <p:sldId id="457" r:id="rId34"/>
    <p:sldId id="409" r:id="rId35"/>
    <p:sldId id="458" r:id="rId36"/>
    <p:sldId id="406" r:id="rId37"/>
    <p:sldId id="407" r:id="rId38"/>
    <p:sldId id="459" r:id="rId39"/>
    <p:sldId id="497" r:id="rId40"/>
    <p:sldId id="496" r:id="rId41"/>
    <p:sldId id="498" r:id="rId42"/>
    <p:sldId id="499" r:id="rId43"/>
    <p:sldId id="500" r:id="rId44"/>
    <p:sldId id="460" r:id="rId45"/>
    <p:sldId id="501" r:id="rId46"/>
    <p:sldId id="410" r:id="rId47"/>
    <p:sldId id="411" r:id="rId48"/>
    <p:sldId id="361" r:id="rId49"/>
    <p:sldId id="424" r:id="rId50"/>
    <p:sldId id="502" r:id="rId51"/>
    <p:sldId id="454" r:id="rId52"/>
  </p:sldIdLst>
  <p:sldSz cx="9144000" cy="6858000" type="screen4x3"/>
  <p:notesSz cx="6858000" cy="9144000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A66"/>
    <a:srgbClr val="0033CC"/>
    <a:srgbClr val="660066"/>
    <a:srgbClr val="666699"/>
    <a:srgbClr val="00B888"/>
    <a:srgbClr val="FFCCCC"/>
    <a:srgbClr val="0000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1554" autoAdjust="0"/>
  </p:normalViewPr>
  <p:slideViewPr>
    <p:cSldViewPr>
      <p:cViewPr varScale="1">
        <p:scale>
          <a:sx n="66" d="100"/>
          <a:sy n="66" d="100"/>
        </p:scale>
        <p:origin x="150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1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588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fld id="{125DB064-D555-4DDD-9932-96024D6CCD5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51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588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5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65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fld id="{EDB97B41-AA29-4779-8BB5-9E3C6D3E61B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564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ECF58C-6268-410A-B3EF-2EC53CF712F6}" type="slidenum">
              <a:rPr lang="ar-SA" smtClean="0"/>
              <a:pPr/>
              <a:t>2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92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ECF58C-6268-410A-B3EF-2EC53CF712F6}" type="slidenum">
              <a:rPr lang="ar-SA" smtClean="0"/>
              <a:pPr/>
              <a:t>13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44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ECF58C-6268-410A-B3EF-2EC53CF712F6}" type="slidenum">
              <a:rPr lang="ar-SA" smtClean="0"/>
              <a:pPr/>
              <a:t>14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9185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ECF58C-6268-410A-B3EF-2EC53CF712F6}" type="slidenum">
              <a:rPr lang="ar-SA" smtClean="0"/>
              <a:pPr/>
              <a:t>15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976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ECF58C-6268-410A-B3EF-2EC53CF712F6}" type="slidenum">
              <a:rPr lang="ar-SA" smtClean="0"/>
              <a:pPr/>
              <a:t>16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994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ECF58C-6268-410A-B3EF-2EC53CF712F6}" type="slidenum">
              <a:rPr lang="ar-SA" smtClean="0"/>
              <a:pPr/>
              <a:t>17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75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9ED7D1-4CBE-4C50-A65E-78CB3159B529}" type="slidenum">
              <a:rPr lang="ar-SA" smtClean="0"/>
              <a:pPr/>
              <a:t>18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755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C1E084-4ADB-47C0-978A-63B84D8C62CF}" type="slidenum">
              <a:rPr lang="ar-SA"/>
              <a:pPr/>
              <a:t>19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213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3803AF-9F56-4437-B60A-35A31120069F}" type="slidenum">
              <a:rPr lang="ar-SA" smtClean="0"/>
              <a:pPr/>
              <a:t>20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754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3803AF-9F56-4437-B60A-35A31120069F}" type="slidenum">
              <a:rPr lang="ar-SA" smtClean="0"/>
              <a:pPr/>
              <a:t>21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854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8A9160-1946-4B7D-9C82-0C4FB8C5E5D9}" type="slidenum">
              <a:rPr lang="ar-SA" smtClean="0"/>
              <a:pPr/>
              <a:t>23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65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ECF58C-6268-410A-B3EF-2EC53CF712F6}" type="slidenum">
              <a:rPr lang="ar-SA" smtClean="0"/>
              <a:pPr/>
              <a:t>3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683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0178F8-CFBF-44C7-90E2-DC91ABAE3DFE}" type="slidenum">
              <a:rPr lang="ar-SA" smtClean="0"/>
              <a:pPr/>
              <a:t>24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18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B69AFC-5110-406A-A81B-88ACE182BBCD}" type="slidenum">
              <a:rPr lang="ar-SA" smtClean="0"/>
              <a:pPr/>
              <a:t>25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936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E8E274-9152-4DC0-B483-87485D02A521}" type="slidenum">
              <a:rPr lang="ar-SA" smtClean="0"/>
              <a:pPr/>
              <a:t>26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902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E8E274-9152-4DC0-B483-87485D02A521}" type="slidenum">
              <a:rPr lang="ar-SA" smtClean="0"/>
              <a:pPr/>
              <a:t>27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876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E8E274-9152-4DC0-B483-87485D02A521}" type="slidenum">
              <a:rPr lang="ar-SA" smtClean="0"/>
              <a:pPr/>
              <a:t>28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730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E8E274-9152-4DC0-B483-87485D02A521}" type="slidenum">
              <a:rPr lang="ar-SA" smtClean="0"/>
              <a:pPr/>
              <a:t>29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048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ECF58C-6268-410A-B3EF-2EC53CF712F6}" type="slidenum">
              <a:rPr lang="ar-SA" smtClean="0"/>
              <a:pPr/>
              <a:t>31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205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ECF58C-6268-410A-B3EF-2EC53CF712F6}" type="slidenum">
              <a:rPr lang="ar-SA" smtClean="0"/>
              <a:pPr/>
              <a:t>32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39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9B6158-4401-4D73-B01F-572F788A5EC5}" type="slidenum">
              <a:rPr lang="ar-SA" smtClean="0"/>
              <a:pPr/>
              <a:t>33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373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9B6158-4401-4D73-B01F-572F788A5EC5}" type="slidenum">
              <a:rPr lang="ar-SA" smtClean="0"/>
              <a:pPr/>
              <a:t>34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07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ECF58C-6268-410A-B3EF-2EC53CF712F6}" type="slidenum">
              <a:rPr lang="ar-SA" smtClean="0"/>
              <a:pPr/>
              <a:t>4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3491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9B6158-4401-4D73-B01F-572F788A5EC5}" type="slidenum">
              <a:rPr lang="ar-SA" smtClean="0"/>
              <a:pPr/>
              <a:t>35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665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69313B-9CFD-45D6-890E-26C77FD0AF95}" type="slidenum">
              <a:rPr lang="ar-SA" smtClean="0"/>
              <a:pPr/>
              <a:t>36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754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C62528-F14C-481D-BAFE-0C36C6FB4BAA}" type="slidenum">
              <a:rPr lang="ar-SA" smtClean="0"/>
              <a:pPr/>
              <a:t>37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581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C62528-F14C-481D-BAFE-0C36C6FB4BAA}" type="slidenum">
              <a:rPr lang="ar-SA" smtClean="0"/>
              <a:pPr/>
              <a:t>38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05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 txBox="1">
            <a:spLocks noGrp="1" noChangeArrowheads="1"/>
          </p:cNvSpPr>
          <p:nvPr/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/>
            <a:fld id="{D7A3ACDD-D55B-4959-B84F-35DB29C9BF86}" type="slidenum">
              <a:rPr lang="ar-SA" sz="1200">
                <a:latin typeface="Arial" charset="0"/>
              </a:rPr>
              <a:pPr algn="l"/>
              <a:t>39</a:t>
            </a:fld>
            <a:endParaRPr lang="en-US" sz="1200">
              <a:latin typeface="Arial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190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 txBox="1">
            <a:spLocks noGrp="1" noChangeArrowheads="1"/>
          </p:cNvSpPr>
          <p:nvPr/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/>
            <a:fld id="{D7A3ACDD-D55B-4959-B84F-35DB29C9BF86}" type="slidenum">
              <a:rPr lang="ar-SA" sz="1200">
                <a:latin typeface="Arial" charset="0"/>
              </a:rPr>
              <a:pPr algn="l"/>
              <a:t>40</a:t>
            </a:fld>
            <a:endParaRPr lang="en-US" sz="1200">
              <a:latin typeface="Arial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613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 txBox="1">
            <a:spLocks noGrp="1" noChangeArrowheads="1"/>
          </p:cNvSpPr>
          <p:nvPr/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/>
            <a:fld id="{D7A3ACDD-D55B-4959-B84F-35DB29C9BF86}" type="slidenum">
              <a:rPr lang="ar-SA" sz="1200">
                <a:latin typeface="Arial" charset="0"/>
              </a:rPr>
              <a:pPr algn="l"/>
              <a:t>41</a:t>
            </a:fld>
            <a:endParaRPr lang="en-US" sz="1200">
              <a:latin typeface="Arial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185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 txBox="1">
            <a:spLocks noGrp="1" noChangeArrowheads="1"/>
          </p:cNvSpPr>
          <p:nvPr/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/>
            <a:fld id="{D7A3ACDD-D55B-4959-B84F-35DB29C9BF86}" type="slidenum">
              <a:rPr lang="ar-SA" sz="1200">
                <a:latin typeface="Arial" charset="0"/>
              </a:rPr>
              <a:pPr algn="l"/>
              <a:t>42</a:t>
            </a:fld>
            <a:endParaRPr lang="en-US" sz="1200">
              <a:latin typeface="Arial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864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 txBox="1">
            <a:spLocks noGrp="1" noChangeArrowheads="1"/>
          </p:cNvSpPr>
          <p:nvPr/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/>
            <a:fld id="{D7A3ACDD-D55B-4959-B84F-35DB29C9BF86}" type="slidenum">
              <a:rPr lang="ar-SA" sz="1200">
                <a:latin typeface="Arial" charset="0"/>
              </a:rPr>
              <a:pPr algn="l"/>
              <a:t>43</a:t>
            </a:fld>
            <a:endParaRPr lang="en-US" sz="1200">
              <a:latin typeface="Arial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2052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C62528-F14C-481D-BAFE-0C36C6FB4BAA}" type="slidenum">
              <a:rPr lang="ar-SA" smtClean="0"/>
              <a:pPr/>
              <a:t>44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07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ECF58C-6268-410A-B3EF-2EC53CF712F6}" type="slidenum">
              <a:rPr lang="ar-SA" smtClean="0"/>
              <a:pPr/>
              <a:t>5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9984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 txBox="1">
            <a:spLocks noGrp="1" noChangeArrowheads="1"/>
          </p:cNvSpPr>
          <p:nvPr/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/>
            <a:fld id="{D7A3ACDD-D55B-4959-B84F-35DB29C9BF86}" type="slidenum">
              <a:rPr lang="ar-SA" sz="1200">
                <a:latin typeface="Arial" charset="0"/>
              </a:rPr>
              <a:pPr algn="l"/>
              <a:t>45</a:t>
            </a:fld>
            <a:endParaRPr lang="en-US" sz="1200">
              <a:latin typeface="Arial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6107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CB744A-549C-4384-8668-7FAD2F67464D}" type="slidenum">
              <a:rPr lang="ar-SA" smtClean="0"/>
              <a:pPr/>
              <a:t>46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836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6AB5F3-E6EF-4550-A9B2-3F4D7EC78C95}" type="slidenum">
              <a:rPr lang="ar-SA" smtClean="0"/>
              <a:pPr/>
              <a:t>47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4070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035854-043B-42C3-B178-CEA243A0C644}" type="slidenum">
              <a:rPr lang="ar-SA" smtClean="0"/>
              <a:pPr/>
              <a:t>48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2893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F71629-CCB0-4B59-AD42-F5FE06EDD24B}" type="slidenum">
              <a:rPr lang="ar-SA" smtClean="0"/>
              <a:pPr/>
              <a:t>49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656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F71629-CCB0-4B59-AD42-F5FE06EDD24B}" type="slidenum">
              <a:rPr lang="ar-SA" smtClean="0"/>
              <a:pPr/>
              <a:t>50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20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ECF58C-6268-410A-B3EF-2EC53CF712F6}" type="slidenum">
              <a:rPr lang="ar-SA" smtClean="0"/>
              <a:pPr/>
              <a:t>51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66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ECF58C-6268-410A-B3EF-2EC53CF712F6}" type="slidenum">
              <a:rPr lang="ar-SA" smtClean="0"/>
              <a:pPr/>
              <a:t>7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3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ECF58C-6268-410A-B3EF-2EC53CF712F6}" type="slidenum">
              <a:rPr lang="ar-SA" smtClean="0"/>
              <a:pPr/>
              <a:t>8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77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ECF58C-6268-410A-B3EF-2EC53CF712F6}" type="slidenum">
              <a:rPr lang="ar-SA" smtClean="0"/>
              <a:pPr/>
              <a:t>9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32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ECF58C-6268-410A-B3EF-2EC53CF712F6}" type="slidenum">
              <a:rPr lang="ar-SA" smtClean="0"/>
              <a:pPr/>
              <a:t>10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427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ECF58C-6268-410A-B3EF-2EC53CF712F6}" type="slidenum">
              <a:rPr lang="ar-SA" smtClean="0"/>
              <a:pPr/>
              <a:t>11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0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1D8D5FD-348C-48AF-8517-A9F9D5BDA73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5266B-4928-4189-84CF-152260783B2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7213" y="214313"/>
            <a:ext cx="2047875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14313"/>
            <a:ext cx="5992813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47F05-4398-4FC9-ADDA-F427EE69853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1055B4-D094-42D2-BFBE-C6BBB6C0F38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2D9A75-48A2-4041-B3EE-582820369D6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B506B0-C651-4C15-BFD7-38DEAFB9F6DB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B6D57-29FB-475A-A7B0-81899EE31172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6F5B2B-0FF7-4998-9D54-DFE0EFE479FA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5D54D-E09C-4108-A72A-49E220CB4B0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5A66F9-F5B5-4AA0-A153-CCBA36D5F60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699B99-84E2-45B0-818F-9B3B1773AB9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214313"/>
            <a:ext cx="7793038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>
              <a:defRPr sz="1400"/>
            </a:lvl1pPr>
          </a:lstStyle>
          <a:p>
            <a:pPr>
              <a:defRPr/>
            </a:pPr>
            <a:fld id="{8A7E6C06-DB0C-4462-B051-800E8970DEF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133600"/>
            <a:ext cx="7772400" cy="1462088"/>
          </a:xfrm>
        </p:spPr>
        <p:txBody>
          <a:bodyPr/>
          <a:lstStyle/>
          <a:p>
            <a:pPr algn="ctr"/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Private-Key Encryption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E44ABD7C-91D2-475C-B7AC-E3DC4AE16D72}" type="slidenum">
              <a:rPr lang="ar-SA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74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38466E-8920-4A6D-AB0E-C8BC00A82953}" type="slidenum">
              <a:rPr lang="ar-SA" smtClean="0"/>
              <a:pPr/>
              <a:t>10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Encryption &amp; Decryption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98638"/>
            <a:ext cx="8229600" cy="4525962"/>
          </a:xfrm>
        </p:spPr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en-US" sz="2200" dirty="0"/>
              <a:t>Encryption</a:t>
            </a:r>
          </a:p>
          <a:p>
            <a:pPr marL="0" indent="0" eaLnBrk="1" hangingPunct="1">
              <a:spcBef>
                <a:spcPts val="1800"/>
              </a:spcBef>
              <a:buNone/>
            </a:pPr>
            <a:endParaRPr lang="en-US" sz="2400" dirty="0"/>
          </a:p>
          <a:p>
            <a:pPr eaLnBrk="1" hangingPunct="1">
              <a:spcBef>
                <a:spcPts val="1800"/>
              </a:spcBef>
            </a:pPr>
            <a:endParaRPr lang="en-US" sz="2400" dirty="0"/>
          </a:p>
          <a:p>
            <a:pPr marL="0" indent="0" eaLnBrk="1" hangingPunct="1">
              <a:spcBef>
                <a:spcPts val="3000"/>
              </a:spcBef>
              <a:buNone/>
            </a:pPr>
            <a:endParaRPr lang="en-US" sz="2400" dirty="0"/>
          </a:p>
          <a:p>
            <a:pPr eaLnBrk="1" hangingPunct="1">
              <a:spcBef>
                <a:spcPts val="0"/>
              </a:spcBef>
            </a:pPr>
            <a:r>
              <a:rPr lang="en-US" sz="2200" dirty="0"/>
              <a:t>Decryption</a:t>
            </a:r>
          </a:p>
          <a:p>
            <a:pPr eaLnBrk="1" hangingPunct="1">
              <a:spcBef>
                <a:spcPts val="1800"/>
              </a:spcBef>
              <a:buNone/>
            </a:pPr>
            <a:endParaRPr lang="en-US" sz="2600" dirty="0"/>
          </a:p>
          <a:p>
            <a:pPr eaLnBrk="1" hangingPunct="1">
              <a:lnSpc>
                <a:spcPct val="125000"/>
              </a:lnSpc>
            </a:pPr>
            <a:endParaRPr lang="en-US" sz="2600" dirty="0"/>
          </a:p>
          <a:p>
            <a:pPr lvl="1" eaLnBrk="1" hangingPunct="1">
              <a:buFont typeface="Wingdings" pitchFamily="2" charset="2"/>
              <a:buNone/>
            </a:pPr>
            <a:endParaRPr lang="en-US" sz="2600" dirty="0">
              <a:solidFill>
                <a:schemeClr val="hlink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z="1800" b="1" dirty="0">
              <a:solidFill>
                <a:srgbClr val="003399"/>
              </a:solidFill>
              <a:sym typeface="Symbol" pitchFamily="18" charset="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6F6F32-A1D7-4AB6-9F4B-1D883BE1AA99}"/>
              </a:ext>
            </a:extLst>
          </p:cNvPr>
          <p:cNvSpPr/>
          <p:nvPr/>
        </p:nvSpPr>
        <p:spPr bwMode="auto">
          <a:xfrm>
            <a:off x="3962400" y="2888755"/>
            <a:ext cx="914400" cy="833377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 w="19050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F6A236-A3E8-473D-9986-041EE909C537}"/>
              </a:ext>
            </a:extLst>
          </p:cNvPr>
          <p:cNvSpPr txBox="1"/>
          <p:nvPr/>
        </p:nvSpPr>
        <p:spPr>
          <a:xfrm>
            <a:off x="4023360" y="3117355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Enc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14D9C0-7E5B-468B-AAF2-7C6BE3A3F797}"/>
              </a:ext>
            </a:extLst>
          </p:cNvPr>
          <p:cNvSpPr txBox="1"/>
          <p:nvPr/>
        </p:nvSpPr>
        <p:spPr>
          <a:xfrm>
            <a:off x="1965960" y="310538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Plaintext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8B6318-B32B-485B-87D5-F5D9BDCD884A}"/>
              </a:ext>
            </a:extLst>
          </p:cNvPr>
          <p:cNvCxnSpPr>
            <a:cxnSpLocks/>
          </p:cNvCxnSpPr>
          <p:nvPr/>
        </p:nvCxnSpPr>
        <p:spPr bwMode="auto">
          <a:xfrm flipV="1">
            <a:off x="4876800" y="3305443"/>
            <a:ext cx="6400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E8C2F7D-B85B-4376-B58A-01E20D3D0A37}"/>
              </a:ext>
            </a:extLst>
          </p:cNvPr>
          <p:cNvSpPr txBox="1"/>
          <p:nvPr/>
        </p:nvSpPr>
        <p:spPr>
          <a:xfrm>
            <a:off x="5562600" y="3105388"/>
            <a:ext cx="147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Ciphertext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CF0B4F5-9626-4527-AC8F-49B78AEC3D6B}"/>
              </a:ext>
            </a:extLst>
          </p:cNvPr>
          <p:cNvCxnSpPr>
            <a:cxnSpLocks/>
          </p:cNvCxnSpPr>
          <p:nvPr/>
        </p:nvCxnSpPr>
        <p:spPr bwMode="auto">
          <a:xfrm flipV="1">
            <a:off x="3322320" y="3309379"/>
            <a:ext cx="6400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158E245-3138-499D-B470-3E823D34D160}"/>
              </a:ext>
            </a:extLst>
          </p:cNvPr>
          <p:cNvSpPr/>
          <p:nvPr/>
        </p:nvSpPr>
        <p:spPr bwMode="auto">
          <a:xfrm>
            <a:off x="3977640" y="5179578"/>
            <a:ext cx="914400" cy="833377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59B464-39E7-4784-970C-D6A71636B59A}"/>
              </a:ext>
            </a:extLst>
          </p:cNvPr>
          <p:cNvSpPr txBox="1"/>
          <p:nvPr/>
        </p:nvSpPr>
        <p:spPr>
          <a:xfrm>
            <a:off x="4038600" y="5408178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318DC5-586F-410A-B494-F39E0DD30575}"/>
              </a:ext>
            </a:extLst>
          </p:cNvPr>
          <p:cNvSpPr txBox="1"/>
          <p:nvPr/>
        </p:nvSpPr>
        <p:spPr>
          <a:xfrm>
            <a:off x="1981200" y="5396211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Plaintext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D562784-4BAA-4765-830D-FAE7A083C9E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892040" y="5596266"/>
            <a:ext cx="6400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E40CC65-B46E-4CA6-90C6-E54BF6D84962}"/>
              </a:ext>
            </a:extLst>
          </p:cNvPr>
          <p:cNvSpPr txBox="1"/>
          <p:nvPr/>
        </p:nvSpPr>
        <p:spPr>
          <a:xfrm>
            <a:off x="5577840" y="5396211"/>
            <a:ext cx="1479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Ciphertext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A020922-8B1B-4008-8B73-FCFE3AC24AD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328416" y="5600202"/>
            <a:ext cx="6400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731B1BA-73A5-4AF4-B8B7-65827C850FB6}"/>
              </a:ext>
            </a:extLst>
          </p:cNvPr>
          <p:cNvCxnSpPr/>
          <p:nvPr/>
        </p:nvCxnSpPr>
        <p:spPr bwMode="auto">
          <a:xfrm>
            <a:off x="4419600" y="2426732"/>
            <a:ext cx="0" cy="4620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DA68638-E651-4A31-BBCD-8DD320B65691}"/>
              </a:ext>
            </a:extLst>
          </p:cNvPr>
          <p:cNvSpPr txBox="1"/>
          <p:nvPr/>
        </p:nvSpPr>
        <p:spPr>
          <a:xfrm>
            <a:off x="3581400" y="2057400"/>
            <a:ext cx="17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Encryption Key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AB76254-071F-40C1-90AE-EE1C186CDDCF}"/>
              </a:ext>
            </a:extLst>
          </p:cNvPr>
          <p:cNvCxnSpPr/>
          <p:nvPr/>
        </p:nvCxnSpPr>
        <p:spPr bwMode="auto">
          <a:xfrm>
            <a:off x="4419600" y="4712732"/>
            <a:ext cx="0" cy="4620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2B44D0F-A370-42ED-B186-E0AA4D51E191}"/>
              </a:ext>
            </a:extLst>
          </p:cNvPr>
          <p:cNvSpPr txBox="1"/>
          <p:nvPr/>
        </p:nvSpPr>
        <p:spPr>
          <a:xfrm>
            <a:off x="3581400" y="4343400"/>
            <a:ext cx="17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Decryption Key</a:t>
            </a:r>
          </a:p>
        </p:txBody>
      </p:sp>
    </p:spTree>
    <p:extLst>
      <p:ext uri="{BB962C8B-B14F-4D97-AF65-F5344CB8AC3E}">
        <p14:creationId xmlns:p14="http://schemas.microsoft.com/office/powerpoint/2010/main" val="2586742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38466E-8920-4A6D-AB0E-C8BC00A82953}" type="slidenum">
              <a:rPr lang="ar-SA" smtClean="0"/>
              <a:pPr/>
              <a:t>11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Two Paradigms for Encryption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229600" cy="4191000"/>
          </a:xfrm>
        </p:spPr>
        <p:txBody>
          <a:bodyPr/>
          <a:lstStyle/>
          <a:p>
            <a:pPr eaLnBrk="1" hangingPunct="1">
              <a:spcBef>
                <a:spcPts val="4200"/>
              </a:spcBef>
            </a:pPr>
            <a:r>
              <a:rPr lang="en-US" sz="2800" dirty="0"/>
              <a:t>Private-Key Encryption</a:t>
            </a:r>
          </a:p>
          <a:p>
            <a:pPr lvl="1" eaLnBrk="1" hangingPunct="1">
              <a:spcBef>
                <a:spcPts val="1800"/>
              </a:spcBef>
            </a:pPr>
            <a:r>
              <a:rPr lang="en-US" sz="2400" dirty="0"/>
              <a:t>The </a:t>
            </a:r>
            <a:r>
              <a:rPr lang="en-US" sz="2400" i="1" dirty="0">
                <a:solidFill>
                  <a:srgbClr val="008A66"/>
                </a:solidFill>
              </a:rPr>
              <a:t>same</a:t>
            </a:r>
            <a:r>
              <a:rPr lang="en-US" sz="2400" dirty="0"/>
              <a:t> key is used for encryption &amp; decryption</a:t>
            </a:r>
          </a:p>
          <a:p>
            <a:pPr lvl="1" eaLnBrk="1" hangingPunct="1">
              <a:spcBef>
                <a:spcPts val="1800"/>
              </a:spcBef>
            </a:pPr>
            <a:r>
              <a:rPr lang="en-US" sz="2400" dirty="0"/>
              <a:t>Also known as </a:t>
            </a:r>
            <a:r>
              <a:rPr lang="en-US" sz="2400" i="1" dirty="0">
                <a:solidFill>
                  <a:srgbClr val="008A66"/>
                </a:solidFill>
              </a:rPr>
              <a:t>symmetric-key</a:t>
            </a:r>
            <a:r>
              <a:rPr lang="en-US" sz="2400" dirty="0">
                <a:solidFill>
                  <a:srgbClr val="008A66"/>
                </a:solidFill>
              </a:rPr>
              <a:t> </a:t>
            </a:r>
            <a:r>
              <a:rPr lang="en-US" sz="2400" dirty="0"/>
              <a:t>encryption</a:t>
            </a:r>
          </a:p>
          <a:p>
            <a:pPr eaLnBrk="1" hangingPunct="1">
              <a:spcBef>
                <a:spcPts val="3600"/>
              </a:spcBef>
            </a:pPr>
            <a:r>
              <a:rPr lang="en-US" sz="2800" dirty="0"/>
              <a:t>Public-Key Encryption</a:t>
            </a:r>
          </a:p>
          <a:p>
            <a:pPr lvl="1" eaLnBrk="1" hangingPunct="1">
              <a:spcBef>
                <a:spcPts val="1800"/>
              </a:spcBef>
            </a:pPr>
            <a:r>
              <a:rPr lang="en-US" sz="2400" dirty="0"/>
              <a:t>The encryption key &amp; decryption key are </a:t>
            </a:r>
            <a:r>
              <a:rPr lang="en-US" sz="2400" i="1" dirty="0">
                <a:solidFill>
                  <a:srgbClr val="008A66"/>
                </a:solidFill>
              </a:rPr>
              <a:t>different</a:t>
            </a:r>
          </a:p>
          <a:p>
            <a:pPr lvl="1" eaLnBrk="1" hangingPunct="1">
              <a:spcBef>
                <a:spcPts val="1800"/>
              </a:spcBef>
            </a:pPr>
            <a:r>
              <a:rPr lang="en-US" sz="2400" dirty="0"/>
              <a:t>Also known as </a:t>
            </a:r>
            <a:r>
              <a:rPr lang="en-US" sz="2400" i="1" dirty="0">
                <a:solidFill>
                  <a:srgbClr val="008A66"/>
                </a:solidFill>
              </a:rPr>
              <a:t>asymmetric-key</a:t>
            </a:r>
            <a:r>
              <a:rPr lang="en-US" sz="2400" dirty="0"/>
              <a:t> encryption</a:t>
            </a:r>
          </a:p>
          <a:p>
            <a:pPr eaLnBrk="1" hangingPunct="1">
              <a:spcBef>
                <a:spcPts val="1800"/>
              </a:spcBef>
              <a:buNone/>
            </a:pPr>
            <a:endParaRPr lang="en-US" sz="2600" dirty="0"/>
          </a:p>
          <a:p>
            <a:pPr eaLnBrk="1" hangingPunct="1">
              <a:lnSpc>
                <a:spcPct val="125000"/>
              </a:lnSpc>
            </a:pPr>
            <a:endParaRPr lang="en-US" sz="2600" dirty="0"/>
          </a:p>
          <a:p>
            <a:pPr lvl="1" eaLnBrk="1" hangingPunct="1">
              <a:buFont typeface="Wingdings" pitchFamily="2" charset="2"/>
              <a:buNone/>
            </a:pPr>
            <a:endParaRPr lang="en-US" sz="2600" dirty="0">
              <a:solidFill>
                <a:schemeClr val="hlink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z="1800" b="1" dirty="0">
              <a:solidFill>
                <a:srgbClr val="003399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60878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133600"/>
            <a:ext cx="7772400" cy="1462088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Private-Key Encryption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E44ABD7C-91D2-475C-B7AC-E3DC4AE16D72}" type="slidenum">
              <a:rPr lang="ar-SA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18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38466E-8920-4A6D-AB0E-C8BC00A82953}" type="slidenum">
              <a:rPr lang="ar-SA" smtClean="0"/>
              <a:pPr/>
              <a:t>13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Private-Key Encryption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51038"/>
            <a:ext cx="8229600" cy="4525962"/>
          </a:xfrm>
        </p:spPr>
        <p:txBody>
          <a:bodyPr/>
          <a:lstStyle/>
          <a:p>
            <a:pPr eaLnBrk="1" hangingPunct="1"/>
            <a:r>
              <a:rPr lang="en-US" sz="2400" dirty="0"/>
              <a:t>Also known as </a:t>
            </a:r>
            <a:r>
              <a:rPr lang="en-US" sz="2400" i="1" dirty="0">
                <a:solidFill>
                  <a:srgbClr val="008A66"/>
                </a:solidFill>
              </a:rPr>
              <a:t>symmetric-key</a:t>
            </a:r>
            <a:r>
              <a:rPr lang="en-US" sz="2400" dirty="0">
                <a:solidFill>
                  <a:srgbClr val="008A66"/>
                </a:solidFill>
              </a:rPr>
              <a:t> </a:t>
            </a:r>
            <a:r>
              <a:rPr lang="en-US" sz="2400" dirty="0"/>
              <a:t>encryption</a:t>
            </a:r>
          </a:p>
          <a:p>
            <a:pPr eaLnBrk="1" hangingPunct="1">
              <a:lnSpc>
                <a:spcPct val="110000"/>
              </a:lnSpc>
              <a:spcBef>
                <a:spcPts val="3000"/>
              </a:spcBef>
            </a:pPr>
            <a:r>
              <a:rPr lang="en-US" sz="2400" dirty="0"/>
              <a:t>A </a:t>
            </a:r>
            <a:r>
              <a:rPr lang="en-US" sz="2400" i="1" dirty="0">
                <a:solidFill>
                  <a:srgbClr val="C00000"/>
                </a:solidFill>
              </a:rPr>
              <a:t>private</a:t>
            </a:r>
            <a:r>
              <a:rPr lang="en-US" sz="2400" dirty="0">
                <a:solidFill>
                  <a:srgbClr val="003399"/>
                </a:solidFill>
              </a:rPr>
              <a:t> </a:t>
            </a:r>
            <a:r>
              <a:rPr lang="en-US" sz="2400" dirty="0"/>
              <a:t>(or </a:t>
            </a:r>
            <a:r>
              <a:rPr lang="en-US" sz="2400" i="1" dirty="0">
                <a:solidFill>
                  <a:srgbClr val="C00000"/>
                </a:solidFill>
              </a:rPr>
              <a:t>secret</a:t>
            </a:r>
            <a:r>
              <a:rPr lang="en-US" sz="2400" dirty="0"/>
              <a:t>) key, used for </a:t>
            </a:r>
            <a:r>
              <a:rPr lang="en-US" sz="2400" i="1" dirty="0">
                <a:solidFill>
                  <a:srgbClr val="C00000"/>
                </a:solidFill>
              </a:rPr>
              <a:t>both</a:t>
            </a:r>
            <a:r>
              <a:rPr lang="en-US" sz="2400" dirty="0"/>
              <a:t> encryption &amp; decryption, is </a:t>
            </a:r>
            <a:r>
              <a:rPr lang="en-US" sz="2400" i="1" dirty="0">
                <a:solidFill>
                  <a:srgbClr val="C00000"/>
                </a:solidFill>
              </a:rPr>
              <a:t>randomly</a:t>
            </a:r>
            <a:r>
              <a:rPr lang="en-US" sz="2400" dirty="0"/>
              <a:t> generated and </a:t>
            </a:r>
            <a:r>
              <a:rPr lang="en-US" sz="2400" i="1" dirty="0">
                <a:solidFill>
                  <a:srgbClr val="C00000"/>
                </a:solidFill>
              </a:rPr>
              <a:t>secretly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stored</a:t>
            </a:r>
          </a:p>
          <a:p>
            <a:pPr marL="0" indent="0" eaLnBrk="1" hangingPunct="1">
              <a:spcBef>
                <a:spcPts val="1800"/>
              </a:spcBef>
              <a:buNone/>
            </a:pPr>
            <a:endParaRPr lang="en-US" sz="2400" dirty="0"/>
          </a:p>
          <a:p>
            <a:pPr eaLnBrk="1" hangingPunct="1">
              <a:spcBef>
                <a:spcPts val="1800"/>
              </a:spcBef>
            </a:pPr>
            <a:endParaRPr lang="en-US" sz="2600" dirty="0">
              <a:solidFill>
                <a:schemeClr val="hlink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z="2600" dirty="0">
              <a:solidFill>
                <a:schemeClr val="hlink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z="1800" b="1" dirty="0">
              <a:solidFill>
                <a:srgbClr val="003399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4775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38466E-8920-4A6D-AB0E-C8BC00A82953}" type="slidenum">
              <a:rPr lang="ar-SA" smtClean="0"/>
              <a:pPr/>
              <a:t>14</a:t>
            </a:fld>
            <a:endParaRPr lang="en-US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98638"/>
            <a:ext cx="8229600" cy="4525962"/>
          </a:xfrm>
        </p:spPr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en-US" sz="2200" dirty="0"/>
              <a:t>Encryption</a:t>
            </a:r>
          </a:p>
          <a:p>
            <a:pPr marL="0" indent="0" eaLnBrk="1" hangingPunct="1">
              <a:spcBef>
                <a:spcPts val="1800"/>
              </a:spcBef>
              <a:buNone/>
            </a:pPr>
            <a:endParaRPr lang="en-US" sz="2400" dirty="0"/>
          </a:p>
          <a:p>
            <a:pPr eaLnBrk="1" hangingPunct="1">
              <a:spcBef>
                <a:spcPts val="1800"/>
              </a:spcBef>
            </a:pPr>
            <a:endParaRPr lang="en-US" sz="2400" dirty="0"/>
          </a:p>
          <a:p>
            <a:pPr marL="0" indent="0" eaLnBrk="1" hangingPunct="1">
              <a:spcBef>
                <a:spcPts val="3000"/>
              </a:spcBef>
              <a:buNone/>
            </a:pPr>
            <a:endParaRPr lang="en-US" sz="2400" dirty="0"/>
          </a:p>
          <a:p>
            <a:pPr eaLnBrk="1" hangingPunct="1">
              <a:spcBef>
                <a:spcPts val="0"/>
              </a:spcBef>
            </a:pPr>
            <a:r>
              <a:rPr lang="en-US" sz="2200" dirty="0"/>
              <a:t>Decryption</a:t>
            </a:r>
          </a:p>
          <a:p>
            <a:pPr eaLnBrk="1" hangingPunct="1">
              <a:spcBef>
                <a:spcPts val="1800"/>
              </a:spcBef>
              <a:buNone/>
            </a:pPr>
            <a:endParaRPr lang="en-US" sz="2600" dirty="0"/>
          </a:p>
          <a:p>
            <a:pPr eaLnBrk="1" hangingPunct="1">
              <a:lnSpc>
                <a:spcPct val="125000"/>
              </a:lnSpc>
            </a:pPr>
            <a:endParaRPr lang="en-US" sz="2600" dirty="0"/>
          </a:p>
          <a:p>
            <a:pPr lvl="1" eaLnBrk="1" hangingPunct="1">
              <a:buFont typeface="Wingdings" pitchFamily="2" charset="2"/>
              <a:buNone/>
            </a:pPr>
            <a:endParaRPr lang="en-US" sz="2600" dirty="0">
              <a:solidFill>
                <a:schemeClr val="hlink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z="1800" b="1" dirty="0">
              <a:solidFill>
                <a:srgbClr val="003399"/>
              </a:solidFill>
              <a:sym typeface="Symbol" pitchFamily="18" charset="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6F6F32-A1D7-4AB6-9F4B-1D883BE1AA99}"/>
              </a:ext>
            </a:extLst>
          </p:cNvPr>
          <p:cNvSpPr/>
          <p:nvPr/>
        </p:nvSpPr>
        <p:spPr bwMode="auto">
          <a:xfrm>
            <a:off x="3962400" y="2888755"/>
            <a:ext cx="914400" cy="833377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 w="19050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F6A236-A3E8-473D-9986-041EE909C537}"/>
              </a:ext>
            </a:extLst>
          </p:cNvPr>
          <p:cNvSpPr txBox="1"/>
          <p:nvPr/>
        </p:nvSpPr>
        <p:spPr>
          <a:xfrm>
            <a:off x="4023360" y="3117355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Enc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14D9C0-7E5B-468B-AAF2-7C6BE3A3F797}"/>
              </a:ext>
            </a:extLst>
          </p:cNvPr>
          <p:cNvSpPr txBox="1"/>
          <p:nvPr/>
        </p:nvSpPr>
        <p:spPr>
          <a:xfrm>
            <a:off x="1965960" y="310538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Plaintext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8B6318-B32B-485B-87D5-F5D9BDCD884A}"/>
              </a:ext>
            </a:extLst>
          </p:cNvPr>
          <p:cNvCxnSpPr>
            <a:cxnSpLocks/>
          </p:cNvCxnSpPr>
          <p:nvPr/>
        </p:nvCxnSpPr>
        <p:spPr bwMode="auto">
          <a:xfrm flipV="1">
            <a:off x="4876800" y="3305443"/>
            <a:ext cx="6400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E8C2F7D-B85B-4376-B58A-01E20D3D0A37}"/>
              </a:ext>
            </a:extLst>
          </p:cNvPr>
          <p:cNvSpPr txBox="1"/>
          <p:nvPr/>
        </p:nvSpPr>
        <p:spPr>
          <a:xfrm>
            <a:off x="5562600" y="3105388"/>
            <a:ext cx="147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Ciphertext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CF0B4F5-9626-4527-AC8F-49B78AEC3D6B}"/>
              </a:ext>
            </a:extLst>
          </p:cNvPr>
          <p:cNvCxnSpPr>
            <a:cxnSpLocks/>
          </p:cNvCxnSpPr>
          <p:nvPr/>
        </p:nvCxnSpPr>
        <p:spPr bwMode="auto">
          <a:xfrm flipV="1">
            <a:off x="3322320" y="3309379"/>
            <a:ext cx="6400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158E245-3138-499D-B470-3E823D34D160}"/>
              </a:ext>
            </a:extLst>
          </p:cNvPr>
          <p:cNvSpPr/>
          <p:nvPr/>
        </p:nvSpPr>
        <p:spPr bwMode="auto">
          <a:xfrm>
            <a:off x="3977640" y="5179578"/>
            <a:ext cx="914400" cy="833377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59B464-39E7-4784-970C-D6A71636B59A}"/>
              </a:ext>
            </a:extLst>
          </p:cNvPr>
          <p:cNvSpPr txBox="1"/>
          <p:nvPr/>
        </p:nvSpPr>
        <p:spPr>
          <a:xfrm>
            <a:off x="4038600" y="5408178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318DC5-586F-410A-B494-F39E0DD30575}"/>
              </a:ext>
            </a:extLst>
          </p:cNvPr>
          <p:cNvSpPr txBox="1"/>
          <p:nvPr/>
        </p:nvSpPr>
        <p:spPr>
          <a:xfrm>
            <a:off x="1981200" y="5396211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Plaintext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D562784-4BAA-4765-830D-FAE7A083C9E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892040" y="5596266"/>
            <a:ext cx="6400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E40CC65-B46E-4CA6-90C6-E54BF6D84962}"/>
              </a:ext>
            </a:extLst>
          </p:cNvPr>
          <p:cNvSpPr txBox="1"/>
          <p:nvPr/>
        </p:nvSpPr>
        <p:spPr>
          <a:xfrm>
            <a:off x="5577840" y="5396211"/>
            <a:ext cx="1479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Ciphertext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A020922-8B1B-4008-8B73-FCFE3AC24AD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328416" y="5600202"/>
            <a:ext cx="6400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731B1BA-73A5-4AF4-B8B7-65827C850FB6}"/>
              </a:ext>
            </a:extLst>
          </p:cNvPr>
          <p:cNvCxnSpPr/>
          <p:nvPr/>
        </p:nvCxnSpPr>
        <p:spPr bwMode="auto">
          <a:xfrm>
            <a:off x="4419600" y="2426732"/>
            <a:ext cx="0" cy="4620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DA68638-E651-4A31-BBCD-8DD320B65691}"/>
              </a:ext>
            </a:extLst>
          </p:cNvPr>
          <p:cNvSpPr txBox="1"/>
          <p:nvPr/>
        </p:nvSpPr>
        <p:spPr>
          <a:xfrm>
            <a:off x="3581400" y="2057400"/>
            <a:ext cx="17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AB76254-071F-40C1-90AE-EE1C186CDDCF}"/>
              </a:ext>
            </a:extLst>
          </p:cNvPr>
          <p:cNvCxnSpPr/>
          <p:nvPr/>
        </p:nvCxnSpPr>
        <p:spPr bwMode="auto">
          <a:xfrm>
            <a:off x="4419600" y="4712732"/>
            <a:ext cx="0" cy="4620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2B44D0F-A370-42ED-B186-E0AA4D51E191}"/>
              </a:ext>
            </a:extLst>
          </p:cNvPr>
          <p:cNvSpPr txBox="1"/>
          <p:nvPr/>
        </p:nvSpPr>
        <p:spPr>
          <a:xfrm>
            <a:off x="3581400" y="4343400"/>
            <a:ext cx="17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Key</a:t>
            </a: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7ED78BAA-821F-4510-B105-CECE882EA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Private-Key Encryption</a:t>
            </a:r>
          </a:p>
        </p:txBody>
      </p:sp>
    </p:spTree>
    <p:extLst>
      <p:ext uri="{BB962C8B-B14F-4D97-AF65-F5344CB8AC3E}">
        <p14:creationId xmlns:p14="http://schemas.microsoft.com/office/powerpoint/2010/main" val="3348650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38466E-8920-4A6D-AB0E-C8BC00A82953}" type="slidenum">
              <a:rPr lang="ar-SA" smtClean="0"/>
              <a:pPr/>
              <a:t>15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600" b="1"/>
              <a:t>Private-Key Encryption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51038"/>
            <a:ext cx="8229600" cy="4525962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3000"/>
              </a:spcBef>
            </a:pPr>
            <a:r>
              <a:rPr lang="en-US" sz="2400" dirty="0"/>
              <a:t>The private key needs to be </a:t>
            </a:r>
            <a:r>
              <a:rPr lang="en-US" sz="2400" i="1" dirty="0">
                <a:solidFill>
                  <a:srgbClr val="C00000"/>
                </a:solidFill>
              </a:rPr>
              <a:t>shared</a:t>
            </a:r>
            <a:r>
              <a:rPr lang="en-US" sz="2400" dirty="0"/>
              <a:t> in advance among authorized users</a:t>
            </a:r>
          </a:p>
          <a:p>
            <a:pPr eaLnBrk="1" hangingPunct="1">
              <a:spcBef>
                <a:spcPts val="3000"/>
              </a:spcBef>
            </a:pPr>
            <a:r>
              <a:rPr lang="en-US" sz="2400" b="1" dirty="0">
                <a:solidFill>
                  <a:srgbClr val="C00000"/>
                </a:solidFill>
              </a:rPr>
              <a:t>Nontrivial</a:t>
            </a:r>
            <a:r>
              <a:rPr lang="en-US" sz="2400" dirty="0"/>
              <a:t>!! Will discuss key exchange later…</a:t>
            </a:r>
          </a:p>
          <a:p>
            <a:pPr eaLnBrk="1" hangingPunct="1">
              <a:spcBef>
                <a:spcPts val="1800"/>
              </a:spcBef>
            </a:pPr>
            <a:endParaRPr lang="en-US" sz="2400" dirty="0"/>
          </a:p>
          <a:p>
            <a:pPr eaLnBrk="1" hangingPunct="1">
              <a:spcBef>
                <a:spcPts val="1800"/>
              </a:spcBef>
            </a:pPr>
            <a:endParaRPr lang="en-US" sz="2600" dirty="0">
              <a:solidFill>
                <a:schemeClr val="hlink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z="2600" dirty="0">
              <a:solidFill>
                <a:schemeClr val="hlink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z="1800" b="1" dirty="0">
              <a:solidFill>
                <a:srgbClr val="003399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9765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38466E-8920-4A6D-AB0E-C8BC00A82953}" type="slidenum">
              <a:rPr lang="ar-SA" smtClean="0"/>
              <a:pPr/>
              <a:t>16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Some Notations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525962"/>
          </a:xfrm>
        </p:spPr>
        <p:txBody>
          <a:bodyPr/>
          <a:lstStyle/>
          <a:p>
            <a:pPr eaLnBrk="1" hangingPunct="1">
              <a:spcBef>
                <a:spcPts val="2400"/>
              </a:spcBef>
            </a:pPr>
            <a:r>
              <a:rPr lang="en-US" sz="2000" dirty="0"/>
              <a:t>E: encryption algorithm (function)</a:t>
            </a:r>
          </a:p>
          <a:p>
            <a:pPr eaLnBrk="1" hangingPunct="1">
              <a:spcBef>
                <a:spcPts val="2400"/>
              </a:spcBef>
            </a:pPr>
            <a:r>
              <a:rPr lang="en-US" sz="2000" dirty="0"/>
              <a:t>D: decryption algorithm (function)</a:t>
            </a:r>
          </a:p>
          <a:p>
            <a:pPr eaLnBrk="1" hangingPunct="1">
              <a:spcBef>
                <a:spcPts val="2400"/>
              </a:spcBef>
            </a:pPr>
            <a:r>
              <a:rPr lang="en-US" sz="2000" dirty="0"/>
              <a:t>K: private key for </a:t>
            </a:r>
            <a:r>
              <a:rPr lang="en-US" sz="2000" i="1" dirty="0">
                <a:solidFill>
                  <a:srgbClr val="C00000"/>
                </a:solidFill>
              </a:rPr>
              <a:t>both</a:t>
            </a:r>
            <a:r>
              <a:rPr lang="en-US" sz="2000" dirty="0"/>
              <a:t> encryption &amp; decryption</a:t>
            </a:r>
          </a:p>
          <a:p>
            <a:pPr eaLnBrk="1" hangingPunct="1">
              <a:spcBef>
                <a:spcPts val="2400"/>
              </a:spcBef>
            </a:pPr>
            <a:r>
              <a:rPr lang="en-US" sz="2000" dirty="0"/>
              <a:t>M: plaintext</a:t>
            </a:r>
          </a:p>
          <a:p>
            <a:pPr eaLnBrk="1" hangingPunct="1">
              <a:spcBef>
                <a:spcPts val="2400"/>
              </a:spcBef>
            </a:pPr>
            <a:r>
              <a:rPr lang="en-US" sz="2000" dirty="0"/>
              <a:t>C: ciphertext</a:t>
            </a:r>
          </a:p>
          <a:p>
            <a:pPr eaLnBrk="1" hangingPunct="1">
              <a:spcBef>
                <a:spcPts val="2400"/>
              </a:spcBef>
            </a:pPr>
            <a:r>
              <a:rPr lang="en-US" sz="2000" dirty="0"/>
              <a:t>E</a:t>
            </a:r>
            <a:r>
              <a:rPr lang="en-US" sz="2000" baseline="-25000" dirty="0"/>
              <a:t>K</a:t>
            </a:r>
            <a:r>
              <a:rPr lang="en-US" sz="2000" dirty="0"/>
              <a:t>(M): ciphertext resulting from encryption of M with K</a:t>
            </a:r>
          </a:p>
          <a:p>
            <a:pPr eaLnBrk="1" hangingPunct="1">
              <a:spcBef>
                <a:spcPts val="2400"/>
              </a:spcBef>
            </a:pPr>
            <a:r>
              <a:rPr lang="en-US" sz="2000" dirty="0"/>
              <a:t>D</a:t>
            </a:r>
            <a:r>
              <a:rPr lang="en-US" sz="2000" baseline="-25000" dirty="0"/>
              <a:t>K</a:t>
            </a:r>
            <a:r>
              <a:rPr lang="en-US" sz="2000" dirty="0"/>
              <a:t>(C): plaintext resulting from decryption of C with K</a:t>
            </a:r>
          </a:p>
          <a:p>
            <a:pPr eaLnBrk="1" hangingPunct="1">
              <a:spcBef>
                <a:spcPts val="1800"/>
              </a:spcBef>
            </a:pPr>
            <a:endParaRPr lang="en-US" sz="2200" dirty="0"/>
          </a:p>
          <a:p>
            <a:pPr eaLnBrk="1" hangingPunct="1">
              <a:spcBef>
                <a:spcPts val="1800"/>
              </a:spcBef>
            </a:pPr>
            <a:endParaRPr lang="en-US" sz="2400" dirty="0"/>
          </a:p>
          <a:p>
            <a:pPr eaLnBrk="1" hangingPunct="1">
              <a:spcBef>
                <a:spcPts val="1800"/>
              </a:spcBef>
            </a:pPr>
            <a:endParaRPr lang="en-US" sz="2600" dirty="0">
              <a:solidFill>
                <a:schemeClr val="hlink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z="2600" dirty="0">
              <a:solidFill>
                <a:schemeClr val="hlink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z="1800" b="1" dirty="0">
              <a:solidFill>
                <a:srgbClr val="003399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73833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38466E-8920-4A6D-AB0E-C8BC00A82953}" type="slidenum">
              <a:rPr lang="ar-SA" smtClean="0"/>
              <a:pPr/>
              <a:t>17</a:t>
            </a:fld>
            <a:endParaRPr lang="en-US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98638"/>
            <a:ext cx="8229600" cy="4525962"/>
          </a:xfrm>
        </p:spPr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en-US" sz="2200" dirty="0"/>
              <a:t>Encryption</a:t>
            </a:r>
          </a:p>
          <a:p>
            <a:pPr marL="0" indent="0" eaLnBrk="1" hangingPunct="1">
              <a:spcBef>
                <a:spcPts val="1800"/>
              </a:spcBef>
              <a:buNone/>
            </a:pPr>
            <a:endParaRPr lang="en-US" sz="2400" dirty="0"/>
          </a:p>
          <a:p>
            <a:pPr eaLnBrk="1" hangingPunct="1">
              <a:spcBef>
                <a:spcPts val="1800"/>
              </a:spcBef>
            </a:pPr>
            <a:endParaRPr lang="en-US" sz="2400" dirty="0"/>
          </a:p>
          <a:p>
            <a:pPr marL="0" indent="0" eaLnBrk="1" hangingPunct="1">
              <a:spcBef>
                <a:spcPts val="3000"/>
              </a:spcBef>
              <a:buNone/>
            </a:pPr>
            <a:endParaRPr lang="en-US" sz="2400" dirty="0"/>
          </a:p>
          <a:p>
            <a:pPr eaLnBrk="1" hangingPunct="1">
              <a:spcBef>
                <a:spcPts val="0"/>
              </a:spcBef>
            </a:pPr>
            <a:r>
              <a:rPr lang="en-US" sz="2200" dirty="0"/>
              <a:t>Decryption</a:t>
            </a:r>
          </a:p>
          <a:p>
            <a:pPr eaLnBrk="1" hangingPunct="1">
              <a:spcBef>
                <a:spcPts val="1800"/>
              </a:spcBef>
              <a:buNone/>
            </a:pPr>
            <a:endParaRPr lang="en-US" sz="2600" dirty="0"/>
          </a:p>
          <a:p>
            <a:pPr eaLnBrk="1" hangingPunct="1">
              <a:lnSpc>
                <a:spcPct val="125000"/>
              </a:lnSpc>
            </a:pPr>
            <a:endParaRPr lang="en-US" sz="2600" dirty="0"/>
          </a:p>
          <a:p>
            <a:pPr lvl="1" eaLnBrk="1" hangingPunct="1">
              <a:buFont typeface="Wingdings" pitchFamily="2" charset="2"/>
              <a:buNone/>
            </a:pPr>
            <a:endParaRPr lang="en-US" sz="2600" dirty="0">
              <a:solidFill>
                <a:schemeClr val="hlink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z="1800" b="1" dirty="0">
              <a:solidFill>
                <a:srgbClr val="003399"/>
              </a:solidFill>
              <a:sym typeface="Symbol" pitchFamily="18" charset="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6F6F32-A1D7-4AB6-9F4B-1D883BE1AA99}"/>
              </a:ext>
            </a:extLst>
          </p:cNvPr>
          <p:cNvSpPr/>
          <p:nvPr/>
        </p:nvSpPr>
        <p:spPr bwMode="auto">
          <a:xfrm>
            <a:off x="3962400" y="2888755"/>
            <a:ext cx="914400" cy="833377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 w="19050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F6A236-A3E8-473D-9986-041EE909C537}"/>
              </a:ext>
            </a:extLst>
          </p:cNvPr>
          <p:cNvSpPr txBox="1"/>
          <p:nvPr/>
        </p:nvSpPr>
        <p:spPr>
          <a:xfrm>
            <a:off x="4023360" y="3117355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14D9C0-7E5B-468B-AAF2-7C6BE3A3F797}"/>
              </a:ext>
            </a:extLst>
          </p:cNvPr>
          <p:cNvSpPr txBox="1"/>
          <p:nvPr/>
        </p:nvSpPr>
        <p:spPr>
          <a:xfrm>
            <a:off x="1965960" y="310538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8B6318-B32B-485B-87D5-F5D9BDCD884A}"/>
              </a:ext>
            </a:extLst>
          </p:cNvPr>
          <p:cNvCxnSpPr>
            <a:cxnSpLocks/>
          </p:cNvCxnSpPr>
          <p:nvPr/>
        </p:nvCxnSpPr>
        <p:spPr bwMode="auto">
          <a:xfrm flipV="1">
            <a:off x="4876800" y="3305443"/>
            <a:ext cx="6400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E8C2F7D-B85B-4376-B58A-01E20D3D0A37}"/>
              </a:ext>
            </a:extLst>
          </p:cNvPr>
          <p:cNvSpPr txBox="1"/>
          <p:nvPr/>
        </p:nvSpPr>
        <p:spPr>
          <a:xfrm>
            <a:off x="5562600" y="3105388"/>
            <a:ext cx="147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C = E</a:t>
            </a:r>
            <a:r>
              <a:rPr lang="en-US" baseline="-25000" dirty="0"/>
              <a:t>K</a:t>
            </a:r>
            <a:r>
              <a:rPr lang="en-US" dirty="0"/>
              <a:t>(M)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CF0B4F5-9626-4527-AC8F-49B78AEC3D6B}"/>
              </a:ext>
            </a:extLst>
          </p:cNvPr>
          <p:cNvCxnSpPr>
            <a:cxnSpLocks/>
          </p:cNvCxnSpPr>
          <p:nvPr/>
        </p:nvCxnSpPr>
        <p:spPr bwMode="auto">
          <a:xfrm flipV="1">
            <a:off x="3322320" y="3309379"/>
            <a:ext cx="6400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158E245-3138-499D-B470-3E823D34D160}"/>
              </a:ext>
            </a:extLst>
          </p:cNvPr>
          <p:cNvSpPr/>
          <p:nvPr/>
        </p:nvSpPr>
        <p:spPr bwMode="auto">
          <a:xfrm>
            <a:off x="3977640" y="5179578"/>
            <a:ext cx="914400" cy="833377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59B464-39E7-4784-970C-D6A71636B59A}"/>
              </a:ext>
            </a:extLst>
          </p:cNvPr>
          <p:cNvSpPr txBox="1"/>
          <p:nvPr/>
        </p:nvSpPr>
        <p:spPr>
          <a:xfrm>
            <a:off x="4038600" y="5408178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D562784-4BAA-4765-830D-FAE7A083C9E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892040" y="5596266"/>
            <a:ext cx="6400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E40CC65-B46E-4CA6-90C6-E54BF6D84962}"/>
              </a:ext>
            </a:extLst>
          </p:cNvPr>
          <p:cNvSpPr txBox="1"/>
          <p:nvPr/>
        </p:nvSpPr>
        <p:spPr>
          <a:xfrm>
            <a:off x="5577840" y="5396211"/>
            <a:ext cx="1479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C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A020922-8B1B-4008-8B73-FCFE3AC24AD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328416" y="5600202"/>
            <a:ext cx="6400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731B1BA-73A5-4AF4-B8B7-65827C850FB6}"/>
              </a:ext>
            </a:extLst>
          </p:cNvPr>
          <p:cNvCxnSpPr/>
          <p:nvPr/>
        </p:nvCxnSpPr>
        <p:spPr bwMode="auto">
          <a:xfrm>
            <a:off x="4419600" y="2426732"/>
            <a:ext cx="0" cy="4620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DA68638-E651-4A31-BBCD-8DD320B65691}"/>
              </a:ext>
            </a:extLst>
          </p:cNvPr>
          <p:cNvSpPr txBox="1"/>
          <p:nvPr/>
        </p:nvSpPr>
        <p:spPr>
          <a:xfrm>
            <a:off x="3581400" y="2057400"/>
            <a:ext cx="17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AB76254-071F-40C1-90AE-EE1C186CDDCF}"/>
              </a:ext>
            </a:extLst>
          </p:cNvPr>
          <p:cNvCxnSpPr/>
          <p:nvPr/>
        </p:nvCxnSpPr>
        <p:spPr bwMode="auto">
          <a:xfrm>
            <a:off x="4419600" y="4712732"/>
            <a:ext cx="0" cy="4620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2B44D0F-A370-42ED-B186-E0AA4D51E191}"/>
              </a:ext>
            </a:extLst>
          </p:cNvPr>
          <p:cNvSpPr txBox="1"/>
          <p:nvPr/>
        </p:nvSpPr>
        <p:spPr>
          <a:xfrm>
            <a:off x="3581400" y="4343400"/>
            <a:ext cx="17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</a:t>
            </a: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7ED78BAA-821F-4510-B105-CECE882EA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Private-Key Encryption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9718E1-A206-4DBB-A9EF-8101AD827138}"/>
              </a:ext>
            </a:extLst>
          </p:cNvPr>
          <p:cNvSpPr txBox="1"/>
          <p:nvPr/>
        </p:nvSpPr>
        <p:spPr>
          <a:xfrm>
            <a:off x="1797050" y="5421868"/>
            <a:ext cx="147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= D</a:t>
            </a:r>
            <a:r>
              <a:rPr lang="en-US" baseline="-25000" dirty="0"/>
              <a:t>K</a:t>
            </a:r>
            <a:r>
              <a:rPr lang="en-US" dirty="0"/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860411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11B731-8153-4F20-B5B3-2DA9F4F37C85}" type="slidenum">
              <a:rPr lang="ar-SA" smtClean="0"/>
              <a:pPr/>
              <a:t>18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600" b="1"/>
              <a:t>Private-Key Encryption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74838"/>
            <a:ext cx="8229600" cy="4525962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/>
              <a:t>Correctness: D</a:t>
            </a:r>
            <a:r>
              <a:rPr lang="en-US" sz="2400" baseline="-25000" dirty="0"/>
              <a:t>K</a:t>
            </a:r>
            <a:r>
              <a:rPr lang="en-US" sz="2400" dirty="0"/>
              <a:t>(E</a:t>
            </a:r>
            <a:r>
              <a:rPr lang="en-US" sz="2400" baseline="-25000" dirty="0"/>
              <a:t>K</a:t>
            </a:r>
            <a:r>
              <a:rPr lang="en-US" sz="2400" dirty="0"/>
              <a:t>(M)) = M</a:t>
            </a:r>
          </a:p>
          <a:p>
            <a:pPr lvl="1" eaLnBrk="1" hangingPunct="1">
              <a:lnSpc>
                <a:spcPct val="110000"/>
              </a:lnSpc>
              <a:spcBef>
                <a:spcPts val="1800"/>
              </a:spcBef>
            </a:pPr>
            <a:r>
              <a:rPr lang="en-US" sz="2000" dirty="0"/>
              <a:t>I.e. when a key is used to encrypt a message and the same key is used to decrypt the resulting </a:t>
            </a:r>
            <a:r>
              <a:rPr lang="en-US" sz="2000" dirty="0" err="1"/>
              <a:t>ciphertext</a:t>
            </a:r>
            <a:r>
              <a:rPr lang="en-US" sz="2000" dirty="0"/>
              <a:t>, one recovers the original message</a:t>
            </a:r>
          </a:p>
          <a:p>
            <a:pPr eaLnBrk="1" hangingPunct="1">
              <a:spcBef>
                <a:spcPts val="3600"/>
              </a:spcBef>
            </a:pPr>
            <a:r>
              <a:rPr lang="en-US" sz="2400" dirty="0"/>
              <a:t>Have </a:t>
            </a:r>
            <a:r>
              <a:rPr lang="en-US" sz="2400" i="1" dirty="0">
                <a:solidFill>
                  <a:srgbClr val="C00000"/>
                </a:solidFill>
              </a:rPr>
              <a:t>not</a:t>
            </a:r>
            <a:r>
              <a:rPr lang="en-US" sz="2400" dirty="0"/>
              <a:t> said anything about security yet…</a:t>
            </a:r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endParaRPr lang="en-US" b="1" dirty="0">
              <a:solidFill>
                <a:srgbClr val="003399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06625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3685B3-2976-4A7A-8D7E-7A73AD568BDA}" type="slidenum">
              <a:rPr lang="ar-SA"/>
              <a:pPr/>
              <a:t>19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38113"/>
            <a:ext cx="7793038" cy="1081087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Principle of Open Design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74837"/>
            <a:ext cx="8229600" cy="4525963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75000"/>
              </a:spcBef>
            </a:pPr>
            <a:r>
              <a:rPr lang="en-US" sz="2400" dirty="0"/>
              <a:t>The security of a mechanism should </a:t>
            </a:r>
            <a:r>
              <a:rPr lang="en-US" sz="2400" i="1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 depend on the secrecy of its design or implementation. </a:t>
            </a:r>
          </a:p>
          <a:p>
            <a:pPr eaLnBrk="1" hangingPunct="1">
              <a:lnSpc>
                <a:spcPct val="110000"/>
              </a:lnSpc>
              <a:spcBef>
                <a:spcPts val="3600"/>
              </a:spcBef>
            </a:pPr>
            <a:r>
              <a:rPr lang="en-US" sz="2400" dirty="0"/>
              <a:t>The </a:t>
            </a:r>
            <a:r>
              <a:rPr lang="en-US" sz="2400" i="1" dirty="0">
                <a:solidFill>
                  <a:srgbClr val="C00000"/>
                </a:solidFill>
              </a:rPr>
              <a:t>security algorithms </a:t>
            </a:r>
            <a:r>
              <a:rPr lang="en-US" sz="2400" dirty="0"/>
              <a:t>(e.g. encryption &amp; decryption algorithms), and even the </a:t>
            </a:r>
            <a:r>
              <a:rPr lang="en-US" sz="2400" i="1" dirty="0"/>
              <a:t>source code</a:t>
            </a:r>
            <a:r>
              <a:rPr lang="en-US" sz="2400" dirty="0"/>
              <a:t>, should be </a:t>
            </a:r>
            <a:r>
              <a:rPr lang="en-US" sz="2400" i="1" dirty="0">
                <a:solidFill>
                  <a:srgbClr val="C00000"/>
                </a:solidFill>
              </a:rPr>
              <a:t>publicly known</a:t>
            </a:r>
            <a:endParaRPr lang="en-US" sz="2400" dirty="0">
              <a:solidFill>
                <a:srgbClr val="C00000"/>
              </a:solidFill>
            </a:endParaRPr>
          </a:p>
          <a:p>
            <a:pPr lvl="1" eaLnBrk="1" hangingPunct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The </a:t>
            </a:r>
            <a:r>
              <a:rPr lang="en-US" sz="2000" i="1" dirty="0">
                <a:solidFill>
                  <a:srgbClr val="008A66"/>
                </a:solidFill>
              </a:rPr>
              <a:t>secret key </a:t>
            </a:r>
            <a:r>
              <a:rPr lang="en-US" sz="2000" dirty="0"/>
              <a:t>being the </a:t>
            </a:r>
            <a:r>
              <a:rPr lang="en-US" sz="2000" i="1" dirty="0">
                <a:solidFill>
                  <a:srgbClr val="008A66"/>
                </a:solidFill>
              </a:rPr>
              <a:t>only thing kept secret </a:t>
            </a:r>
          </a:p>
          <a:p>
            <a:pPr marL="0" indent="0" eaLnBrk="1" hangingPunct="1">
              <a:spcBef>
                <a:spcPct val="50000"/>
              </a:spcBef>
              <a:buNone/>
            </a:pPr>
            <a:endParaRPr lang="en-US" sz="2800" dirty="0"/>
          </a:p>
          <a:p>
            <a:pPr lvl="2" eaLnBrk="1" hangingPunct="1">
              <a:spcBef>
                <a:spcPct val="50000"/>
              </a:spcBef>
            </a:pPr>
            <a:endParaRPr lang="en-US" sz="2000" dirty="0"/>
          </a:p>
          <a:p>
            <a:pPr eaLnBrk="1" hangingPunct="1">
              <a:spcBef>
                <a:spcPct val="50000"/>
              </a:spcBef>
            </a:pPr>
            <a:endParaRPr lang="en-US" sz="2800" dirty="0"/>
          </a:p>
          <a:p>
            <a:pPr lvl="1" eaLnBrk="1" hangingPunct="1">
              <a:spcBef>
                <a:spcPct val="60000"/>
              </a:spcBef>
            </a:pPr>
            <a:endParaRPr lang="en-US" sz="3200" dirty="0"/>
          </a:p>
          <a:p>
            <a:pPr eaLnBrk="1" hangingPunct="1"/>
            <a:endParaRPr lang="en-US" sz="3600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>
              <a:sym typeface="Symbol" pitchFamily="18" charset="2"/>
            </a:endParaRPr>
          </a:p>
          <a:p>
            <a:pPr eaLnBrk="1" hangingPunct="1">
              <a:spcBef>
                <a:spcPct val="75000"/>
              </a:spcBef>
            </a:pPr>
            <a:endParaRPr lang="en-US" sz="36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19595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38466E-8920-4A6D-AB0E-C8BC00A82953}" type="slidenum">
              <a:rPr lang="ar-SA" smtClean="0"/>
              <a:pPr/>
              <a:t>2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Last Time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382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kern="0" dirty="0"/>
              <a:t>Introduction</a:t>
            </a:r>
          </a:p>
          <a:p>
            <a:pPr lvl="1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kern="0" dirty="0"/>
              <a:t>What is information security?</a:t>
            </a:r>
          </a:p>
          <a:p>
            <a:pPr lvl="1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kern="0" dirty="0"/>
              <a:t>Why is information security important?</a:t>
            </a:r>
          </a:p>
          <a:p>
            <a:pPr lvl="1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kern="0" dirty="0"/>
              <a:t>Why is information security hard?</a:t>
            </a:r>
          </a:p>
        </p:txBody>
      </p:sp>
    </p:spTree>
    <p:extLst>
      <p:ext uri="{BB962C8B-B14F-4D97-AF65-F5344CB8AC3E}">
        <p14:creationId xmlns:p14="http://schemas.microsoft.com/office/powerpoint/2010/main" val="2931791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3CBF05-0BC0-4DA3-B4A4-7B87C3AFA6B2}" type="slidenum">
              <a:rPr lang="ar-SA" smtClean="0"/>
              <a:pPr/>
              <a:t>20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Application: Secure Communication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22438"/>
            <a:ext cx="8229600" cy="4525962"/>
          </a:xfrm>
        </p:spPr>
        <p:txBody>
          <a:bodyPr/>
          <a:lstStyle/>
          <a:p>
            <a:pPr eaLnBrk="1" hangingPunct="1"/>
            <a:r>
              <a:rPr lang="en-US" sz="2400" dirty="0"/>
              <a:t>The</a:t>
            </a:r>
            <a:r>
              <a:rPr lang="en-US" sz="2400" dirty="0">
                <a:solidFill>
                  <a:srgbClr val="003399"/>
                </a:solidFill>
              </a:rPr>
              <a:t> </a:t>
            </a:r>
            <a:r>
              <a:rPr lang="en-US" sz="2400" dirty="0"/>
              <a:t>private</a:t>
            </a:r>
            <a:r>
              <a:rPr lang="en-US" sz="2400" dirty="0">
                <a:solidFill>
                  <a:srgbClr val="003399"/>
                </a:solidFill>
              </a:rPr>
              <a:t> </a:t>
            </a:r>
            <a:r>
              <a:rPr lang="en-US" sz="2400" dirty="0"/>
              <a:t>key K is</a:t>
            </a:r>
            <a:r>
              <a:rPr lang="en-US" sz="2400" dirty="0">
                <a:solidFill>
                  <a:srgbClr val="003399"/>
                </a:solidFill>
              </a:rPr>
              <a:t> </a:t>
            </a:r>
            <a:r>
              <a:rPr lang="en-US" sz="2400" i="1" dirty="0">
                <a:solidFill>
                  <a:srgbClr val="C00000"/>
                </a:solidFill>
              </a:rPr>
              <a:t>shared</a:t>
            </a:r>
            <a:r>
              <a:rPr lang="en-US" sz="2400" dirty="0">
                <a:solidFill>
                  <a:schemeClr val="hlink"/>
                </a:solidFill>
              </a:rPr>
              <a:t> </a:t>
            </a:r>
            <a:r>
              <a:rPr lang="en-US" sz="2400" dirty="0"/>
              <a:t>between Alice &amp; Bob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Alice encrypts a message M into a ciphertext C = E</a:t>
            </a:r>
            <a:r>
              <a:rPr lang="en-US" sz="2400" baseline="-25000" dirty="0"/>
              <a:t>K</a:t>
            </a:r>
            <a:r>
              <a:rPr lang="en-US" sz="2400" dirty="0"/>
              <a:t>(M),        then sends C to Bob</a:t>
            </a:r>
          </a:p>
          <a:p>
            <a:pPr eaLnBrk="1" hangingPunct="1">
              <a:spcBef>
                <a:spcPct val="35000"/>
              </a:spcBef>
            </a:pPr>
            <a:r>
              <a:rPr lang="en-US" sz="2400" dirty="0"/>
              <a:t>Bob, with the same key, decrypts C and recovers M by</a:t>
            </a:r>
          </a:p>
          <a:p>
            <a:pPr lvl="1" eaLnBrk="1" hangingPunct="1"/>
            <a:r>
              <a:rPr lang="en-US" sz="2000" dirty="0"/>
              <a:t> D</a:t>
            </a:r>
            <a:r>
              <a:rPr lang="en-US" sz="2000" baseline="-25000" dirty="0"/>
              <a:t>K</a:t>
            </a:r>
            <a:r>
              <a:rPr lang="en-US" sz="2000" dirty="0"/>
              <a:t>(C) = D</a:t>
            </a:r>
            <a:r>
              <a:rPr lang="en-US" sz="2000" baseline="-25000" dirty="0"/>
              <a:t>K</a:t>
            </a:r>
            <a:r>
              <a:rPr lang="en-US" sz="2000" dirty="0"/>
              <a:t>(E</a:t>
            </a:r>
            <a:r>
              <a:rPr lang="en-US" sz="2000" baseline="-25000" dirty="0"/>
              <a:t>K</a:t>
            </a:r>
            <a:r>
              <a:rPr lang="en-US" sz="2000" dirty="0"/>
              <a:t>(M)) = M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2000" dirty="0"/>
          </a:p>
          <a:p>
            <a:pPr lvl="1" eaLnBrk="1" hangingPunct="1">
              <a:buFont typeface="Wingdings" pitchFamily="2" charset="2"/>
              <a:buNone/>
            </a:pPr>
            <a:endParaRPr lang="en-US" sz="1800" b="1" dirty="0">
              <a:solidFill>
                <a:srgbClr val="003399"/>
              </a:solidFill>
              <a:sym typeface="Symbol" pitchFamily="18" charset="2"/>
            </a:endParaRPr>
          </a:p>
        </p:txBody>
      </p:sp>
      <p:grpSp>
        <p:nvGrpSpPr>
          <p:cNvPr id="6149" name="Group 4"/>
          <p:cNvGrpSpPr>
            <a:grpSpLocks/>
          </p:cNvGrpSpPr>
          <p:nvPr/>
        </p:nvGrpSpPr>
        <p:grpSpPr bwMode="auto">
          <a:xfrm>
            <a:off x="990600" y="4343400"/>
            <a:ext cx="1365250" cy="1008063"/>
            <a:chOff x="3360" y="1796"/>
            <a:chExt cx="629" cy="421"/>
          </a:xfrm>
        </p:grpSpPr>
        <p:pic>
          <p:nvPicPr>
            <p:cNvPr id="6162" name="Picture 5" descr="PE0643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25" y="1796"/>
              <a:ext cx="364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63" name="Text Box 6"/>
            <p:cNvSpPr txBox="1">
              <a:spLocks noChangeArrowheads="1"/>
            </p:cNvSpPr>
            <p:nvPr/>
          </p:nvSpPr>
          <p:spPr bwMode="auto">
            <a:xfrm>
              <a:off x="3360" y="2064"/>
              <a:ext cx="336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/>
                <a:t>Alice</a:t>
              </a:r>
            </a:p>
          </p:txBody>
        </p:sp>
      </p:grpSp>
      <p:sp>
        <p:nvSpPr>
          <p:cNvPr id="6150" name="AutoShape 7"/>
          <p:cNvSpPr>
            <a:spLocks noChangeArrowheads="1"/>
          </p:cNvSpPr>
          <p:nvPr/>
        </p:nvSpPr>
        <p:spPr bwMode="auto">
          <a:xfrm>
            <a:off x="2590800" y="4724400"/>
            <a:ext cx="3733800" cy="304800"/>
          </a:xfrm>
          <a:prstGeom prst="rightArrow">
            <a:avLst>
              <a:gd name="adj1" fmla="val 50000"/>
              <a:gd name="adj2" fmla="val 30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51" name="Group 8"/>
          <p:cNvGrpSpPr>
            <a:grpSpLocks/>
          </p:cNvGrpSpPr>
          <p:nvPr/>
        </p:nvGrpSpPr>
        <p:grpSpPr bwMode="auto">
          <a:xfrm>
            <a:off x="6705600" y="4191000"/>
            <a:ext cx="762000" cy="1273175"/>
            <a:chOff x="4992" y="1680"/>
            <a:chExt cx="336" cy="540"/>
          </a:xfrm>
        </p:grpSpPr>
        <p:pic>
          <p:nvPicPr>
            <p:cNvPr id="6160" name="Picture 9" descr="PE06440_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992" y="1680"/>
              <a:ext cx="32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61" name="Text Box 10"/>
            <p:cNvSpPr txBox="1">
              <a:spLocks noChangeArrowheads="1"/>
            </p:cNvSpPr>
            <p:nvPr/>
          </p:nvSpPr>
          <p:spPr bwMode="auto">
            <a:xfrm>
              <a:off x="4992" y="2064"/>
              <a:ext cx="336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/>
                <a:t>Bob</a:t>
              </a:r>
            </a:p>
          </p:txBody>
        </p:sp>
      </p:grpSp>
      <p:grpSp>
        <p:nvGrpSpPr>
          <p:cNvPr id="6152" name="Group 11"/>
          <p:cNvGrpSpPr>
            <a:grpSpLocks/>
          </p:cNvGrpSpPr>
          <p:nvPr/>
        </p:nvGrpSpPr>
        <p:grpSpPr bwMode="auto">
          <a:xfrm>
            <a:off x="3124200" y="5284788"/>
            <a:ext cx="1981200" cy="1185862"/>
            <a:chOff x="3984" y="3024"/>
            <a:chExt cx="864" cy="514"/>
          </a:xfrm>
        </p:grpSpPr>
        <p:pic>
          <p:nvPicPr>
            <p:cNvPr id="6158" name="Picture 12" descr="j010222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224" y="3024"/>
              <a:ext cx="461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59" name="Text Box 13"/>
            <p:cNvSpPr txBox="1">
              <a:spLocks noChangeArrowheads="1"/>
            </p:cNvSpPr>
            <p:nvPr/>
          </p:nvSpPr>
          <p:spPr bwMode="auto">
            <a:xfrm>
              <a:off x="3984" y="3379"/>
              <a:ext cx="864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Attacker</a:t>
              </a:r>
            </a:p>
          </p:txBody>
        </p:sp>
      </p:grpSp>
      <p:sp>
        <p:nvSpPr>
          <p:cNvPr id="6153" name="Freeform 14"/>
          <p:cNvSpPr>
            <a:spLocks/>
          </p:cNvSpPr>
          <p:nvPr/>
        </p:nvSpPr>
        <p:spPr bwMode="auto">
          <a:xfrm>
            <a:off x="4348163" y="4979988"/>
            <a:ext cx="457200" cy="604837"/>
          </a:xfrm>
          <a:custGeom>
            <a:avLst/>
            <a:gdLst>
              <a:gd name="T0" fmla="*/ 0 w 288"/>
              <a:gd name="T1" fmla="*/ 604837 h 381"/>
              <a:gd name="T2" fmla="*/ 180975 w 288"/>
              <a:gd name="T3" fmla="*/ 571500 h 381"/>
              <a:gd name="T4" fmla="*/ 342900 w 288"/>
              <a:gd name="T5" fmla="*/ 490537 h 381"/>
              <a:gd name="T6" fmla="*/ 409575 w 288"/>
              <a:gd name="T7" fmla="*/ 392112 h 381"/>
              <a:gd name="T8" fmla="*/ 457200 w 288"/>
              <a:gd name="T9" fmla="*/ 327025 h 381"/>
              <a:gd name="T10" fmla="*/ 425450 w 288"/>
              <a:gd name="T11" fmla="*/ 163512 h 381"/>
              <a:gd name="T12" fmla="*/ 228600 w 288"/>
              <a:gd name="T13" fmla="*/ 98425 h 381"/>
              <a:gd name="T14" fmla="*/ 277812 w 288"/>
              <a:gd name="T15" fmla="*/ 49212 h 381"/>
              <a:gd name="T16" fmla="*/ 311150 w 288"/>
              <a:gd name="T17" fmla="*/ 0 h 38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88"/>
              <a:gd name="T28" fmla="*/ 0 h 381"/>
              <a:gd name="T29" fmla="*/ 288 w 288"/>
              <a:gd name="T30" fmla="*/ 381 h 38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88" h="381">
                <a:moveTo>
                  <a:pt x="0" y="381"/>
                </a:moveTo>
                <a:cubicBezTo>
                  <a:pt x="49" y="356"/>
                  <a:pt x="60" y="347"/>
                  <a:pt x="114" y="360"/>
                </a:cubicBezTo>
                <a:cubicBezTo>
                  <a:pt x="176" y="342"/>
                  <a:pt x="182" y="353"/>
                  <a:pt x="216" y="309"/>
                </a:cubicBezTo>
                <a:cubicBezTo>
                  <a:pt x="231" y="289"/>
                  <a:pt x="244" y="267"/>
                  <a:pt x="258" y="247"/>
                </a:cubicBezTo>
                <a:cubicBezTo>
                  <a:pt x="268" y="233"/>
                  <a:pt x="288" y="206"/>
                  <a:pt x="288" y="206"/>
                </a:cubicBezTo>
                <a:cubicBezTo>
                  <a:pt x="276" y="157"/>
                  <a:pt x="253" y="150"/>
                  <a:pt x="268" y="103"/>
                </a:cubicBezTo>
                <a:cubicBezTo>
                  <a:pt x="228" y="76"/>
                  <a:pt x="192" y="71"/>
                  <a:pt x="144" y="62"/>
                </a:cubicBezTo>
                <a:cubicBezTo>
                  <a:pt x="154" y="52"/>
                  <a:pt x="166" y="42"/>
                  <a:pt x="175" y="31"/>
                </a:cubicBezTo>
                <a:cubicBezTo>
                  <a:pt x="183" y="21"/>
                  <a:pt x="196" y="0"/>
                  <a:pt x="19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4" name="Text Box 15"/>
          <p:cNvSpPr txBox="1">
            <a:spLocks noChangeArrowheads="1"/>
          </p:cNvSpPr>
          <p:nvPr/>
        </p:nvSpPr>
        <p:spPr bwMode="auto">
          <a:xfrm>
            <a:off x="1143000" y="570865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endParaRPr lang="en-US">
              <a:latin typeface="Arial" charset="0"/>
            </a:endParaRPr>
          </a:p>
        </p:txBody>
      </p:sp>
      <p:sp>
        <p:nvSpPr>
          <p:cNvPr id="6155" name="Text Box 16"/>
          <p:cNvSpPr txBox="1">
            <a:spLocks noChangeArrowheads="1"/>
          </p:cNvSpPr>
          <p:nvPr/>
        </p:nvSpPr>
        <p:spPr bwMode="auto">
          <a:xfrm>
            <a:off x="1066800" y="5708650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>
                <a:latin typeface="Arial" charset="0"/>
              </a:rPr>
              <a:t>C = E</a:t>
            </a:r>
            <a:r>
              <a:rPr lang="en-US" baseline="-25000">
                <a:latin typeface="Arial" charset="0"/>
              </a:rPr>
              <a:t>K</a:t>
            </a:r>
            <a:r>
              <a:rPr lang="en-US">
                <a:latin typeface="Arial" charset="0"/>
              </a:rPr>
              <a:t>(M)</a:t>
            </a:r>
          </a:p>
        </p:txBody>
      </p:sp>
      <p:sp>
        <p:nvSpPr>
          <p:cNvPr id="6156" name="Text Box 17"/>
          <p:cNvSpPr txBox="1">
            <a:spLocks noChangeArrowheads="1"/>
          </p:cNvSpPr>
          <p:nvPr/>
        </p:nvSpPr>
        <p:spPr bwMode="auto">
          <a:xfrm>
            <a:off x="3810000" y="4433888"/>
            <a:ext cx="1752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0">
              <a:spcBef>
                <a:spcPct val="50000"/>
              </a:spcBef>
            </a:pPr>
            <a:r>
              <a:rPr lang="en-US">
                <a:latin typeface="Arial" charset="0"/>
              </a:rPr>
              <a:t>C</a:t>
            </a:r>
          </a:p>
        </p:txBody>
      </p:sp>
      <p:sp>
        <p:nvSpPr>
          <p:cNvPr id="6157" name="Text Box 18"/>
          <p:cNvSpPr txBox="1">
            <a:spLocks noChangeArrowheads="1"/>
          </p:cNvSpPr>
          <p:nvPr/>
        </p:nvSpPr>
        <p:spPr bwMode="auto">
          <a:xfrm>
            <a:off x="6477000" y="5638800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>
                <a:latin typeface="Arial" charset="0"/>
              </a:rPr>
              <a:t>M = D</a:t>
            </a:r>
            <a:r>
              <a:rPr lang="en-US" baseline="-25000">
                <a:latin typeface="Arial" charset="0"/>
              </a:rPr>
              <a:t>K</a:t>
            </a:r>
            <a:r>
              <a:rPr lang="en-US">
                <a:latin typeface="Arial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3309492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3CBF05-0BC0-4DA3-B4A4-7B87C3AFA6B2}" type="slidenum">
              <a:rPr lang="ar-SA" smtClean="0"/>
              <a:pPr/>
              <a:t>21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Application: Secure Storage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609600" y="18748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3000"/>
              </a:spcBef>
            </a:pPr>
            <a:r>
              <a:rPr lang="en-US" sz="2400" kern="0" dirty="0"/>
              <a:t>A user generates a private key &amp; safeguards it </a:t>
            </a:r>
          </a:p>
          <a:p>
            <a:pPr eaLnBrk="1" hangingPunct="1">
              <a:lnSpc>
                <a:spcPct val="110000"/>
              </a:lnSpc>
              <a:spcBef>
                <a:spcPts val="3000"/>
              </a:spcBef>
            </a:pPr>
            <a:r>
              <a:rPr lang="en-US" sz="2400" kern="0" dirty="0"/>
              <a:t>Each file is encrypted with the key; the ciphertext is stored </a:t>
            </a:r>
          </a:p>
          <a:p>
            <a:pPr eaLnBrk="1" hangingPunct="1">
              <a:lnSpc>
                <a:spcPct val="110000"/>
              </a:lnSpc>
              <a:spcBef>
                <a:spcPts val="3000"/>
              </a:spcBef>
            </a:pPr>
            <a:r>
              <a:rPr lang="en-US" sz="2400" kern="0" dirty="0"/>
              <a:t>Attacker cannot read a file without the key </a:t>
            </a:r>
          </a:p>
          <a:p>
            <a:pPr eaLnBrk="1" hangingPunct="1">
              <a:lnSpc>
                <a:spcPct val="110000"/>
              </a:lnSpc>
              <a:spcBef>
                <a:spcPts val="3000"/>
              </a:spcBef>
            </a:pPr>
            <a:r>
              <a:rPr lang="en-US" sz="2400" kern="0" dirty="0"/>
              <a:t>The user, with the key, can read any file by decrypting its ciphertext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3200" kern="0" dirty="0"/>
          </a:p>
          <a:p>
            <a:pPr lvl="1" eaLnBrk="1" hangingPunct="1">
              <a:buFont typeface="Wingdings" pitchFamily="2" charset="2"/>
              <a:buNone/>
            </a:pPr>
            <a:endParaRPr lang="en-US" b="1" kern="0" dirty="0">
              <a:solidFill>
                <a:srgbClr val="003399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98682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84F67C-4EE4-45C9-86D1-5880545CBF51}" type="slidenum">
              <a:rPr lang="ar-SA" smtClean="0"/>
              <a:pPr/>
              <a:t>22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905000"/>
            <a:ext cx="7772400" cy="19050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3600" b="1" dirty="0">
                <a:solidFill>
                  <a:srgbClr val="C00000"/>
                </a:solidFill>
              </a:rPr>
              <a:t>An example of private-key encryption</a:t>
            </a:r>
          </a:p>
        </p:txBody>
      </p:sp>
    </p:spTree>
    <p:extLst>
      <p:ext uri="{BB962C8B-B14F-4D97-AF65-F5344CB8AC3E}">
        <p14:creationId xmlns:p14="http://schemas.microsoft.com/office/powerpoint/2010/main" val="4076541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C4BB16-5F3C-4A4E-8FC6-CC3B1CD4CF32}" type="slidenum">
              <a:rPr lang="ar-SA" smtClean="0"/>
              <a:pPr/>
              <a:t>23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Shift Cipher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03438"/>
            <a:ext cx="8229600" cy="4525962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95000"/>
              </a:spcBef>
            </a:pPr>
            <a:r>
              <a:rPr lang="en-US" sz="2400" dirty="0"/>
              <a:t>Also known as Caesar cipher</a:t>
            </a:r>
          </a:p>
          <a:p>
            <a:pPr eaLnBrk="1" hangingPunct="1">
              <a:lnSpc>
                <a:spcPct val="110000"/>
              </a:lnSpc>
              <a:spcBef>
                <a:spcPts val="3600"/>
              </a:spcBef>
            </a:pPr>
            <a:r>
              <a:rPr lang="en-US" sz="2400" dirty="0"/>
              <a:t>Message M = M</a:t>
            </a:r>
            <a:r>
              <a:rPr lang="en-US" sz="2400" baseline="-25000" dirty="0"/>
              <a:t>1 </a:t>
            </a:r>
            <a:r>
              <a:rPr lang="en-US" sz="2400" dirty="0"/>
              <a:t>M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  <a:r>
              <a:rPr lang="en-US" sz="2400" dirty="0">
                <a:latin typeface="Arial" charset="0"/>
              </a:rPr>
              <a:t>…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M</a:t>
            </a:r>
            <a:r>
              <a:rPr lang="en-US" sz="2400" baseline="-25000" dirty="0" err="1">
                <a:sym typeface="Symbol" pitchFamily="18" charset="2"/>
              </a:rPr>
              <a:t>n</a:t>
            </a:r>
            <a:r>
              <a:rPr lang="en-US" sz="2400" dirty="0">
                <a:sym typeface="Symbol" pitchFamily="18" charset="2"/>
              </a:rPr>
              <a:t> . For simplicity assume each symbol </a:t>
            </a:r>
            <a:r>
              <a:rPr lang="en-US" sz="2400" dirty="0"/>
              <a:t>M</a:t>
            </a:r>
            <a:r>
              <a:rPr lang="en-US" sz="2400" baseline="-25000" dirty="0"/>
              <a:t>1</a:t>
            </a:r>
            <a:r>
              <a:rPr lang="en-US" sz="2400" dirty="0"/>
              <a:t>, </a:t>
            </a:r>
            <a:r>
              <a:rPr lang="en-US" sz="2400" dirty="0">
                <a:latin typeface="Arial" charset="0"/>
              </a:rPr>
              <a:t>…</a:t>
            </a:r>
            <a:r>
              <a:rPr lang="en-US" sz="2400" dirty="0">
                <a:sym typeface="Symbol" pitchFamily="18" charset="2"/>
              </a:rPr>
              <a:t>, </a:t>
            </a:r>
            <a:r>
              <a:rPr lang="en-US" sz="2400" dirty="0" err="1">
                <a:sym typeface="Symbol" pitchFamily="18" charset="2"/>
              </a:rPr>
              <a:t>M</a:t>
            </a:r>
            <a:r>
              <a:rPr lang="en-US" sz="2400" baseline="-25000" dirty="0" err="1">
                <a:sym typeface="Symbol" pitchFamily="18" charset="2"/>
              </a:rPr>
              <a:t>n</a:t>
            </a:r>
            <a:r>
              <a:rPr lang="en-US" sz="2400" dirty="0">
                <a:sym typeface="Symbol" pitchFamily="18" charset="2"/>
              </a:rPr>
              <a:t> is a character in {A, </a:t>
            </a:r>
            <a:r>
              <a:rPr lang="en-US" sz="2400" dirty="0">
                <a:latin typeface="Arial" charset="0"/>
                <a:sym typeface="Symbol" pitchFamily="18" charset="2"/>
              </a:rPr>
              <a:t>…</a:t>
            </a:r>
            <a:r>
              <a:rPr lang="en-US" sz="2400" dirty="0">
                <a:sym typeface="Symbol" pitchFamily="18" charset="2"/>
              </a:rPr>
              <a:t>, Z}. </a:t>
            </a:r>
          </a:p>
          <a:p>
            <a:pPr lvl="1" eaLnBrk="1" hangingPunct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sym typeface="Symbol" pitchFamily="18" charset="2"/>
              </a:rPr>
              <a:t>Can be easily adapted to handle arbitrary alphabets</a:t>
            </a:r>
          </a:p>
          <a:p>
            <a:pPr eaLnBrk="1" hangingPunct="1">
              <a:lnSpc>
                <a:spcPct val="110000"/>
              </a:lnSpc>
              <a:spcBef>
                <a:spcPts val="3600"/>
              </a:spcBef>
            </a:pPr>
            <a:r>
              <a:rPr lang="en-US" sz="2400" b="1" dirty="0">
                <a:solidFill>
                  <a:srgbClr val="C00000"/>
                </a:solidFill>
                <a:sym typeface="Symbol" pitchFamily="18" charset="2"/>
              </a:rPr>
              <a:t>Key Generation:</a:t>
            </a:r>
            <a:r>
              <a:rPr lang="en-US" sz="2400" b="1" dirty="0"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Choose a random number K from        {0, </a:t>
            </a:r>
            <a:r>
              <a:rPr lang="en-US" sz="2400" dirty="0">
                <a:latin typeface="Arial" charset="0"/>
                <a:sym typeface="Symbol" pitchFamily="18" charset="2"/>
              </a:rPr>
              <a:t>…</a:t>
            </a:r>
            <a:r>
              <a:rPr lang="en-US" sz="2400" dirty="0">
                <a:sym typeface="Symbol" pitchFamily="18" charset="2"/>
              </a:rPr>
              <a:t> , 25}</a:t>
            </a:r>
          </a:p>
          <a:p>
            <a:pPr eaLnBrk="1" hangingPunct="1">
              <a:spcBef>
                <a:spcPct val="75000"/>
              </a:spcBef>
            </a:pPr>
            <a:endParaRPr lang="en-US" sz="2400" dirty="0">
              <a:sym typeface="Symbol" pitchFamily="18" charset="2"/>
            </a:endParaRPr>
          </a:p>
          <a:p>
            <a:pPr eaLnBrk="1" hangingPunct="1">
              <a:spcBef>
                <a:spcPct val="75000"/>
              </a:spcBef>
            </a:pPr>
            <a:endParaRPr lang="en-US" sz="2400" baseline="-25000" dirty="0">
              <a:sym typeface="Symbol" pitchFamily="18" charset="2"/>
            </a:endParaRPr>
          </a:p>
          <a:p>
            <a:pPr eaLnBrk="1" hangingPunct="1">
              <a:spcBef>
                <a:spcPct val="75000"/>
              </a:spcBef>
            </a:pPr>
            <a:endParaRPr lang="en-US" sz="2400" dirty="0">
              <a:sym typeface="Symbol" pitchFamily="18" charset="2"/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z="3600" b="1" dirty="0">
              <a:solidFill>
                <a:srgbClr val="003399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46109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E0A99E-30B9-4433-8776-22E0868058A2}" type="slidenum">
              <a:rPr lang="ar-SA" smtClean="0"/>
              <a:pPr/>
              <a:t>24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Shift Cipher (cont’d)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52596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1800"/>
              </a:spcBef>
            </a:pPr>
            <a:r>
              <a:rPr lang="en-US" sz="2400" b="1" dirty="0">
                <a:solidFill>
                  <a:srgbClr val="C00000"/>
                </a:solidFill>
              </a:rPr>
              <a:t>Encryption:</a:t>
            </a:r>
            <a:r>
              <a:rPr lang="en-US" sz="2400" dirty="0"/>
              <a:t> Shift each symbol of M by K positions down the alphabet, wrapping around if necessary</a:t>
            </a:r>
            <a:endParaRPr lang="en-US" sz="2400" dirty="0"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ts val="2400"/>
              </a:spcBef>
            </a:pPr>
            <a:r>
              <a:rPr lang="en-US" sz="2400" dirty="0">
                <a:sym typeface="Symbol" pitchFamily="18" charset="2"/>
              </a:rPr>
              <a:t>E.g. the ciphertext of “HELLO WORLD”, with K = 4, is “LIPPS ASVPH”</a:t>
            </a:r>
          </a:p>
          <a:p>
            <a:pPr eaLnBrk="1" hangingPunct="1">
              <a:lnSpc>
                <a:spcPct val="150000"/>
              </a:lnSpc>
              <a:spcBef>
                <a:spcPts val="2400"/>
              </a:spcBef>
            </a:pPr>
            <a:r>
              <a:rPr lang="en-US" sz="2400" b="1" dirty="0">
                <a:solidFill>
                  <a:srgbClr val="C00000"/>
                </a:solidFill>
              </a:rPr>
              <a:t>Decryption:</a:t>
            </a:r>
            <a:r>
              <a:rPr lang="en-US" sz="2400" dirty="0"/>
              <a:t> Reverse process of encryption, i.e. shift each symbol of M by K positions up the alphabet</a:t>
            </a:r>
            <a:endParaRPr lang="en-US" sz="2400" dirty="0"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ct val="95000"/>
              </a:spcBef>
            </a:pPr>
            <a:endParaRPr lang="en-US" sz="2200" dirty="0">
              <a:sym typeface="Symbol" pitchFamily="18" charset="2"/>
            </a:endParaRPr>
          </a:p>
          <a:p>
            <a:pPr eaLnBrk="1" hangingPunct="1">
              <a:spcBef>
                <a:spcPct val="75000"/>
              </a:spcBef>
            </a:pPr>
            <a:endParaRPr lang="en-US" sz="2600" dirty="0">
              <a:sym typeface="Symbol" pitchFamily="18" charset="2"/>
            </a:endParaRPr>
          </a:p>
          <a:p>
            <a:pPr eaLnBrk="1" hangingPunct="1">
              <a:spcBef>
                <a:spcPct val="75000"/>
              </a:spcBef>
            </a:pPr>
            <a:endParaRPr lang="en-US" sz="2800" baseline="-25000" dirty="0">
              <a:sym typeface="Symbol" pitchFamily="18" charset="2"/>
            </a:endParaRPr>
          </a:p>
          <a:p>
            <a:pPr eaLnBrk="1" hangingPunct="1">
              <a:spcBef>
                <a:spcPct val="75000"/>
              </a:spcBef>
            </a:pPr>
            <a:endParaRPr lang="en-US" sz="3600" dirty="0">
              <a:sym typeface="Symbol" pitchFamily="18" charset="2"/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z="3600" b="1" dirty="0">
              <a:solidFill>
                <a:srgbClr val="003399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28302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90C509-9503-4B31-85C5-DAEDEEFA514F}" type="slidenum">
              <a:rPr lang="ar-SA" smtClean="0"/>
              <a:pPr/>
              <a:t>25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600" b="1"/>
              <a:t>Is Shift Cipher Secure?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74838"/>
            <a:ext cx="8229600" cy="4525962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70000"/>
              </a:spcBef>
            </a:pPr>
            <a:r>
              <a:rPr lang="en-US" sz="2400" b="1" dirty="0">
                <a:solidFill>
                  <a:srgbClr val="C00000"/>
                </a:solidFill>
              </a:rPr>
              <a:t>The shift is the same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for all plaintext symbols</a:t>
            </a:r>
            <a:endParaRPr lang="en-US" sz="24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110000"/>
              </a:lnSpc>
              <a:spcBef>
                <a:spcPts val="3000"/>
              </a:spcBef>
            </a:pPr>
            <a:r>
              <a:rPr lang="en-US" sz="2400" dirty="0"/>
              <a:t>Relative alphabet positions of plaintext symbols is preserved in the ciphertext. For example</a:t>
            </a:r>
          </a:p>
          <a:p>
            <a:pPr lvl="1" eaLnBrk="1" hangingPunct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200" dirty="0"/>
              <a:t>If the ciphertext is XYZ, then its </a:t>
            </a:r>
            <a:r>
              <a:rPr lang="en-US" sz="2000" dirty="0"/>
              <a:t>plaintext is one of the 26 possibilities: ABC, BCD, CDE, </a:t>
            </a:r>
            <a:r>
              <a:rPr lang="en-US" sz="2000" dirty="0">
                <a:latin typeface="Arial" charset="0"/>
              </a:rPr>
              <a:t>…</a:t>
            </a:r>
            <a:endParaRPr lang="en-US" sz="2000" dirty="0"/>
          </a:p>
          <a:p>
            <a:pPr lvl="1" eaLnBrk="1" hangingPunct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200" dirty="0"/>
              <a:t>If the ciphertext is TEE, then its p</a:t>
            </a:r>
            <a:r>
              <a:rPr lang="en-US" sz="2000" dirty="0"/>
              <a:t>laintext is one of the 26 possibilities: ALL, BMM, CNN, </a:t>
            </a:r>
            <a:r>
              <a:rPr lang="en-US" sz="2000" dirty="0">
                <a:latin typeface="Arial" charset="0"/>
              </a:rPr>
              <a:t>…</a:t>
            </a:r>
            <a:endParaRPr lang="en-US" sz="2000" dirty="0"/>
          </a:p>
          <a:p>
            <a:pPr lvl="2" eaLnBrk="1" hangingPunct="1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endParaRPr lang="en-US" sz="2000" dirty="0"/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endParaRPr lang="en-US" sz="2400" dirty="0"/>
          </a:p>
          <a:p>
            <a:pPr eaLnBrk="1" hangingPunct="1">
              <a:lnSpc>
                <a:spcPct val="110000"/>
              </a:lnSpc>
              <a:spcBef>
                <a:spcPct val="70000"/>
              </a:spcBef>
            </a:pPr>
            <a:endParaRPr lang="en-US" sz="1800" baseline="-25000" dirty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endParaRPr lang="en-US" sz="2000" dirty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endParaRPr lang="en-US" sz="4400" baseline="-25000" dirty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endParaRPr lang="en-US" sz="5400" dirty="0">
              <a:sym typeface="Symbol" pitchFamily="18" charset="2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5400" b="1" dirty="0">
              <a:solidFill>
                <a:srgbClr val="003399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7014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C43FC2-32CB-445B-BD75-7702287E50F2}" type="slidenum">
              <a:rPr lang="ar-SA" smtClean="0"/>
              <a:pPr/>
              <a:t>26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600" b="1"/>
              <a:t>Is Shift Cipher Secure?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22438"/>
            <a:ext cx="8229600" cy="4525962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2400"/>
              </a:spcBef>
            </a:pPr>
            <a:r>
              <a:rPr lang="en-US" sz="2400" b="1" dirty="0">
                <a:solidFill>
                  <a:srgbClr val="C00000"/>
                </a:solidFill>
              </a:rPr>
              <a:t>No!!! </a:t>
            </a:r>
          </a:p>
          <a:p>
            <a:pPr eaLnBrk="1" hangingPunct="1">
              <a:lnSpc>
                <a:spcPct val="110000"/>
              </a:lnSpc>
              <a:spcBef>
                <a:spcPts val="3000"/>
              </a:spcBef>
            </a:pPr>
            <a:r>
              <a:rPr lang="en-US" sz="2400" dirty="0"/>
              <a:t>Ciphertext yields </a:t>
            </a:r>
            <a:r>
              <a:rPr lang="en-US" sz="2400" b="1" i="1" dirty="0">
                <a:solidFill>
                  <a:srgbClr val="C00000"/>
                </a:solidFill>
              </a:rPr>
              <a:t>lots of patterns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about the plaintext</a:t>
            </a:r>
          </a:p>
          <a:p>
            <a:pPr eaLnBrk="1" hangingPunct="1">
              <a:lnSpc>
                <a:spcPct val="110000"/>
              </a:lnSpc>
              <a:spcBef>
                <a:spcPts val="3000"/>
              </a:spcBef>
            </a:pPr>
            <a:r>
              <a:rPr lang="en-US" sz="2400" dirty="0"/>
              <a:t>Can usually be</a:t>
            </a:r>
            <a:r>
              <a:rPr lang="en-US" sz="2400" i="1" dirty="0">
                <a:solidFill>
                  <a:schemeClr val="hlink"/>
                </a:solidFill>
              </a:rPr>
              <a:t> </a:t>
            </a:r>
            <a:r>
              <a:rPr lang="en-US" sz="2400" b="1" i="1" dirty="0">
                <a:solidFill>
                  <a:srgbClr val="C00000"/>
                </a:solidFill>
              </a:rPr>
              <a:t>completely broken </a:t>
            </a:r>
            <a:r>
              <a:rPr lang="en-US" sz="2400" dirty="0"/>
              <a:t>because</a:t>
            </a:r>
            <a:r>
              <a:rPr lang="en-US" sz="2400" i="1" dirty="0"/>
              <a:t> </a:t>
            </a:r>
            <a:r>
              <a:rPr lang="en-US" sz="2400" dirty="0"/>
              <a:t>valid messages are typically sparse in a context</a:t>
            </a:r>
          </a:p>
          <a:p>
            <a:pPr eaLnBrk="1" hangingPunct="1">
              <a:lnSpc>
                <a:spcPct val="110000"/>
              </a:lnSpc>
              <a:spcBef>
                <a:spcPts val="3000"/>
              </a:spcBef>
            </a:pPr>
            <a:r>
              <a:rPr lang="en-US" sz="2400" dirty="0"/>
              <a:t>For instance: </a:t>
            </a:r>
          </a:p>
          <a:p>
            <a:pPr lvl="1" eaLnBrk="1" hangingPunct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Citizens vote for one of the two presidential candidates</a:t>
            </a:r>
          </a:p>
          <a:p>
            <a:pPr lvl="1" eaLnBrk="1" hangingPunct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The message is written in English (or any natural language)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endParaRPr lang="en-US" dirty="0"/>
          </a:p>
          <a:p>
            <a:pPr eaLnBrk="1" hangingPunct="1">
              <a:lnSpc>
                <a:spcPct val="110000"/>
              </a:lnSpc>
              <a:spcBef>
                <a:spcPct val="70000"/>
              </a:spcBef>
            </a:pPr>
            <a:endParaRPr lang="en-US" sz="2400" baseline="-25000" dirty="0">
              <a:sym typeface="Symbol" pitchFamily="18" charset="2"/>
            </a:endParaRPr>
          </a:p>
          <a:p>
            <a:pPr eaLnBrk="1" hangingPunct="1">
              <a:spcBef>
                <a:spcPct val="75000"/>
              </a:spcBef>
            </a:pPr>
            <a:endParaRPr lang="en-US" sz="2800" dirty="0">
              <a:sym typeface="Symbol" pitchFamily="18" charset="2"/>
            </a:endParaRPr>
          </a:p>
          <a:p>
            <a:pPr eaLnBrk="1" hangingPunct="1">
              <a:spcBef>
                <a:spcPct val="75000"/>
              </a:spcBef>
            </a:pPr>
            <a:endParaRPr lang="en-US" sz="5400" baseline="-25000" dirty="0">
              <a:sym typeface="Symbol" pitchFamily="18" charset="2"/>
            </a:endParaRPr>
          </a:p>
          <a:p>
            <a:pPr eaLnBrk="1" hangingPunct="1">
              <a:spcBef>
                <a:spcPct val="75000"/>
              </a:spcBef>
            </a:pPr>
            <a:endParaRPr lang="en-US" sz="6600" dirty="0">
              <a:sym typeface="Symbol" pitchFamily="18" charset="2"/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z="6600" b="1" dirty="0">
              <a:solidFill>
                <a:srgbClr val="003399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0283521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C43FC2-32CB-445B-BD75-7702287E50F2}" type="slidenum">
              <a:rPr lang="ar-SA" smtClean="0"/>
              <a:pPr/>
              <a:t>27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How to Break Shift Cipher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74838"/>
            <a:ext cx="8229600" cy="4525962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3000"/>
              </a:spcBef>
            </a:pPr>
            <a:r>
              <a:rPr lang="en-US" sz="2400" dirty="0"/>
              <a:t>Most combinations of symbols from the alphabet do not form meaningful words, phrases or sentence</a:t>
            </a:r>
          </a:p>
          <a:p>
            <a:pPr eaLnBrk="1" hangingPunct="1">
              <a:lnSpc>
                <a:spcPct val="110000"/>
              </a:lnSpc>
              <a:spcBef>
                <a:spcPts val="3000"/>
              </a:spcBef>
            </a:pPr>
            <a:r>
              <a:rPr lang="en-US" sz="2400" dirty="0"/>
              <a:t>The key space is small</a:t>
            </a:r>
          </a:p>
          <a:p>
            <a:pPr lvl="1" eaLnBrk="1" hangingPunct="1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200" dirty="0"/>
              <a:t># keys = size of alphabet which is small</a:t>
            </a:r>
          </a:p>
          <a:p>
            <a:pPr eaLnBrk="1" hangingPunct="1">
              <a:lnSpc>
                <a:spcPct val="110000"/>
              </a:lnSpc>
              <a:spcBef>
                <a:spcPts val="3000"/>
              </a:spcBef>
            </a:pPr>
            <a:r>
              <a:rPr lang="en-US" sz="2400" dirty="0"/>
              <a:t>Simply try all possible keys to decrypt a </a:t>
            </a:r>
            <a:r>
              <a:rPr lang="en-US" sz="2400" dirty="0" err="1"/>
              <a:t>ciphertext</a:t>
            </a:r>
            <a:endParaRPr lang="en-US" sz="2400" dirty="0"/>
          </a:p>
          <a:p>
            <a:pPr eaLnBrk="1" hangingPunct="1">
              <a:lnSpc>
                <a:spcPct val="110000"/>
              </a:lnSpc>
              <a:spcBef>
                <a:spcPts val="3000"/>
              </a:spcBef>
            </a:pPr>
            <a:r>
              <a:rPr lang="en-US" sz="2400" dirty="0"/>
              <a:t>Only few keys (typically one) would yield a plaintext that is meaningful </a:t>
            </a:r>
          </a:p>
          <a:p>
            <a:pPr eaLnBrk="1" hangingPunct="1">
              <a:spcBef>
                <a:spcPts val="2400"/>
              </a:spcBef>
            </a:pPr>
            <a:endParaRPr lang="en-US" sz="2400" dirty="0"/>
          </a:p>
          <a:p>
            <a:pPr eaLnBrk="1" hangingPunct="1">
              <a:spcBef>
                <a:spcPts val="2400"/>
              </a:spcBef>
            </a:pPr>
            <a:endParaRPr lang="en-US" sz="2400" dirty="0"/>
          </a:p>
          <a:p>
            <a:pPr eaLnBrk="1" hangingPunct="1">
              <a:spcBef>
                <a:spcPts val="2400"/>
              </a:spcBef>
            </a:pPr>
            <a:endParaRPr lang="en-US" sz="2400" dirty="0"/>
          </a:p>
          <a:p>
            <a:pPr marL="0" indent="0" eaLnBrk="1" hangingPunct="1">
              <a:lnSpc>
                <a:spcPct val="110000"/>
              </a:lnSpc>
              <a:spcBef>
                <a:spcPct val="70000"/>
              </a:spcBef>
              <a:buNone/>
            </a:pPr>
            <a:endParaRPr lang="en-US" sz="2400" baseline="-25000" dirty="0">
              <a:sym typeface="Symbol" pitchFamily="18" charset="2"/>
            </a:endParaRPr>
          </a:p>
          <a:p>
            <a:pPr eaLnBrk="1" hangingPunct="1">
              <a:spcBef>
                <a:spcPct val="75000"/>
              </a:spcBef>
            </a:pPr>
            <a:endParaRPr lang="en-US" sz="2800" dirty="0">
              <a:sym typeface="Symbol" pitchFamily="18" charset="2"/>
            </a:endParaRPr>
          </a:p>
          <a:p>
            <a:pPr eaLnBrk="1" hangingPunct="1">
              <a:spcBef>
                <a:spcPct val="75000"/>
              </a:spcBef>
            </a:pPr>
            <a:endParaRPr lang="en-US" sz="5400" baseline="-25000" dirty="0">
              <a:sym typeface="Symbol" pitchFamily="18" charset="2"/>
            </a:endParaRPr>
          </a:p>
          <a:p>
            <a:pPr eaLnBrk="1" hangingPunct="1">
              <a:spcBef>
                <a:spcPct val="75000"/>
              </a:spcBef>
            </a:pPr>
            <a:endParaRPr lang="en-US" sz="6600" dirty="0">
              <a:sym typeface="Symbol" pitchFamily="18" charset="2"/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z="6600" b="1" dirty="0">
              <a:solidFill>
                <a:srgbClr val="003399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40632089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C43FC2-32CB-445B-BD75-7702287E50F2}" type="slidenum">
              <a:rPr lang="ar-SA" smtClean="0"/>
              <a:pPr/>
              <a:t>28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14288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Substitution Cipher – Another Insecure Cipher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8748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90000"/>
              </a:spcBef>
            </a:pPr>
            <a:r>
              <a:rPr lang="en-US" sz="2400" dirty="0"/>
              <a:t>Private key describes a mapping that randomly maps each plaintext letter to a </a:t>
            </a:r>
            <a:r>
              <a:rPr lang="en-US" sz="2400" i="1" dirty="0"/>
              <a:t>unique</a:t>
            </a:r>
            <a:r>
              <a:rPr lang="en-US" sz="2400" dirty="0"/>
              <a:t> </a:t>
            </a:r>
            <a:r>
              <a:rPr lang="en-US" sz="2400" dirty="0" err="1"/>
              <a:t>ciphertext</a:t>
            </a:r>
            <a:r>
              <a:rPr lang="en-US" sz="2400" dirty="0"/>
              <a:t> letter </a:t>
            </a:r>
          </a:p>
          <a:p>
            <a:pPr eaLnBrk="1" hangingPunct="1">
              <a:lnSpc>
                <a:spcPct val="110000"/>
              </a:lnSpc>
              <a:spcBef>
                <a:spcPts val="2400"/>
              </a:spcBef>
            </a:pPr>
            <a:r>
              <a:rPr lang="en-US" sz="2400" dirty="0"/>
              <a:t>For instance, if the mapping is A </a:t>
            </a:r>
            <a:r>
              <a:rPr lang="en-US" sz="2400" dirty="0">
                <a:sym typeface="Symbol"/>
              </a:rPr>
              <a:t></a:t>
            </a:r>
            <a:r>
              <a:rPr lang="en-US" sz="2400" dirty="0"/>
              <a:t> E, B </a:t>
            </a:r>
            <a:r>
              <a:rPr lang="en-US" sz="2400" dirty="0">
                <a:sym typeface="Symbol"/>
              </a:rPr>
              <a:t></a:t>
            </a:r>
            <a:r>
              <a:rPr lang="en-US" sz="2400" dirty="0"/>
              <a:t> T, C </a:t>
            </a:r>
            <a:r>
              <a:rPr lang="en-US" sz="2400" dirty="0">
                <a:sym typeface="Symbol"/>
              </a:rPr>
              <a:t></a:t>
            </a:r>
            <a:r>
              <a:rPr lang="en-US" sz="2400" dirty="0"/>
              <a:t> A, …, then “ETA” is the </a:t>
            </a:r>
            <a:r>
              <a:rPr lang="en-US" sz="2400" dirty="0" err="1"/>
              <a:t>ciphertext</a:t>
            </a:r>
            <a:r>
              <a:rPr lang="en-US" sz="2400" dirty="0"/>
              <a:t> of the plaintext “ABC”</a:t>
            </a:r>
          </a:p>
          <a:p>
            <a:pPr eaLnBrk="1" hangingPunct="1">
              <a:lnSpc>
                <a:spcPct val="110000"/>
              </a:lnSpc>
              <a:spcBef>
                <a:spcPts val="2400"/>
              </a:spcBef>
            </a:pPr>
            <a:r>
              <a:rPr lang="en-US" sz="2400" dirty="0"/>
              <a:t>Share some drawbacks of the Shift Cipher</a:t>
            </a:r>
          </a:p>
          <a:p>
            <a:pPr lvl="1" eaLnBrk="1" hangingPunct="1">
              <a:lnSpc>
                <a:spcPct val="110000"/>
              </a:lnSpc>
              <a:spcBef>
                <a:spcPts val="1200"/>
              </a:spcBef>
            </a:pPr>
            <a:r>
              <a:rPr lang="en-US" sz="2000" dirty="0"/>
              <a:t>Each symbol for the plaintext is always mapped to the same symbol for the </a:t>
            </a:r>
            <a:r>
              <a:rPr lang="en-US" sz="2000" dirty="0" err="1"/>
              <a:t>ciphertext</a:t>
            </a:r>
            <a:r>
              <a:rPr lang="en-US" sz="2000" dirty="0"/>
              <a:t> once the key is determined</a:t>
            </a:r>
          </a:p>
          <a:p>
            <a:pPr lvl="1" eaLnBrk="1" hangingPunct="1">
              <a:lnSpc>
                <a:spcPct val="110000"/>
              </a:lnSpc>
              <a:spcBef>
                <a:spcPts val="1200"/>
              </a:spcBef>
            </a:pPr>
            <a:r>
              <a:rPr lang="en-US" sz="2000" dirty="0"/>
              <a:t>A symbol repeats in the </a:t>
            </a:r>
            <a:r>
              <a:rPr lang="en-US" sz="2000" dirty="0" err="1"/>
              <a:t>ciphertext</a:t>
            </a:r>
            <a:r>
              <a:rPr lang="en-US" sz="2000" dirty="0"/>
              <a:t> if and only if a symbol repeats in the plaintext</a:t>
            </a:r>
          </a:p>
          <a:p>
            <a:pPr eaLnBrk="1" hangingPunct="1">
              <a:lnSpc>
                <a:spcPct val="110000"/>
              </a:lnSpc>
              <a:spcBef>
                <a:spcPct val="90000"/>
              </a:spcBef>
            </a:pPr>
            <a:endParaRPr lang="en-US" dirty="0"/>
          </a:p>
          <a:p>
            <a:pPr eaLnBrk="1" hangingPunct="1">
              <a:lnSpc>
                <a:spcPct val="110000"/>
              </a:lnSpc>
              <a:spcBef>
                <a:spcPct val="70000"/>
              </a:spcBef>
            </a:pPr>
            <a:endParaRPr lang="en-US" sz="2400" baseline="-25000" dirty="0">
              <a:sym typeface="Symbol" pitchFamily="18" charset="2"/>
            </a:endParaRPr>
          </a:p>
          <a:p>
            <a:pPr eaLnBrk="1" hangingPunct="1">
              <a:spcBef>
                <a:spcPct val="75000"/>
              </a:spcBef>
            </a:pPr>
            <a:endParaRPr lang="en-US" sz="2800" dirty="0">
              <a:sym typeface="Symbol" pitchFamily="18" charset="2"/>
            </a:endParaRPr>
          </a:p>
          <a:p>
            <a:pPr eaLnBrk="1" hangingPunct="1">
              <a:spcBef>
                <a:spcPct val="75000"/>
              </a:spcBef>
            </a:pPr>
            <a:endParaRPr lang="en-US" sz="5400" baseline="-25000" dirty="0">
              <a:sym typeface="Symbol" pitchFamily="18" charset="2"/>
            </a:endParaRPr>
          </a:p>
          <a:p>
            <a:pPr eaLnBrk="1" hangingPunct="1">
              <a:spcBef>
                <a:spcPct val="75000"/>
              </a:spcBef>
            </a:pPr>
            <a:endParaRPr lang="en-US" sz="6600" dirty="0">
              <a:sym typeface="Symbol" pitchFamily="18" charset="2"/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z="6600" b="1" dirty="0">
              <a:solidFill>
                <a:srgbClr val="003399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42946742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C43FC2-32CB-445B-BD75-7702287E50F2}" type="slidenum">
              <a:rPr lang="ar-SA" smtClean="0"/>
              <a:pPr/>
              <a:t>29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14288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Substitution Cipher – Another Insecure Cipher (cont’d)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9510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3000"/>
              </a:spcBef>
            </a:pPr>
            <a:r>
              <a:rPr lang="en-US" sz="2400" dirty="0"/>
              <a:t>Can no longer try all possible keys in order to break it because the key space is now very large</a:t>
            </a:r>
          </a:p>
          <a:p>
            <a:pPr eaLnBrk="1" hangingPunct="1">
              <a:lnSpc>
                <a:spcPct val="110000"/>
              </a:lnSpc>
              <a:spcBef>
                <a:spcPts val="3000"/>
              </a:spcBef>
            </a:pPr>
            <a:r>
              <a:rPr lang="en-US" sz="2400" dirty="0"/>
              <a:t>But can break it by </a:t>
            </a:r>
            <a:r>
              <a:rPr lang="en-US" sz="2400" i="1" dirty="0"/>
              <a:t>frequency analysis </a:t>
            </a:r>
          </a:p>
          <a:p>
            <a:pPr eaLnBrk="1" hangingPunct="1">
              <a:lnSpc>
                <a:spcPct val="110000"/>
              </a:lnSpc>
              <a:spcBef>
                <a:spcPts val="3000"/>
              </a:spcBef>
            </a:pPr>
            <a:r>
              <a:rPr lang="en-US" sz="2400" dirty="0"/>
              <a:t>There are many other insecure ciphers like the substitution cipher …</a:t>
            </a:r>
          </a:p>
          <a:p>
            <a:pPr eaLnBrk="1" hangingPunct="1">
              <a:lnSpc>
                <a:spcPct val="110000"/>
              </a:lnSpc>
              <a:spcBef>
                <a:spcPct val="90000"/>
              </a:spcBef>
            </a:pPr>
            <a:endParaRPr lang="en-US" sz="2400" dirty="0"/>
          </a:p>
          <a:p>
            <a:pPr eaLnBrk="1" hangingPunct="1">
              <a:lnSpc>
                <a:spcPct val="110000"/>
              </a:lnSpc>
              <a:spcBef>
                <a:spcPct val="90000"/>
              </a:spcBef>
            </a:pPr>
            <a:endParaRPr lang="en-US" dirty="0"/>
          </a:p>
          <a:p>
            <a:pPr eaLnBrk="1" hangingPunct="1">
              <a:lnSpc>
                <a:spcPct val="110000"/>
              </a:lnSpc>
              <a:spcBef>
                <a:spcPct val="70000"/>
              </a:spcBef>
            </a:pPr>
            <a:endParaRPr lang="en-US" sz="2400" baseline="-25000" dirty="0">
              <a:sym typeface="Symbol" pitchFamily="18" charset="2"/>
            </a:endParaRPr>
          </a:p>
          <a:p>
            <a:pPr eaLnBrk="1" hangingPunct="1">
              <a:spcBef>
                <a:spcPct val="75000"/>
              </a:spcBef>
            </a:pPr>
            <a:endParaRPr lang="en-US" sz="2800" dirty="0">
              <a:sym typeface="Symbol" pitchFamily="18" charset="2"/>
            </a:endParaRPr>
          </a:p>
          <a:p>
            <a:pPr eaLnBrk="1" hangingPunct="1">
              <a:spcBef>
                <a:spcPct val="75000"/>
              </a:spcBef>
            </a:pPr>
            <a:endParaRPr lang="en-US" sz="5400" baseline="-25000" dirty="0">
              <a:sym typeface="Symbol" pitchFamily="18" charset="2"/>
            </a:endParaRPr>
          </a:p>
          <a:p>
            <a:pPr eaLnBrk="1" hangingPunct="1">
              <a:spcBef>
                <a:spcPct val="75000"/>
              </a:spcBef>
            </a:pPr>
            <a:endParaRPr lang="en-US" sz="6600" dirty="0">
              <a:sym typeface="Symbol" pitchFamily="18" charset="2"/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z="6600" b="1" dirty="0">
              <a:solidFill>
                <a:srgbClr val="003399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4086945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38466E-8920-4A6D-AB0E-C8BC00A82953}" type="slidenum">
              <a:rPr lang="ar-SA" smtClean="0"/>
              <a:pPr/>
              <a:t>3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Last Time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382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kern="0" dirty="0"/>
              <a:t>Security mindset</a:t>
            </a:r>
          </a:p>
          <a:p>
            <a:pPr lvl="1">
              <a:lnSpc>
                <a:spcPct val="110000"/>
              </a:lnSpc>
              <a:spcBef>
                <a:spcPts val="3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kern="0" dirty="0"/>
              <a:t>Security should be part of a system to begin with, </a:t>
            </a:r>
            <a:r>
              <a:rPr lang="en-US" sz="2000" i="1" kern="0" dirty="0">
                <a:solidFill>
                  <a:srgbClr val="FF0000"/>
                </a:solidFill>
              </a:rPr>
              <a:t>NOT</a:t>
            </a:r>
            <a:r>
              <a:rPr lang="en-US" sz="2000" kern="0" dirty="0"/>
              <a:t> an afterthought</a:t>
            </a:r>
          </a:p>
          <a:p>
            <a:pPr lvl="1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kern="0" dirty="0"/>
              <a:t>Think of how the system can be attacked</a:t>
            </a:r>
          </a:p>
          <a:p>
            <a:pPr lvl="1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kern="0" dirty="0"/>
              <a:t>Precisely define security goals</a:t>
            </a:r>
          </a:p>
          <a:p>
            <a:pPr lvl="1">
              <a:lnSpc>
                <a:spcPct val="110000"/>
              </a:lnSpc>
              <a:spcBef>
                <a:spcPts val="3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kern="0" dirty="0"/>
              <a:t>Use proper tools to achieve the security goals, i.e. defend the system against anticipated attacks</a:t>
            </a:r>
          </a:p>
        </p:txBody>
      </p:sp>
    </p:spTree>
    <p:extLst>
      <p:ext uri="{BB962C8B-B14F-4D97-AF65-F5344CB8AC3E}">
        <p14:creationId xmlns:p14="http://schemas.microsoft.com/office/powerpoint/2010/main" val="25700459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84F67C-4EE4-45C9-86D1-5880545CBF51}" type="slidenum">
              <a:rPr lang="ar-SA" smtClean="0"/>
              <a:pPr/>
              <a:t>30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057400"/>
            <a:ext cx="7772400" cy="19050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800" b="1" dirty="0">
                <a:solidFill>
                  <a:srgbClr val="C00000"/>
                </a:solidFill>
              </a:rPr>
              <a:t>Question: How can we construct a secure private-key encryption scheme? And what does security mean?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38466E-8920-4A6D-AB0E-C8BC00A82953}" type="slidenum">
              <a:rPr lang="ar-SA" smtClean="0"/>
              <a:pPr/>
              <a:t>31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What can the attacker do?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91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3000"/>
              </a:spcBef>
            </a:pPr>
            <a:r>
              <a:rPr lang="en-US" sz="2400" dirty="0"/>
              <a:t>Consider for now a </a:t>
            </a:r>
            <a:r>
              <a:rPr lang="en-US" sz="2400" i="1" dirty="0">
                <a:solidFill>
                  <a:srgbClr val="C00000"/>
                </a:solidFill>
              </a:rPr>
              <a:t>passive</a:t>
            </a:r>
            <a:r>
              <a:rPr lang="en-US" sz="2400" dirty="0"/>
              <a:t> attacker who can only intercept data</a:t>
            </a:r>
          </a:p>
          <a:p>
            <a:pPr eaLnBrk="1" hangingPunct="1">
              <a:lnSpc>
                <a:spcPct val="110000"/>
              </a:lnSpc>
              <a:spcBef>
                <a:spcPts val="3600"/>
              </a:spcBef>
            </a:pPr>
            <a:r>
              <a:rPr lang="en-US" sz="2400" dirty="0"/>
              <a:t>The attacker</a:t>
            </a:r>
          </a:p>
          <a:p>
            <a:pPr lvl="1" eaLnBrk="1" hangingPunct="1">
              <a:lnSpc>
                <a:spcPct val="110000"/>
              </a:lnSpc>
              <a:spcBef>
                <a:spcPts val="1800"/>
              </a:spcBef>
            </a:pPr>
            <a:r>
              <a:rPr lang="en-US" sz="2000" dirty="0"/>
              <a:t>Captures the </a:t>
            </a:r>
            <a:r>
              <a:rPr lang="en-US" sz="2000" dirty="0" err="1"/>
              <a:t>ciphertext</a:t>
            </a:r>
            <a:endParaRPr lang="en-US" sz="2000" dirty="0"/>
          </a:p>
          <a:p>
            <a:pPr lvl="1" eaLnBrk="1" hangingPunct="1">
              <a:lnSpc>
                <a:spcPct val="110000"/>
              </a:lnSpc>
              <a:spcBef>
                <a:spcPts val="1800"/>
              </a:spcBef>
            </a:pPr>
            <a:r>
              <a:rPr lang="en-US" sz="2000" dirty="0"/>
              <a:t>But does not have the private key</a:t>
            </a:r>
          </a:p>
          <a:p>
            <a:pPr lvl="1" eaLnBrk="1" hangingPunct="1">
              <a:lnSpc>
                <a:spcPct val="110000"/>
              </a:lnSpc>
              <a:spcBef>
                <a:spcPts val="1800"/>
              </a:spcBef>
            </a:pPr>
            <a:r>
              <a:rPr lang="en-US" sz="2000" dirty="0"/>
              <a:t>Wants to learn the message (plaintext) from the </a:t>
            </a:r>
            <a:r>
              <a:rPr lang="en-US" sz="2000" dirty="0" err="1"/>
              <a:t>ciphertext</a:t>
            </a:r>
            <a:r>
              <a:rPr lang="en-US" sz="2000" dirty="0"/>
              <a:t> only</a:t>
            </a:r>
          </a:p>
          <a:p>
            <a:pPr eaLnBrk="1" hangingPunct="1">
              <a:spcBef>
                <a:spcPts val="1800"/>
              </a:spcBef>
              <a:buNone/>
            </a:pPr>
            <a:endParaRPr lang="en-US" sz="2600" dirty="0"/>
          </a:p>
          <a:p>
            <a:pPr eaLnBrk="1" hangingPunct="1">
              <a:lnSpc>
                <a:spcPct val="125000"/>
              </a:lnSpc>
            </a:pPr>
            <a:endParaRPr lang="en-US" sz="2600" dirty="0"/>
          </a:p>
          <a:p>
            <a:pPr lvl="1" eaLnBrk="1" hangingPunct="1">
              <a:buFont typeface="Wingdings" pitchFamily="2" charset="2"/>
              <a:buNone/>
            </a:pPr>
            <a:endParaRPr lang="en-US" sz="2600" dirty="0">
              <a:solidFill>
                <a:schemeClr val="hlink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z="1800" b="1" dirty="0">
              <a:solidFill>
                <a:srgbClr val="003399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780981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38466E-8920-4A6D-AB0E-C8BC00A82953}" type="slidenum">
              <a:rPr lang="ar-SA" smtClean="0"/>
              <a:pPr/>
              <a:t>32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How powerful is the attacker?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191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3000"/>
              </a:spcBef>
            </a:pPr>
            <a:r>
              <a:rPr lang="en-US" sz="2400" dirty="0"/>
              <a:t>Unbounded attacker (theoretical &amp; imaginary)</a:t>
            </a:r>
          </a:p>
          <a:p>
            <a:pPr lvl="1" eaLnBrk="1" hangingPunct="1">
              <a:lnSpc>
                <a:spcPct val="110000"/>
              </a:lnSpc>
              <a:spcBef>
                <a:spcPts val="1800"/>
              </a:spcBef>
            </a:pPr>
            <a:r>
              <a:rPr lang="en-US" sz="2000" dirty="0"/>
              <a:t>Has unlimited computing resources</a:t>
            </a:r>
          </a:p>
          <a:p>
            <a:pPr lvl="1" eaLnBrk="1" hangingPunct="1">
              <a:lnSpc>
                <a:spcPct val="110000"/>
              </a:lnSpc>
              <a:spcBef>
                <a:spcPts val="1800"/>
              </a:spcBef>
            </a:pPr>
            <a:r>
              <a:rPr lang="en-US" sz="2000" dirty="0"/>
              <a:t>Security against unbounded attackers is ideal, but usually too much to ask </a:t>
            </a:r>
          </a:p>
          <a:p>
            <a:pPr eaLnBrk="1" hangingPunct="1">
              <a:lnSpc>
                <a:spcPct val="110000"/>
              </a:lnSpc>
              <a:spcBef>
                <a:spcPts val="3600"/>
              </a:spcBef>
            </a:pPr>
            <a:r>
              <a:rPr lang="en-US" sz="2400" dirty="0"/>
              <a:t>Bounded attacker (realistic)</a:t>
            </a:r>
          </a:p>
          <a:p>
            <a:pPr lvl="1" eaLnBrk="1" hangingPunct="1">
              <a:lnSpc>
                <a:spcPct val="110000"/>
              </a:lnSpc>
              <a:spcBef>
                <a:spcPts val="1800"/>
              </a:spcBef>
            </a:pPr>
            <a:r>
              <a:rPr lang="en-US" sz="2000" dirty="0"/>
              <a:t>Can still be very powerful but is limited in computing resources, e.g. CPU speed, memory space, etc.</a:t>
            </a:r>
          </a:p>
          <a:p>
            <a:pPr lvl="1" eaLnBrk="1" hangingPunct="1">
              <a:lnSpc>
                <a:spcPct val="110000"/>
              </a:lnSpc>
              <a:spcBef>
                <a:spcPts val="1800"/>
              </a:spcBef>
            </a:pPr>
            <a:r>
              <a:rPr lang="en-US" sz="2000" dirty="0"/>
              <a:t>In reality, every attacker is limited in some way</a:t>
            </a:r>
          </a:p>
          <a:p>
            <a:pPr eaLnBrk="1" hangingPunct="1">
              <a:spcBef>
                <a:spcPts val="1800"/>
              </a:spcBef>
              <a:buNone/>
            </a:pPr>
            <a:endParaRPr lang="en-US" sz="2600" dirty="0"/>
          </a:p>
          <a:p>
            <a:pPr eaLnBrk="1" hangingPunct="1">
              <a:lnSpc>
                <a:spcPct val="125000"/>
              </a:lnSpc>
            </a:pPr>
            <a:endParaRPr lang="en-US" sz="2600" dirty="0"/>
          </a:p>
          <a:p>
            <a:pPr lvl="1" eaLnBrk="1" hangingPunct="1">
              <a:buFont typeface="Wingdings" pitchFamily="2" charset="2"/>
              <a:buNone/>
            </a:pPr>
            <a:endParaRPr lang="en-US" sz="2600" dirty="0">
              <a:solidFill>
                <a:schemeClr val="hlink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z="1800" b="1" dirty="0">
              <a:solidFill>
                <a:srgbClr val="003399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202299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A22E8C-A95A-4C7D-AC75-28DB9F0061C5}" type="slidenum">
              <a:rPr lang="ar-SA" smtClean="0"/>
              <a:pPr/>
              <a:t>33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1524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Shannon’s Perfect Secrecy </a:t>
            </a:r>
            <a:endParaRPr lang="en-US" sz="2800" b="1" dirty="0"/>
          </a:p>
        </p:txBody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51038"/>
            <a:ext cx="8229600" cy="4525962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003399"/>
              </a:buClr>
              <a:buSzTx/>
              <a:buFont typeface="Wingdings" pitchFamily="2" charset="2"/>
              <a:buChar char="§"/>
            </a:pPr>
            <a:r>
              <a:rPr lang="en-US" sz="2800" dirty="0"/>
              <a:t>Claude Shannon, 1949</a:t>
            </a:r>
          </a:p>
          <a:p>
            <a:pPr lvl="1" eaLnBrk="1" hangingPunct="1">
              <a:spcBef>
                <a:spcPts val="180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Ø"/>
            </a:pPr>
            <a:r>
              <a:rPr lang="en-US" sz="2400" dirty="0"/>
              <a:t>Father of information theory</a:t>
            </a:r>
          </a:p>
          <a:p>
            <a:pPr eaLnBrk="1" hangingPunct="1">
              <a:lnSpc>
                <a:spcPct val="110000"/>
              </a:lnSpc>
              <a:spcBef>
                <a:spcPts val="3600"/>
              </a:spcBef>
              <a:buClr>
                <a:srgbClr val="003399"/>
              </a:buClr>
              <a:buSzTx/>
              <a:buFont typeface="Wingdings" pitchFamily="2" charset="2"/>
              <a:buChar char="§"/>
            </a:pPr>
            <a:r>
              <a:rPr lang="en-US" sz="2800" dirty="0"/>
              <a:t>Shannon’s ambitious goal: Security against </a:t>
            </a:r>
            <a:r>
              <a:rPr lang="en-US" sz="2800" i="1" dirty="0">
                <a:solidFill>
                  <a:srgbClr val="C00000"/>
                </a:solidFill>
              </a:rPr>
              <a:t>unbounded</a:t>
            </a:r>
            <a:r>
              <a:rPr lang="en-US" sz="2800" dirty="0"/>
              <a:t> attackers</a:t>
            </a:r>
          </a:p>
        </p:txBody>
      </p:sp>
    </p:spTree>
    <p:extLst>
      <p:ext uri="{BB962C8B-B14F-4D97-AF65-F5344CB8AC3E}">
        <p14:creationId xmlns:p14="http://schemas.microsoft.com/office/powerpoint/2010/main" val="35262468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A22E8C-A95A-4C7D-AC75-28DB9F0061C5}" type="slidenum">
              <a:rPr lang="ar-SA" smtClean="0"/>
              <a:pPr/>
              <a:t>34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1524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Shannon’s Perfect Secrecy </a:t>
            </a:r>
            <a:endParaRPr lang="en-US" sz="2800" b="1" dirty="0"/>
          </a:p>
        </p:txBody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98638"/>
            <a:ext cx="8229600" cy="4525962"/>
          </a:xfrm>
        </p:spPr>
        <p:txBody>
          <a:bodyPr/>
          <a:lstStyle/>
          <a:p>
            <a:pPr eaLnBrk="1" hangingPunct="1">
              <a:spcBef>
                <a:spcPts val="2400"/>
              </a:spcBef>
              <a:buClr>
                <a:srgbClr val="003399"/>
              </a:buClr>
              <a:buSzTx/>
              <a:buFont typeface="Wingdings" pitchFamily="2" charset="2"/>
              <a:buChar char="§"/>
            </a:pPr>
            <a:r>
              <a:rPr lang="en-US" sz="2400" dirty="0"/>
              <a:t>An encryption scheme satisfies perfect secrecy if </a:t>
            </a:r>
          </a:p>
          <a:p>
            <a:pPr lvl="1" eaLnBrk="1" hangingPunct="1">
              <a:lnSpc>
                <a:spcPct val="110000"/>
              </a:lnSpc>
              <a:spcBef>
                <a:spcPts val="3000"/>
              </a:spcBef>
              <a:buClr>
                <a:srgbClr val="FF0000"/>
              </a:buClr>
              <a:buSzTx/>
              <a:buFont typeface="Wingdings" pitchFamily="2" charset="2"/>
              <a:buChar char="§"/>
            </a:pPr>
            <a:r>
              <a:rPr lang="en-US" sz="2000" dirty="0"/>
              <a:t>The </a:t>
            </a:r>
            <a:r>
              <a:rPr lang="en-US" sz="2000" dirty="0" err="1"/>
              <a:t>ciphertext</a:t>
            </a:r>
            <a:r>
              <a:rPr lang="en-US" sz="2000" dirty="0"/>
              <a:t> E</a:t>
            </a:r>
            <a:r>
              <a:rPr lang="en-US" sz="2000" baseline="-25000" dirty="0"/>
              <a:t>K</a:t>
            </a:r>
            <a:r>
              <a:rPr lang="en-US" sz="2000" dirty="0"/>
              <a:t>(M) has </a:t>
            </a:r>
            <a:r>
              <a:rPr lang="en-US" sz="2000" i="1" dirty="0">
                <a:solidFill>
                  <a:srgbClr val="C00000"/>
                </a:solidFill>
              </a:rPr>
              <a:t>no statistical correlation</a:t>
            </a:r>
            <a:r>
              <a:rPr lang="en-US" sz="2000" i="1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with the plaintext M</a:t>
            </a:r>
          </a:p>
          <a:p>
            <a:pPr lvl="1" eaLnBrk="1" hangingPunct="1">
              <a:lnSpc>
                <a:spcPct val="110000"/>
              </a:lnSpc>
              <a:spcBef>
                <a:spcPts val="3000"/>
              </a:spcBef>
              <a:buClr>
                <a:srgbClr val="FF0000"/>
              </a:buClr>
              <a:buSzTx/>
              <a:buFont typeface="Wingdings" pitchFamily="2" charset="2"/>
              <a:buChar char="§"/>
            </a:pPr>
            <a:r>
              <a:rPr lang="en-US" sz="2000" dirty="0"/>
              <a:t>I.e. for any ciphertext, its plaintext is</a:t>
            </a:r>
            <a:r>
              <a:rPr lang="en-US" sz="2000" i="1" dirty="0">
                <a:solidFill>
                  <a:srgbClr val="0033CC"/>
                </a:solidFill>
              </a:rPr>
              <a:t> </a:t>
            </a:r>
            <a:r>
              <a:rPr lang="en-US" sz="2000" i="1" dirty="0">
                <a:solidFill>
                  <a:srgbClr val="C00000"/>
                </a:solidFill>
              </a:rPr>
              <a:t>equally likely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to be any possible message</a:t>
            </a:r>
          </a:p>
          <a:p>
            <a:pPr lvl="1" eaLnBrk="1" hangingPunct="1">
              <a:lnSpc>
                <a:spcPct val="110000"/>
              </a:lnSpc>
              <a:spcBef>
                <a:spcPts val="3000"/>
              </a:spcBef>
              <a:buClr>
                <a:srgbClr val="FF0000"/>
              </a:buClr>
              <a:buSzTx/>
              <a:buFont typeface="Wingdings" pitchFamily="2" charset="2"/>
              <a:buChar char="§"/>
            </a:pPr>
            <a:r>
              <a:rPr lang="en-US" sz="2000" dirty="0"/>
              <a:t>Thus the ciphertext contains</a:t>
            </a:r>
            <a:r>
              <a:rPr lang="en-US" sz="2000" dirty="0">
                <a:solidFill>
                  <a:srgbClr val="003399"/>
                </a:solidFill>
              </a:rPr>
              <a:t> </a:t>
            </a:r>
            <a:r>
              <a:rPr lang="en-US" sz="2000" i="1" dirty="0">
                <a:solidFill>
                  <a:srgbClr val="C00000"/>
                </a:solidFill>
              </a:rPr>
              <a:t>no information</a:t>
            </a:r>
            <a:r>
              <a:rPr lang="en-US" sz="2000" dirty="0">
                <a:solidFill>
                  <a:srgbClr val="0033CC"/>
                </a:solidFill>
              </a:rPr>
              <a:t> </a:t>
            </a:r>
            <a:r>
              <a:rPr lang="en-US" sz="2000" dirty="0"/>
              <a:t>about the plaintext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A22E8C-A95A-4C7D-AC75-28DB9F0061C5}" type="slidenum">
              <a:rPr lang="ar-SA" smtClean="0"/>
              <a:pPr/>
              <a:t>35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1524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Shannon’s Perfect Secrecy </a:t>
            </a:r>
            <a:endParaRPr lang="en-US" sz="2800" b="1" dirty="0"/>
          </a:p>
        </p:txBody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74838"/>
            <a:ext cx="8229600" cy="4525962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2400"/>
              </a:spcBef>
              <a:buClr>
                <a:srgbClr val="003399"/>
              </a:buClr>
              <a:buSzTx/>
              <a:buFont typeface="Wingdings" pitchFamily="2" charset="2"/>
              <a:buChar char="§"/>
            </a:pPr>
            <a:r>
              <a:rPr lang="en-US" sz="2400" dirty="0"/>
              <a:t>Shannon’s perfect secrecy implies security of encryption against </a:t>
            </a:r>
            <a:r>
              <a:rPr lang="en-US" sz="2400" i="1" dirty="0">
                <a:solidFill>
                  <a:srgbClr val="C00000"/>
                </a:solidFill>
              </a:rPr>
              <a:t>unbounded</a:t>
            </a:r>
            <a:r>
              <a:rPr lang="en-US" sz="2400" dirty="0"/>
              <a:t> attackers</a:t>
            </a:r>
          </a:p>
          <a:p>
            <a:pPr lvl="1" eaLnBrk="1" hangingPunct="1">
              <a:lnSpc>
                <a:spcPct val="110000"/>
              </a:lnSpc>
              <a:spcBef>
                <a:spcPts val="3000"/>
              </a:spcBef>
              <a:buClr>
                <a:srgbClr val="FF0000"/>
              </a:buClr>
              <a:buSzTx/>
              <a:buFont typeface="Wingdings" pitchFamily="2" charset="2"/>
              <a:buChar char="§"/>
            </a:pPr>
            <a:r>
              <a:rPr lang="en-US" sz="2000" dirty="0"/>
              <a:t>Since the </a:t>
            </a:r>
            <a:r>
              <a:rPr lang="en-US" sz="2000" dirty="0" err="1"/>
              <a:t>ciphertext</a:t>
            </a:r>
            <a:r>
              <a:rPr lang="en-US" sz="2000" dirty="0"/>
              <a:t> contains</a:t>
            </a:r>
            <a:r>
              <a:rPr lang="en-US" sz="2000" dirty="0">
                <a:solidFill>
                  <a:srgbClr val="003399"/>
                </a:solidFill>
              </a:rPr>
              <a:t> </a:t>
            </a:r>
            <a:r>
              <a:rPr lang="en-US" sz="2000" i="1" dirty="0">
                <a:solidFill>
                  <a:srgbClr val="C00000"/>
                </a:solidFill>
              </a:rPr>
              <a:t>no information</a:t>
            </a:r>
            <a:r>
              <a:rPr lang="en-US" sz="2000" dirty="0">
                <a:solidFill>
                  <a:srgbClr val="0033CC"/>
                </a:solidFill>
              </a:rPr>
              <a:t> </a:t>
            </a:r>
            <a:r>
              <a:rPr lang="en-US" sz="2000" dirty="0"/>
              <a:t>about the plaintext</a:t>
            </a:r>
          </a:p>
          <a:p>
            <a:pPr lvl="1" eaLnBrk="1" hangingPunct="1">
              <a:lnSpc>
                <a:spcPct val="110000"/>
              </a:lnSpc>
              <a:spcBef>
                <a:spcPts val="3000"/>
              </a:spcBef>
              <a:buClr>
                <a:srgbClr val="FF0000"/>
              </a:buClr>
              <a:buSzTx/>
              <a:buFont typeface="Wingdings" pitchFamily="2" charset="2"/>
              <a:buChar char="§"/>
            </a:pPr>
            <a:r>
              <a:rPr lang="en-US" sz="2000" dirty="0"/>
              <a:t>Even exhausting all possible keys does not help</a:t>
            </a:r>
          </a:p>
        </p:txBody>
      </p:sp>
    </p:spTree>
    <p:extLst>
      <p:ext uri="{BB962C8B-B14F-4D97-AF65-F5344CB8AC3E}">
        <p14:creationId xmlns:p14="http://schemas.microsoft.com/office/powerpoint/2010/main" val="20613942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2437F2-7224-45CC-9F2F-8DEEC393749F}" type="slidenum">
              <a:rPr lang="ar-SA" smtClean="0"/>
              <a:pPr/>
              <a:t>36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600" b="1" dirty="0"/>
              <a:t>One-time Pad Scheme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8077200" cy="4114800"/>
          </a:xfrm>
          <a:noFill/>
        </p:spPr>
        <p:txBody>
          <a:bodyPr/>
          <a:lstStyle/>
          <a:p>
            <a:pPr eaLnBrk="1" hangingPunct="1">
              <a:spcBef>
                <a:spcPts val="3000"/>
              </a:spcBef>
            </a:pPr>
            <a:r>
              <a:rPr lang="en-US" sz="2800" dirty="0"/>
              <a:t>Notation: </a:t>
            </a:r>
            <a:r>
              <a:rPr lang="en-US" sz="2800" dirty="0">
                <a:sym typeface="Symbol" pitchFamily="18" charset="2"/>
              </a:rPr>
              <a:t> denotes exclusive-or (XOR), i.e.</a:t>
            </a:r>
          </a:p>
          <a:p>
            <a:pPr eaLnBrk="1" hangingPunct="1">
              <a:spcBef>
                <a:spcPts val="3000"/>
              </a:spcBef>
            </a:pPr>
            <a:r>
              <a:rPr lang="en-US" sz="2800" dirty="0">
                <a:sym typeface="Symbol" pitchFamily="18" charset="2"/>
              </a:rPr>
              <a:t>0  0 = 1  1 = 0</a:t>
            </a:r>
          </a:p>
          <a:p>
            <a:pPr eaLnBrk="1" hangingPunct="1">
              <a:spcBef>
                <a:spcPts val="3000"/>
              </a:spcBef>
            </a:pPr>
            <a:r>
              <a:rPr lang="en-US" sz="2800" dirty="0">
                <a:sym typeface="Symbol" pitchFamily="18" charset="2"/>
              </a:rPr>
              <a:t>0  1 = 1  0 = 1</a:t>
            </a:r>
          </a:p>
          <a:p>
            <a:pPr eaLnBrk="1" hangingPunct="1"/>
            <a:endParaRPr lang="en-US" dirty="0">
              <a:sym typeface="Symbol" pitchFamily="18" charset="2"/>
            </a:endParaRPr>
          </a:p>
          <a:p>
            <a:pPr lvl="2" eaLnBrk="1" hangingPunct="1">
              <a:buFont typeface="Wingdings" pitchFamily="2" charset="2"/>
              <a:buNone/>
            </a:pPr>
            <a:endParaRPr lang="en-US" sz="3600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095235-2249-40B5-9A15-31C7F8B76BEE}" type="slidenum">
              <a:rPr lang="ar-SA" smtClean="0"/>
              <a:pPr/>
              <a:t>37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600" b="1" dirty="0"/>
              <a:t>One-time Pad Scheme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8077200" cy="4114800"/>
          </a:xfrm>
          <a:noFill/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75000"/>
              </a:spcBef>
            </a:pPr>
            <a:r>
              <a:rPr lang="en-US" sz="2400" dirty="0">
                <a:sym typeface="Symbol" pitchFamily="18" charset="2"/>
              </a:rPr>
              <a:t>Let </a:t>
            </a:r>
            <a:r>
              <a:rPr lang="en-US" sz="2400" dirty="0"/>
              <a:t>M </a:t>
            </a:r>
            <a:r>
              <a:rPr lang="en-US" sz="2400" dirty="0">
                <a:sym typeface="Symbol" pitchFamily="18" charset="2"/>
              </a:rPr>
              <a:t></a:t>
            </a:r>
            <a:r>
              <a:rPr lang="en-US" sz="2400" dirty="0"/>
              <a:t> M</a:t>
            </a:r>
            <a:r>
              <a:rPr lang="en-US" sz="2400" baseline="-25000" dirty="0"/>
              <a:t>1</a:t>
            </a:r>
            <a:r>
              <a:rPr lang="en-US" sz="2400" dirty="0"/>
              <a:t> M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 </a:t>
            </a:r>
            <a:r>
              <a:rPr lang="en-US" sz="2400" dirty="0" err="1">
                <a:sym typeface="Symbol" pitchFamily="18" charset="2"/>
              </a:rPr>
              <a:t>M</a:t>
            </a:r>
            <a:r>
              <a:rPr lang="en-US" sz="2400" baseline="-25000" dirty="0" err="1">
                <a:sym typeface="Symbol" pitchFamily="18" charset="2"/>
              </a:rPr>
              <a:t>n</a:t>
            </a:r>
            <a:r>
              <a:rPr lang="en-US" sz="2400" dirty="0">
                <a:sym typeface="Symbol" pitchFamily="18" charset="2"/>
              </a:rPr>
              <a:t> be the message</a:t>
            </a:r>
          </a:p>
          <a:p>
            <a:pPr lvl="1" eaLnBrk="1" hangingPunct="1">
              <a:lnSpc>
                <a:spcPct val="110000"/>
              </a:lnSpc>
              <a:spcBef>
                <a:spcPts val="1200"/>
              </a:spcBef>
            </a:pPr>
            <a:r>
              <a:rPr lang="en-US" sz="2000" dirty="0">
                <a:sym typeface="Symbol" pitchFamily="18" charset="2"/>
              </a:rPr>
              <a:t>n is the </a:t>
            </a:r>
            <a:r>
              <a:rPr lang="en-US" sz="2000" i="1" dirty="0">
                <a:sym typeface="Symbol" pitchFamily="18" charset="2"/>
              </a:rPr>
              <a:t>bit length </a:t>
            </a:r>
            <a:r>
              <a:rPr lang="en-US" sz="2000" dirty="0">
                <a:sym typeface="Symbol" pitchFamily="18" charset="2"/>
              </a:rPr>
              <a:t>of the message</a:t>
            </a:r>
          </a:p>
          <a:p>
            <a:pPr lvl="1" eaLnBrk="1" hangingPunct="1">
              <a:lnSpc>
                <a:spcPct val="110000"/>
              </a:lnSpc>
              <a:spcBef>
                <a:spcPts val="1200"/>
              </a:spcBef>
            </a:pPr>
            <a:r>
              <a:rPr lang="en-US" sz="2000" dirty="0" err="1"/>
              <a:t>M</a:t>
            </a:r>
            <a:r>
              <a:rPr lang="en-US" sz="2000" baseline="-25000" dirty="0" err="1"/>
              <a:t>i</a:t>
            </a:r>
            <a:r>
              <a:rPr lang="en-US" sz="2000" dirty="0"/>
              <a:t> is the </a:t>
            </a:r>
            <a:r>
              <a:rPr lang="en-US" sz="2000" dirty="0" err="1"/>
              <a:t>i-th</a:t>
            </a:r>
            <a:r>
              <a:rPr lang="en-US" sz="2000" dirty="0"/>
              <a:t> bit of M</a:t>
            </a:r>
            <a:endParaRPr lang="en-US" sz="2000" dirty="0">
              <a:sym typeface="Symbol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ts val="2400"/>
              </a:spcBef>
            </a:pPr>
            <a:r>
              <a:rPr lang="en-US" sz="2400" dirty="0">
                <a:sym typeface="Symbol" pitchFamily="18" charset="2"/>
              </a:rPr>
              <a:t>Key Generation </a:t>
            </a:r>
          </a:p>
          <a:p>
            <a:pPr lvl="1" eaLnBrk="1" hangingPunct="1">
              <a:lnSpc>
                <a:spcPct val="110000"/>
              </a:lnSpc>
              <a:spcBef>
                <a:spcPts val="1200"/>
              </a:spcBef>
            </a:pPr>
            <a:r>
              <a:rPr lang="en-US" sz="2000" dirty="0">
                <a:sym typeface="Symbol" pitchFamily="18" charset="2"/>
              </a:rPr>
              <a:t>An n-bit private key K, known as a </a:t>
            </a:r>
            <a:r>
              <a:rPr lang="en-US" sz="2000" i="1" dirty="0">
                <a:solidFill>
                  <a:srgbClr val="C00000"/>
                </a:solidFill>
                <a:sym typeface="Symbol" pitchFamily="18" charset="2"/>
              </a:rPr>
              <a:t>one-time pad</a:t>
            </a:r>
            <a:r>
              <a:rPr lang="en-US" sz="2000" dirty="0">
                <a:sym typeface="Symbol" pitchFamily="18" charset="2"/>
              </a:rPr>
              <a:t>, is </a:t>
            </a:r>
            <a:r>
              <a:rPr lang="en-US" sz="2000" i="1" dirty="0">
                <a:solidFill>
                  <a:srgbClr val="C00000"/>
                </a:solidFill>
                <a:sym typeface="Symbol" pitchFamily="18" charset="2"/>
              </a:rPr>
              <a:t>randomly</a:t>
            </a:r>
            <a:r>
              <a:rPr lang="en-US" sz="2000" dirty="0">
                <a:sym typeface="Symbol" pitchFamily="18" charset="2"/>
              </a:rPr>
              <a:t> generated; that is,</a:t>
            </a:r>
          </a:p>
          <a:p>
            <a:pPr lvl="1" eaLnBrk="1" hangingPunct="1">
              <a:lnSpc>
                <a:spcPct val="110000"/>
              </a:lnSpc>
              <a:spcBef>
                <a:spcPts val="1200"/>
              </a:spcBef>
            </a:pPr>
            <a:r>
              <a:rPr lang="en-US" sz="2000" dirty="0"/>
              <a:t>K </a:t>
            </a:r>
            <a:r>
              <a:rPr lang="en-US" sz="2000" dirty="0">
                <a:sym typeface="Symbol" pitchFamily="18" charset="2"/>
              </a:rPr>
              <a:t></a:t>
            </a:r>
            <a:r>
              <a:rPr lang="en-US" sz="2000" dirty="0"/>
              <a:t> K</a:t>
            </a:r>
            <a:r>
              <a:rPr lang="en-US" sz="2000" baseline="-25000" dirty="0"/>
              <a:t>1</a:t>
            </a:r>
            <a:r>
              <a:rPr lang="en-US" sz="2000" dirty="0"/>
              <a:t> K</a:t>
            </a:r>
            <a:r>
              <a:rPr lang="en-US" sz="2000" baseline="-25000" dirty="0"/>
              <a:t>2</a:t>
            </a:r>
            <a:r>
              <a:rPr lang="en-US" sz="2000" dirty="0"/>
              <a:t> </a:t>
            </a:r>
            <a:r>
              <a:rPr lang="en-US" sz="2000" dirty="0">
                <a:sym typeface="Symbol" pitchFamily="18" charset="2"/>
              </a:rPr>
              <a:t> </a:t>
            </a:r>
            <a:r>
              <a:rPr lang="en-US" sz="2000" dirty="0" err="1">
                <a:sym typeface="Symbol" pitchFamily="18" charset="2"/>
              </a:rPr>
              <a:t>K</a:t>
            </a:r>
            <a:r>
              <a:rPr lang="en-US" sz="2000" baseline="-25000" dirty="0" err="1">
                <a:sym typeface="Symbol" pitchFamily="18" charset="2"/>
              </a:rPr>
              <a:t>n</a:t>
            </a:r>
            <a:r>
              <a:rPr lang="en-US" sz="2000" dirty="0">
                <a:sym typeface="Symbol" pitchFamily="18" charset="2"/>
              </a:rPr>
              <a:t> , where each bit K</a:t>
            </a:r>
            <a:r>
              <a:rPr lang="en-US" sz="2000" baseline="-25000" dirty="0">
                <a:sym typeface="Symbol" pitchFamily="18" charset="2"/>
              </a:rPr>
              <a:t>i</a:t>
            </a:r>
            <a:r>
              <a:rPr lang="en-US" sz="2000" i="1" dirty="0">
                <a:sym typeface="Symbol" pitchFamily="18" charset="2"/>
              </a:rPr>
              <a:t> </a:t>
            </a:r>
            <a:r>
              <a:rPr lang="en-US" sz="2000" dirty="0">
                <a:sym typeface="Symbol" pitchFamily="18" charset="2"/>
              </a:rPr>
              <a:t>is </a:t>
            </a:r>
            <a:r>
              <a:rPr lang="en-US" sz="2000" i="1" dirty="0">
                <a:solidFill>
                  <a:srgbClr val="C00000"/>
                </a:solidFill>
                <a:sym typeface="Symbol" pitchFamily="18" charset="2"/>
              </a:rPr>
              <a:t>randomly</a:t>
            </a:r>
            <a:r>
              <a:rPr lang="en-US" sz="2000" dirty="0">
                <a:sym typeface="Symbol" pitchFamily="18" charset="2"/>
              </a:rPr>
              <a:t> chosen; i.e. each K</a:t>
            </a:r>
            <a:r>
              <a:rPr lang="en-US" sz="2000" baseline="-25000" dirty="0">
                <a:sym typeface="Symbol" pitchFamily="18" charset="2"/>
              </a:rPr>
              <a:t>i</a:t>
            </a:r>
            <a:r>
              <a:rPr lang="en-US" sz="2000" dirty="0">
                <a:sym typeface="Symbol" pitchFamily="18" charset="2"/>
              </a:rPr>
              <a:t> is 0 with probability ½ &amp; 1 with probability ½ </a:t>
            </a:r>
          </a:p>
          <a:p>
            <a:pPr lvl="1" eaLnBrk="1" hangingPunct="1">
              <a:spcBef>
                <a:spcPts val="1800"/>
              </a:spcBef>
            </a:pPr>
            <a:endParaRPr lang="en-US" sz="2200" dirty="0">
              <a:sym typeface="Symbol" pitchFamily="18" charset="2"/>
            </a:endParaRPr>
          </a:p>
          <a:p>
            <a:pPr lvl="1" eaLnBrk="1" hangingPunct="1">
              <a:spcBef>
                <a:spcPts val="1800"/>
              </a:spcBef>
            </a:pPr>
            <a:endParaRPr lang="en-US" sz="2200" dirty="0"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400" dirty="0">
              <a:sym typeface="Symbol" pitchFamily="18" charset="2"/>
            </a:endParaRP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800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095235-2249-40B5-9A15-31C7F8B76BEE}" type="slidenum">
              <a:rPr lang="ar-SA" smtClean="0"/>
              <a:pPr/>
              <a:t>38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600" b="1" dirty="0"/>
              <a:t>One-time Pad Scheme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8077200" cy="4114800"/>
          </a:xfrm>
          <a:noFill/>
        </p:spPr>
        <p:txBody>
          <a:bodyPr/>
          <a:lstStyle/>
          <a:p>
            <a:pPr eaLnBrk="1" hangingPunct="1">
              <a:spcBef>
                <a:spcPct val="75000"/>
              </a:spcBef>
            </a:pPr>
            <a:r>
              <a:rPr lang="en-US" sz="2800" dirty="0">
                <a:sym typeface="Symbol" pitchFamily="18" charset="2"/>
              </a:rPr>
              <a:t>Encryption</a:t>
            </a:r>
          </a:p>
          <a:p>
            <a:pPr lvl="1" eaLnBrk="1" hangingPunct="1">
              <a:spcBef>
                <a:spcPts val="1800"/>
              </a:spcBef>
            </a:pPr>
            <a:r>
              <a:rPr lang="en-US" sz="2400" dirty="0">
                <a:sym typeface="Symbol" pitchFamily="18" charset="2"/>
              </a:rPr>
              <a:t>E</a:t>
            </a:r>
            <a:r>
              <a:rPr lang="en-US" sz="2400" baseline="-25000" dirty="0">
                <a:sym typeface="Symbol" pitchFamily="18" charset="2"/>
              </a:rPr>
              <a:t>K</a:t>
            </a:r>
            <a:r>
              <a:rPr lang="en-US" sz="2400" dirty="0">
                <a:sym typeface="Symbol" pitchFamily="18" charset="2"/>
              </a:rPr>
              <a:t>(M)  M  K  (</a:t>
            </a:r>
            <a:r>
              <a:rPr lang="en-US" sz="2400" dirty="0"/>
              <a:t>M</a:t>
            </a:r>
            <a:r>
              <a:rPr lang="en-US" sz="2400" baseline="-25000" dirty="0"/>
              <a:t>1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 </a:t>
            </a:r>
            <a:r>
              <a:rPr lang="en-US" sz="2400" dirty="0"/>
              <a:t>K</a:t>
            </a:r>
            <a:r>
              <a:rPr lang="en-US" sz="2400" baseline="-25000" dirty="0"/>
              <a:t>1</a:t>
            </a:r>
            <a:r>
              <a:rPr lang="en-US" sz="2400" dirty="0"/>
              <a:t>, M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 </a:t>
            </a:r>
            <a:r>
              <a:rPr lang="en-US" sz="2400" dirty="0"/>
              <a:t>K</a:t>
            </a:r>
            <a:r>
              <a:rPr lang="en-US" sz="2400" baseline="-25000" dirty="0"/>
              <a:t>2</a:t>
            </a:r>
            <a:r>
              <a:rPr lang="en-US" sz="2400" dirty="0"/>
              <a:t>, </a:t>
            </a:r>
            <a:r>
              <a:rPr lang="en-US" sz="2400" dirty="0">
                <a:sym typeface="Symbol" pitchFamily="18" charset="2"/>
              </a:rPr>
              <a:t>, </a:t>
            </a:r>
            <a:r>
              <a:rPr lang="en-US" sz="2400" dirty="0" err="1"/>
              <a:t>M</a:t>
            </a:r>
            <a:r>
              <a:rPr lang="en-US" sz="2400" baseline="-25000" dirty="0" err="1"/>
              <a:t>n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 </a:t>
            </a:r>
            <a:r>
              <a:rPr lang="en-US" sz="2400" dirty="0" err="1"/>
              <a:t>K</a:t>
            </a:r>
            <a:r>
              <a:rPr lang="en-US" sz="2400" baseline="-25000" dirty="0" err="1"/>
              <a:t>n</a:t>
            </a:r>
            <a:r>
              <a:rPr lang="en-US" sz="2400" dirty="0"/>
              <a:t>)</a:t>
            </a:r>
          </a:p>
          <a:p>
            <a:pPr eaLnBrk="1" hangingPunct="1">
              <a:spcBef>
                <a:spcPts val="3600"/>
              </a:spcBef>
            </a:pPr>
            <a:r>
              <a:rPr lang="en-US" sz="2800" dirty="0">
                <a:sym typeface="Symbol" pitchFamily="18" charset="2"/>
              </a:rPr>
              <a:t>Decryption</a:t>
            </a:r>
          </a:p>
          <a:p>
            <a:pPr lvl="1" eaLnBrk="1" hangingPunct="1">
              <a:spcBef>
                <a:spcPts val="1800"/>
              </a:spcBef>
            </a:pPr>
            <a:r>
              <a:rPr lang="en-US" sz="2400" dirty="0">
                <a:sym typeface="Symbol" pitchFamily="18" charset="2"/>
              </a:rPr>
              <a:t>E</a:t>
            </a:r>
            <a:r>
              <a:rPr lang="en-US" sz="2400" baseline="-25000" dirty="0">
                <a:sym typeface="Symbol" pitchFamily="18" charset="2"/>
              </a:rPr>
              <a:t>K</a:t>
            </a:r>
            <a:r>
              <a:rPr lang="en-US" sz="2400" dirty="0">
                <a:sym typeface="Symbol" pitchFamily="18" charset="2"/>
              </a:rPr>
              <a:t>(M)  K  M  K  K  M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sym typeface="Symbol" pitchFamily="18" charset="2"/>
            </a:endParaRP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8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996158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 rtl="0"/>
            <a:fld id="{39CD7EBE-7CB2-4B00-8420-D800F143DD4F}" type="slidenum">
              <a:rPr lang="ar-SA" sz="1400"/>
              <a:pPr algn="l" rtl="0"/>
              <a:t>39</a:t>
            </a:fld>
            <a:endParaRPr 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214313"/>
            <a:ext cx="7793038" cy="1157287"/>
          </a:xfrm>
        </p:spPr>
        <p:txBody>
          <a:bodyPr/>
          <a:lstStyle/>
          <a:p>
            <a:pPr algn="ctr" eaLnBrk="1" hangingPunct="1"/>
            <a:r>
              <a:rPr lang="en-US" sz="3400" b="1" dirty="0"/>
              <a:t>One-time Pad Encryption Example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2057400"/>
            <a:ext cx="8305800" cy="4114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 sz="2400" dirty="0"/>
              <a:t>M:			1, 1, 0, 0, 1, 1, 0, 1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 sz="2400" dirty="0"/>
              <a:t>K:			1, 0, 0, 1, 0, 0, 1, 1</a:t>
            </a:r>
            <a:endParaRPr lang="en-US" sz="2400" dirty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E</a:t>
            </a:r>
            <a:r>
              <a:rPr lang="en-US" sz="2400" baseline="-25000" dirty="0">
                <a:solidFill>
                  <a:srgbClr val="C00000"/>
                </a:solidFill>
                <a:sym typeface="Symbol" pitchFamily="18" charset="2"/>
              </a:rPr>
              <a:t>K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(M):		0, 1, 0, 1, 1, 1, 1, 0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8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2164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38466E-8920-4A6D-AB0E-C8BC00A82953}" type="slidenum">
              <a:rPr lang="ar-SA" smtClean="0"/>
              <a:pPr/>
              <a:t>4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Last Time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229600" cy="4191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4200"/>
              </a:spcBef>
            </a:pPr>
            <a:r>
              <a:rPr lang="en-US" sz="2800" dirty="0"/>
              <a:t>Basic Goals of Information Security</a:t>
            </a:r>
          </a:p>
          <a:p>
            <a:pPr lvl="1" eaLnBrk="1" hangingPunct="1">
              <a:lnSpc>
                <a:spcPct val="110000"/>
              </a:lnSpc>
              <a:spcBef>
                <a:spcPts val="3000"/>
              </a:spcBef>
              <a:buFont typeface="Wingdings" panose="05000000000000000000" pitchFamily="2" charset="2"/>
              <a:buChar char="Ø"/>
            </a:pPr>
            <a:r>
              <a:rPr lang="en-US" sz="2400" dirty="0"/>
              <a:t>Confidentiality – Hide confidential data</a:t>
            </a:r>
          </a:p>
          <a:p>
            <a:pPr lvl="1" eaLnBrk="1" hangingPunct="1">
              <a:lnSpc>
                <a:spcPct val="110000"/>
              </a:lnSpc>
              <a:spcBef>
                <a:spcPts val="3000"/>
              </a:spcBef>
              <a:buFont typeface="Wingdings" panose="05000000000000000000" pitchFamily="2" charset="2"/>
              <a:buChar char="Ø"/>
            </a:pPr>
            <a:r>
              <a:rPr lang="en-US" sz="2400" dirty="0"/>
              <a:t>Integrity – Prevent unauthorized change of data</a:t>
            </a:r>
          </a:p>
          <a:p>
            <a:pPr lvl="1" eaLnBrk="1" hangingPunct="1">
              <a:lnSpc>
                <a:spcPct val="110000"/>
              </a:lnSpc>
              <a:spcBef>
                <a:spcPts val="3000"/>
              </a:spcBef>
              <a:buFont typeface="Wingdings" panose="05000000000000000000" pitchFamily="2" charset="2"/>
              <a:buChar char="Ø"/>
            </a:pPr>
            <a:r>
              <a:rPr lang="en-US" sz="2400" dirty="0"/>
              <a:t>Availability – Make service available to intended users</a:t>
            </a:r>
          </a:p>
          <a:p>
            <a:pPr eaLnBrk="1" hangingPunct="1">
              <a:spcBef>
                <a:spcPts val="1800"/>
              </a:spcBef>
              <a:buNone/>
            </a:pPr>
            <a:endParaRPr lang="en-US" sz="2600" dirty="0"/>
          </a:p>
          <a:p>
            <a:pPr eaLnBrk="1" hangingPunct="1">
              <a:lnSpc>
                <a:spcPct val="125000"/>
              </a:lnSpc>
            </a:pPr>
            <a:endParaRPr lang="en-US" sz="2600" dirty="0"/>
          </a:p>
          <a:p>
            <a:pPr lvl="1" eaLnBrk="1" hangingPunct="1">
              <a:buFont typeface="Wingdings" pitchFamily="2" charset="2"/>
              <a:buNone/>
            </a:pPr>
            <a:endParaRPr lang="en-US" sz="2600" dirty="0">
              <a:solidFill>
                <a:schemeClr val="hlink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z="1800" b="1" dirty="0">
              <a:solidFill>
                <a:srgbClr val="003399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315083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 rtl="0"/>
            <a:fld id="{39CD7EBE-7CB2-4B00-8420-D800F143DD4F}" type="slidenum">
              <a:rPr lang="ar-SA" sz="1400"/>
              <a:pPr algn="l" rtl="0"/>
              <a:t>40</a:t>
            </a:fld>
            <a:endParaRPr 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214313"/>
            <a:ext cx="7793038" cy="1157287"/>
          </a:xfrm>
        </p:spPr>
        <p:txBody>
          <a:bodyPr/>
          <a:lstStyle/>
          <a:p>
            <a:pPr algn="ctr" eaLnBrk="1" hangingPunct="1"/>
            <a:r>
              <a:rPr lang="en-US" sz="3400" b="1" dirty="0"/>
              <a:t>One-time Pad Decryption Example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2057400"/>
            <a:ext cx="8305800" cy="4114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 sz="2400" dirty="0"/>
              <a:t>M:			1, 1, 0, 0, 1, 1, 0, 1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 sz="2400" dirty="0">
                <a:solidFill>
                  <a:srgbClr val="C00000"/>
                </a:solidFill>
              </a:rPr>
              <a:t>K:			1, 0, 0, 1, 0, 0, 1, 1</a:t>
            </a:r>
            <a:endParaRPr lang="en-US" sz="2400" dirty="0">
              <a:solidFill>
                <a:srgbClr val="C00000"/>
              </a:solidFill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E</a:t>
            </a:r>
            <a:r>
              <a:rPr lang="en-US" sz="2400" baseline="-25000" dirty="0">
                <a:solidFill>
                  <a:srgbClr val="C00000"/>
                </a:solidFill>
                <a:sym typeface="Symbol" pitchFamily="18" charset="2"/>
              </a:rPr>
              <a:t>K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(M):		0, 1, 0, 1, 1, 1, 1, 0</a:t>
            </a:r>
          </a:p>
        </p:txBody>
      </p:sp>
    </p:spTree>
    <p:extLst>
      <p:ext uri="{BB962C8B-B14F-4D97-AF65-F5344CB8AC3E}">
        <p14:creationId xmlns:p14="http://schemas.microsoft.com/office/powerpoint/2010/main" val="34598609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 rtl="0"/>
            <a:fld id="{39CD7EBE-7CB2-4B00-8420-D800F143DD4F}" type="slidenum">
              <a:rPr lang="ar-SA" sz="1400"/>
              <a:pPr algn="l" rtl="0"/>
              <a:t>41</a:t>
            </a:fld>
            <a:endParaRPr 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214313"/>
            <a:ext cx="7793038" cy="1157287"/>
          </a:xfrm>
        </p:spPr>
        <p:txBody>
          <a:bodyPr/>
          <a:lstStyle/>
          <a:p>
            <a:pPr algn="ctr" eaLnBrk="1" hangingPunct="1"/>
            <a:r>
              <a:rPr lang="en-US" sz="3400" b="1" dirty="0"/>
              <a:t>One-time Pad Decryption Example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2057400"/>
            <a:ext cx="8305800" cy="4114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 sz="2400" dirty="0"/>
              <a:t>M:			1, 1, 0, 0, 1, 1, 0, 1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 sz="2400" dirty="0">
                <a:solidFill>
                  <a:srgbClr val="C00000"/>
                </a:solidFill>
              </a:rPr>
              <a:t>K:			1, 0, 0, 1, 0, 0, 1, 1</a:t>
            </a:r>
            <a:endParaRPr lang="en-US" sz="2400" dirty="0">
              <a:solidFill>
                <a:srgbClr val="C00000"/>
              </a:solidFill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E</a:t>
            </a:r>
            <a:r>
              <a:rPr lang="en-US" sz="2400" baseline="-25000" dirty="0">
                <a:solidFill>
                  <a:srgbClr val="C00000"/>
                </a:solidFill>
                <a:sym typeface="Symbol" pitchFamily="18" charset="2"/>
              </a:rPr>
              <a:t>K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(M):		0, 1, 0, 1, 1, 1, 1, 0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 sz="2400" dirty="0">
                <a:solidFill>
                  <a:srgbClr val="008A66"/>
                </a:solidFill>
                <a:sym typeface="Symbol" pitchFamily="18" charset="2"/>
              </a:rPr>
              <a:t>D</a:t>
            </a:r>
            <a:r>
              <a:rPr lang="en-US" sz="2400" baseline="-25000" dirty="0">
                <a:solidFill>
                  <a:srgbClr val="008A66"/>
                </a:solidFill>
                <a:sym typeface="Symbol" pitchFamily="18" charset="2"/>
              </a:rPr>
              <a:t>K</a:t>
            </a:r>
            <a:r>
              <a:rPr lang="en-US" sz="2400" dirty="0">
                <a:solidFill>
                  <a:srgbClr val="008A66"/>
                </a:solidFill>
                <a:sym typeface="Symbol" pitchFamily="18" charset="2"/>
              </a:rPr>
              <a:t>(E</a:t>
            </a:r>
            <a:r>
              <a:rPr lang="en-US" sz="2400" baseline="-25000" dirty="0">
                <a:solidFill>
                  <a:srgbClr val="008A66"/>
                </a:solidFill>
                <a:sym typeface="Symbol" pitchFamily="18" charset="2"/>
              </a:rPr>
              <a:t>K</a:t>
            </a:r>
            <a:r>
              <a:rPr lang="en-US" sz="2400" dirty="0">
                <a:solidFill>
                  <a:srgbClr val="008A66"/>
                </a:solidFill>
                <a:sym typeface="Symbol" pitchFamily="18" charset="2"/>
              </a:rPr>
              <a:t>(M)):		1, 1, 0, 0, 1, 1, 0, 1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8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011853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 rtl="0"/>
            <a:fld id="{39CD7EBE-7CB2-4B00-8420-D800F143DD4F}" type="slidenum">
              <a:rPr lang="ar-SA" sz="1400"/>
              <a:pPr algn="l" rtl="0"/>
              <a:t>42</a:t>
            </a:fld>
            <a:endParaRPr 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214313"/>
            <a:ext cx="7793038" cy="1157287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Remark on Plaintext Length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2057400"/>
            <a:ext cx="8305800" cy="4114800"/>
          </a:xfrm>
          <a:noFill/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75000"/>
              </a:spcBef>
            </a:pPr>
            <a:r>
              <a:rPr lang="en-US" sz="2400" dirty="0"/>
              <a:t>Obviously, one-time pad encryption as described does </a:t>
            </a:r>
            <a:r>
              <a:rPr lang="en-US" sz="2400" i="1" dirty="0"/>
              <a:t>not</a:t>
            </a:r>
            <a:r>
              <a:rPr lang="en-US" sz="2400" dirty="0"/>
              <a:t> hide the length of the plaintext </a:t>
            </a:r>
          </a:p>
          <a:p>
            <a:pPr lvl="1" eaLnBrk="1" hangingPunct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plaintext length = ciphertext length</a:t>
            </a:r>
          </a:p>
          <a:p>
            <a:pPr eaLnBrk="1" hangingPunct="1">
              <a:lnSpc>
                <a:spcPct val="110000"/>
              </a:lnSpc>
              <a:spcBef>
                <a:spcPts val="3600"/>
              </a:spcBef>
            </a:pPr>
            <a:r>
              <a:rPr lang="en-US" sz="2400" dirty="0"/>
              <a:t>However, no encryption algorithm can hide the length of its input</a:t>
            </a:r>
          </a:p>
          <a:p>
            <a:pPr eaLnBrk="1" hangingPunct="1">
              <a:lnSpc>
                <a:spcPct val="110000"/>
              </a:lnSpc>
              <a:spcBef>
                <a:spcPts val="3600"/>
              </a:spcBef>
            </a:pPr>
            <a:r>
              <a:rPr lang="en-US" sz="2400" dirty="0"/>
              <a:t>To hide plaintext length, one typically applies randomized padding to the plaintext before encryption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8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228855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 rtl="0"/>
            <a:fld id="{39CD7EBE-7CB2-4B00-8420-D800F143DD4F}" type="slidenum">
              <a:rPr lang="ar-SA" sz="1400"/>
              <a:pPr algn="l" rtl="0"/>
              <a:t>43</a:t>
            </a:fld>
            <a:endParaRPr 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214313"/>
            <a:ext cx="7793038" cy="1157287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The Security of One-time Pad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2057400"/>
            <a:ext cx="8305800" cy="4114800"/>
          </a:xfrm>
          <a:noFill/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75000"/>
              </a:spcBef>
            </a:pPr>
            <a:r>
              <a:rPr lang="en-US" sz="2400" dirty="0"/>
              <a:t>One-time Pad encryption satisfies perfect secrecy </a:t>
            </a:r>
            <a:r>
              <a:rPr lang="en-US" sz="2400" i="1" dirty="0">
                <a:solidFill>
                  <a:srgbClr val="C00000"/>
                </a:solidFill>
              </a:rPr>
              <a:t>if the one-time pad is used once</a:t>
            </a:r>
          </a:p>
          <a:p>
            <a:pPr eaLnBrk="1" hangingPunct="1">
              <a:lnSpc>
                <a:spcPct val="110000"/>
              </a:lnSpc>
              <a:spcBef>
                <a:spcPts val="3600"/>
              </a:spcBef>
            </a:pPr>
            <a:r>
              <a:rPr lang="en-US" sz="2400" dirty="0"/>
              <a:t>For any ciphertext, every message of the same length is equally likely to be its plaintext</a:t>
            </a:r>
          </a:p>
        </p:txBody>
      </p:sp>
    </p:spTree>
    <p:extLst>
      <p:ext uri="{BB962C8B-B14F-4D97-AF65-F5344CB8AC3E}">
        <p14:creationId xmlns:p14="http://schemas.microsoft.com/office/powerpoint/2010/main" val="27506490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095235-2249-40B5-9A15-31C7F8B76BEE}" type="slidenum">
              <a:rPr lang="ar-SA" smtClean="0"/>
              <a:pPr/>
              <a:t>44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93038" cy="1462087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Example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8077200" cy="4114800"/>
          </a:xfrm>
          <a:noFill/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75000"/>
              </a:spcBef>
            </a:pPr>
            <a:r>
              <a:rPr lang="en-US" sz="2600" dirty="0">
                <a:sym typeface="Symbol" pitchFamily="18" charset="2"/>
              </a:rPr>
              <a:t>Suppose that 01 is the </a:t>
            </a:r>
            <a:r>
              <a:rPr lang="en-US" sz="2600" dirty="0" err="1">
                <a:sym typeface="Symbol" pitchFamily="18" charset="2"/>
              </a:rPr>
              <a:t>ciphertext</a:t>
            </a:r>
            <a:r>
              <a:rPr lang="en-US" sz="2600" dirty="0">
                <a:sym typeface="Symbol" pitchFamily="18" charset="2"/>
              </a:rPr>
              <a:t>. What can its plaintext be?</a:t>
            </a:r>
            <a:endParaRPr lang="en-US" sz="2600" dirty="0"/>
          </a:p>
          <a:p>
            <a:pPr eaLnBrk="1" hangingPunct="1">
              <a:spcBef>
                <a:spcPts val="2400"/>
              </a:spcBef>
            </a:pPr>
            <a:r>
              <a:rPr lang="en-US" sz="2600" dirty="0">
                <a:sym typeface="Symbol" pitchFamily="18" charset="2"/>
              </a:rPr>
              <a:t>The plaintext can be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200" dirty="0">
                <a:sym typeface="Symbol" pitchFamily="18" charset="2"/>
              </a:rPr>
              <a:t>00  if K = 01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200" dirty="0">
                <a:sym typeface="Symbol" pitchFamily="18" charset="2"/>
              </a:rPr>
              <a:t>01  if K = 00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200" dirty="0">
                <a:sym typeface="Symbol" pitchFamily="18" charset="2"/>
              </a:rPr>
              <a:t>10  if K = 11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200" dirty="0">
                <a:sym typeface="Symbol" pitchFamily="18" charset="2"/>
              </a:rPr>
              <a:t>11  if K = 10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200" dirty="0">
                <a:sym typeface="Symbol" pitchFamily="18" charset="2"/>
              </a:rPr>
              <a:t>Each of the 4 possibilities occurs with probability ¼ </a:t>
            </a:r>
          </a:p>
          <a:p>
            <a:pPr lvl="1" eaLnBrk="1" hangingPunct="1">
              <a:spcBef>
                <a:spcPts val="1200"/>
              </a:spcBef>
            </a:pPr>
            <a:endParaRPr lang="en-US" sz="2400" dirty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sym typeface="Symbol" pitchFamily="18" charset="2"/>
            </a:endParaRP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8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903752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 rtl="0"/>
            <a:fld id="{39CD7EBE-7CB2-4B00-8420-D800F143DD4F}" type="slidenum">
              <a:rPr lang="ar-SA" sz="1400"/>
              <a:pPr algn="l" rtl="0"/>
              <a:t>45</a:t>
            </a:fld>
            <a:endParaRPr 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214313"/>
            <a:ext cx="7793038" cy="1157287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The Security of One-time Pad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556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457200" y="2057400"/>
                <a:ext cx="8305800" cy="4114800"/>
              </a:xfrm>
              <a:noFill/>
            </p:spPr>
            <p:txBody>
              <a:bodyPr/>
              <a:lstStyle/>
              <a:p>
                <a:pPr eaLnBrk="1" hangingPunct="1">
                  <a:lnSpc>
                    <a:spcPct val="110000"/>
                  </a:lnSpc>
                  <a:spcBef>
                    <a:spcPts val="3600"/>
                  </a:spcBef>
                </a:pPr>
                <a:r>
                  <a:rPr lang="en-US" sz="2400" dirty="0"/>
                  <a:t>In general, for any ciphertext that’s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bits long, each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-bit messages is equally likely to be its plaintext</a:t>
                </a:r>
              </a:p>
              <a:p>
                <a:pPr eaLnBrk="1" hangingPunct="1">
                  <a:lnSpc>
                    <a:spcPct val="110000"/>
                  </a:lnSpc>
                  <a:spcBef>
                    <a:spcPts val="3600"/>
                  </a:spcBef>
                </a:pPr>
                <a:r>
                  <a:rPr lang="en-US" sz="2400" dirty="0">
                    <a:sym typeface="Symbol" pitchFamily="18" charset="2"/>
                  </a:rPr>
                  <a:t>Therefore, one-time pad encryption hides all information of the plaintext, except for its length,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if the one-time pad is used once</a:t>
                </a:r>
                <a:endParaRPr lang="en-US" sz="2400" dirty="0"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2355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457200" y="2057400"/>
                <a:ext cx="8305800" cy="4114800"/>
              </a:xfrm>
              <a:blipFill>
                <a:blip r:embed="rId3"/>
                <a:stretch>
                  <a:fillRect l="-147" t="-1185" r="-8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54792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94E03C-B510-408E-88CF-782979CD30A0}" type="slidenum">
              <a:rPr lang="ar-SA" smtClean="0"/>
              <a:pPr/>
              <a:t>46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600" b="1"/>
              <a:t>Limitations of One-Time Pad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51038"/>
            <a:ext cx="8229600" cy="4525962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400" dirty="0"/>
              <a:t>One-time pad can be used </a:t>
            </a:r>
            <a:r>
              <a:rPr lang="en-US" sz="2400" b="1" i="1" dirty="0">
                <a:solidFill>
                  <a:srgbClr val="C00000"/>
                </a:solidFill>
              </a:rPr>
              <a:t>only once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</a:p>
          <a:p>
            <a:pPr lvl="1" eaLnBrk="1" hangingPunct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Perfect secrecy no longer holds if the one-time pad is used twice</a:t>
            </a:r>
          </a:p>
          <a:p>
            <a:pPr lvl="1" eaLnBrk="1" hangingPunct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Re-using the one-time pad a few times leads to total break of the scheme</a:t>
            </a:r>
            <a:endParaRPr lang="en-US" sz="2000" dirty="0">
              <a:sym typeface="Symbol" pitchFamily="18" charset="2"/>
            </a:endParaRPr>
          </a:p>
          <a:p>
            <a:pPr lvl="1" eaLnBrk="1" hangingPunct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sym typeface="Symbol" pitchFamily="18" charset="2"/>
              </a:rPr>
              <a:t>Thus need to establish a new key for each message</a:t>
            </a:r>
          </a:p>
          <a:p>
            <a:pPr eaLnBrk="1" hangingPunct="1">
              <a:lnSpc>
                <a:spcPct val="110000"/>
              </a:lnSpc>
              <a:spcBef>
                <a:spcPct val="100000"/>
              </a:spcBef>
            </a:pPr>
            <a:r>
              <a:rPr lang="en-US" sz="2400" dirty="0">
                <a:sym typeface="Symbol" pitchFamily="18" charset="2"/>
              </a:rPr>
              <a:t>Key is long                                                            </a:t>
            </a:r>
          </a:p>
          <a:p>
            <a:pPr lvl="1" eaLnBrk="1" hangingPunct="1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sym typeface="Symbol" pitchFamily="18" charset="2"/>
              </a:rPr>
              <a:t>Size of </a:t>
            </a:r>
            <a:r>
              <a:rPr lang="en-US" sz="2000" dirty="0"/>
              <a:t>One-time Pad </a:t>
            </a:r>
            <a:r>
              <a:rPr lang="en-US" sz="2000" dirty="0">
                <a:sym typeface="Symbol" pitchFamily="18" charset="2"/>
              </a:rPr>
              <a:t> Size of Message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5741AB-E062-4E1C-BA59-F60C1974C4FA}" type="slidenum">
              <a:rPr lang="ar-SA" smtClean="0"/>
              <a:pPr/>
              <a:t>47</a:t>
            </a:fld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1524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600" b="1"/>
              <a:t>Shannon</a:t>
            </a:r>
            <a:r>
              <a:rPr lang="en-US" sz="3600" b="1">
                <a:latin typeface="Arial" charset="0"/>
              </a:rPr>
              <a:t>’</a:t>
            </a:r>
            <a:r>
              <a:rPr lang="en-US" sz="3600" b="1"/>
              <a:t>s Impossibility Result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17713"/>
            <a:ext cx="7772400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800" dirty="0"/>
              <a:t>To achieve perfect secrecy</a:t>
            </a:r>
          </a:p>
          <a:p>
            <a:pPr lvl="1" eaLnBrk="1" hangingPunct="1">
              <a:spcBef>
                <a:spcPts val="3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Key </a:t>
            </a:r>
            <a:r>
              <a:rPr lang="en-US" sz="2400" dirty="0">
                <a:sym typeface="Symbol" pitchFamily="18" charset="2"/>
              </a:rPr>
              <a:t>must be as long as message</a:t>
            </a:r>
          </a:p>
          <a:p>
            <a:pPr lvl="1" eaLnBrk="1" hangingPunct="1">
              <a:spcBef>
                <a:spcPts val="3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ym typeface="Symbol" pitchFamily="18" charset="2"/>
              </a:rPr>
              <a:t>Key cannot be re-usable</a:t>
            </a:r>
          </a:p>
          <a:p>
            <a:pPr lvl="1" eaLnBrk="1" hangingPunct="1">
              <a:spcBef>
                <a:spcPts val="3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ym typeface="Symbol" pitchFamily="18" charset="2"/>
              </a:rPr>
              <a:t>Thus One-Time Pad is the best possible</a:t>
            </a:r>
            <a:endParaRPr lang="en-US" sz="2400" dirty="0"/>
          </a:p>
          <a:p>
            <a:pPr lvl="1" eaLnBrk="1" hangingPunct="1"/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89B69F-A33D-472C-94C4-1E054110F68F}" type="slidenum">
              <a:rPr lang="ar-SA" smtClean="0"/>
              <a:pPr/>
              <a:t>48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1524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Implications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3000"/>
              </a:spcBef>
            </a:pPr>
            <a:r>
              <a:rPr lang="en-US" sz="2800" dirty="0"/>
              <a:t>Perfect secrecy is unrealistic</a:t>
            </a:r>
          </a:p>
          <a:p>
            <a:pPr eaLnBrk="1" hangingPunct="1">
              <a:lnSpc>
                <a:spcPct val="110000"/>
              </a:lnSpc>
              <a:spcBef>
                <a:spcPts val="3000"/>
              </a:spcBef>
            </a:pPr>
            <a:r>
              <a:rPr lang="en-US" sz="2800" dirty="0"/>
              <a:t>Security can be practically achieved </a:t>
            </a:r>
            <a:r>
              <a:rPr lang="en-US" sz="2800" i="1" dirty="0">
                <a:solidFill>
                  <a:srgbClr val="C00000"/>
                </a:solidFill>
              </a:rPr>
              <a:t>only if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the attacker is </a:t>
            </a:r>
            <a:r>
              <a:rPr lang="en-US" sz="2800" i="1" dirty="0">
                <a:solidFill>
                  <a:srgbClr val="C00000"/>
                </a:solidFill>
              </a:rPr>
              <a:t>limited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i="1" dirty="0">
                <a:solidFill>
                  <a:srgbClr val="C00000"/>
                </a:solidFill>
              </a:rPr>
              <a:t>in some way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8F47D8-47DA-4529-A46F-2CD71FBA5AFB}" type="slidenum">
              <a:rPr lang="ar-SA" smtClean="0"/>
              <a:pPr/>
              <a:t>49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1524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Modern Approach to Security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3000"/>
              </a:spcBef>
            </a:pPr>
            <a:r>
              <a:rPr lang="en-US" sz="2400" dirty="0"/>
              <a:t>Choose a hard puzzle that no one knows how to solve using the state-of-the-art technology</a:t>
            </a:r>
            <a:r>
              <a:rPr lang="en-US" sz="2800" dirty="0"/>
              <a:t> </a:t>
            </a:r>
          </a:p>
          <a:p>
            <a:pPr eaLnBrk="1" hangingPunct="1">
              <a:lnSpc>
                <a:spcPct val="110000"/>
              </a:lnSpc>
              <a:spcBef>
                <a:spcPts val="3000"/>
              </a:spcBef>
            </a:pPr>
            <a:r>
              <a:rPr lang="en-US" sz="2400" dirty="0"/>
              <a:t>Build a system based on the hard puzzle, so that to break the system one must solve the puzzle</a:t>
            </a:r>
            <a:endParaRPr lang="en-US" dirty="0"/>
          </a:p>
          <a:p>
            <a:pPr eaLnBrk="1" hangingPunct="1">
              <a:lnSpc>
                <a:spcPct val="110000"/>
              </a:lnSpc>
              <a:spcBef>
                <a:spcPts val="3000"/>
              </a:spcBef>
            </a:pPr>
            <a:r>
              <a:rPr lang="en-US" sz="2400" dirty="0"/>
              <a:t>The system remains secure relative to an attacker as long as the attacker cannot solve the puzzle</a:t>
            </a:r>
          </a:p>
        </p:txBody>
      </p:sp>
    </p:spTree>
    <p:extLst>
      <p:ext uri="{BB962C8B-B14F-4D97-AF65-F5344CB8AC3E}">
        <p14:creationId xmlns:p14="http://schemas.microsoft.com/office/powerpoint/2010/main" val="3469098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38466E-8920-4A6D-AB0E-C8BC00A82953}" type="slidenum">
              <a:rPr lang="ar-SA" smtClean="0"/>
              <a:pPr/>
              <a:t>5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Today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229600" cy="4191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2400"/>
              </a:spcBef>
            </a:pPr>
            <a:r>
              <a:rPr lang="en-US" sz="2800" dirty="0"/>
              <a:t>Encryption as a tool for confidentiality</a:t>
            </a:r>
          </a:p>
          <a:p>
            <a:pPr eaLnBrk="1" hangingPunct="1">
              <a:lnSpc>
                <a:spcPct val="110000"/>
              </a:lnSpc>
              <a:spcBef>
                <a:spcPts val="3600"/>
              </a:spcBef>
            </a:pPr>
            <a:r>
              <a:rPr lang="en-US" sz="2800" dirty="0"/>
              <a:t>Private-Key Encryption</a:t>
            </a:r>
          </a:p>
          <a:p>
            <a:pPr lvl="1" eaLnBrk="1" hangingPunct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400" dirty="0"/>
              <a:t>Also known as Symmetric-Key Encryption</a:t>
            </a:r>
          </a:p>
          <a:p>
            <a:pPr eaLnBrk="1" hangingPunct="1">
              <a:spcBef>
                <a:spcPts val="2400"/>
              </a:spcBef>
            </a:pPr>
            <a:endParaRPr lang="en-US" sz="2800" dirty="0"/>
          </a:p>
          <a:p>
            <a:pPr eaLnBrk="1" hangingPunct="1">
              <a:spcBef>
                <a:spcPts val="1800"/>
              </a:spcBef>
              <a:buNone/>
            </a:pPr>
            <a:endParaRPr lang="en-US" sz="2600" dirty="0"/>
          </a:p>
          <a:p>
            <a:pPr eaLnBrk="1" hangingPunct="1">
              <a:lnSpc>
                <a:spcPct val="125000"/>
              </a:lnSpc>
            </a:pPr>
            <a:endParaRPr lang="en-US" sz="2600" dirty="0"/>
          </a:p>
          <a:p>
            <a:pPr lvl="1" eaLnBrk="1" hangingPunct="1">
              <a:buFont typeface="Wingdings" pitchFamily="2" charset="2"/>
              <a:buNone/>
            </a:pPr>
            <a:endParaRPr lang="en-US" sz="2600" dirty="0">
              <a:solidFill>
                <a:schemeClr val="hlink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z="1800" b="1" dirty="0">
              <a:solidFill>
                <a:srgbClr val="003399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430624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8F47D8-47DA-4529-A46F-2CD71FBA5AFB}" type="slidenum">
              <a:rPr lang="ar-SA" smtClean="0"/>
              <a:pPr/>
              <a:t>50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1524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Modern Private-Key Encryption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90000"/>
              </a:spcBef>
            </a:pPr>
            <a:r>
              <a:rPr lang="en-US" sz="2800" dirty="0"/>
              <a:t>Goals: </a:t>
            </a:r>
          </a:p>
          <a:p>
            <a:pPr lvl="1" eaLnBrk="1" hangingPunct="1">
              <a:lnSpc>
                <a:spcPct val="110000"/>
              </a:lnSpc>
              <a:spcBef>
                <a:spcPts val="3000"/>
              </a:spcBef>
            </a:pPr>
            <a:r>
              <a:rPr lang="en-US" sz="2400" dirty="0"/>
              <a:t>A </a:t>
            </a:r>
            <a:r>
              <a:rPr lang="en-US" sz="2400" i="1" dirty="0">
                <a:solidFill>
                  <a:srgbClr val="008A66"/>
                </a:solidFill>
              </a:rPr>
              <a:t>short</a:t>
            </a:r>
            <a:r>
              <a:rPr lang="en-US" sz="2400" dirty="0"/>
              <a:t> (say 256-bit) key </a:t>
            </a:r>
            <a:r>
              <a:rPr lang="en-US" sz="2400" i="1" dirty="0">
                <a:solidFill>
                  <a:srgbClr val="008A66"/>
                </a:solidFill>
              </a:rPr>
              <a:t>re-usable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for encrypting many </a:t>
            </a:r>
            <a:r>
              <a:rPr lang="en-US" sz="2400" i="1" dirty="0">
                <a:solidFill>
                  <a:srgbClr val="008A66"/>
                </a:solidFill>
              </a:rPr>
              <a:t>long</a:t>
            </a:r>
            <a:r>
              <a:rPr lang="en-US" sz="2400" dirty="0">
                <a:solidFill>
                  <a:srgbClr val="008A66"/>
                </a:solidFill>
              </a:rPr>
              <a:t> </a:t>
            </a:r>
            <a:r>
              <a:rPr lang="en-US" sz="2400" dirty="0"/>
              <a:t>messages (say gigabits in total)</a:t>
            </a:r>
          </a:p>
          <a:p>
            <a:pPr lvl="1" eaLnBrk="1" hangingPunct="1">
              <a:lnSpc>
                <a:spcPct val="110000"/>
              </a:lnSpc>
              <a:spcBef>
                <a:spcPts val="3000"/>
              </a:spcBef>
            </a:pPr>
            <a:r>
              <a:rPr lang="en-US" sz="2400" i="1" dirty="0">
                <a:solidFill>
                  <a:srgbClr val="008A66"/>
                </a:solidFill>
              </a:rPr>
              <a:t>Hard </a:t>
            </a:r>
            <a:r>
              <a:rPr lang="en-US" sz="2400" dirty="0"/>
              <a:t>for an attacker to learn information about the encrypted messages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564035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38466E-8920-4A6D-AB0E-C8BC00A82953}" type="slidenum">
              <a:rPr lang="ar-SA" smtClean="0"/>
              <a:pPr/>
              <a:t>51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Next Time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229600" cy="4191000"/>
          </a:xfrm>
        </p:spPr>
        <p:txBody>
          <a:bodyPr/>
          <a:lstStyle/>
          <a:p>
            <a:pPr eaLnBrk="1" hangingPunct="1">
              <a:spcBef>
                <a:spcPts val="4200"/>
              </a:spcBef>
            </a:pPr>
            <a:r>
              <a:rPr lang="en-US" sz="3000" dirty="0"/>
              <a:t>Overview of modern private-key encryption</a:t>
            </a:r>
          </a:p>
          <a:p>
            <a:pPr eaLnBrk="1" hangingPunct="1">
              <a:spcBef>
                <a:spcPts val="1800"/>
              </a:spcBef>
              <a:buNone/>
            </a:pPr>
            <a:endParaRPr lang="en-US" sz="2600" dirty="0"/>
          </a:p>
          <a:p>
            <a:pPr eaLnBrk="1" hangingPunct="1">
              <a:lnSpc>
                <a:spcPct val="125000"/>
              </a:lnSpc>
            </a:pPr>
            <a:endParaRPr lang="en-US" sz="2600" dirty="0"/>
          </a:p>
          <a:p>
            <a:pPr lvl="1" eaLnBrk="1" hangingPunct="1">
              <a:buFont typeface="Wingdings" pitchFamily="2" charset="2"/>
              <a:buNone/>
            </a:pPr>
            <a:endParaRPr lang="en-US" sz="2600" dirty="0">
              <a:solidFill>
                <a:schemeClr val="hlink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z="1800" b="1" dirty="0">
              <a:solidFill>
                <a:srgbClr val="003399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32434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71712"/>
            <a:ext cx="7772400" cy="1462088"/>
          </a:xfrm>
        </p:spPr>
        <p:txBody>
          <a:bodyPr/>
          <a:lstStyle/>
          <a:p>
            <a:pPr algn="ctr">
              <a:lnSpc>
                <a:spcPct val="110000"/>
              </a:lnSpc>
            </a:pPr>
            <a:r>
              <a:rPr lang="en-US" b="1" dirty="0">
                <a:solidFill>
                  <a:srgbClr val="C00000"/>
                </a:solidFill>
              </a:rPr>
              <a:t>Encryption as a Tool for Confidentiality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E44ABD7C-91D2-475C-B7AC-E3DC4AE16D72}" type="slidenum">
              <a:rPr lang="ar-SA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0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38466E-8920-4A6D-AB0E-C8BC00A82953}" type="slidenum">
              <a:rPr lang="ar-SA" smtClean="0"/>
              <a:pPr/>
              <a:t>7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Encryption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22438"/>
            <a:ext cx="8229600" cy="4525962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1800"/>
              </a:spcBef>
            </a:pPr>
            <a:r>
              <a:rPr lang="en-US" sz="2400" dirty="0"/>
              <a:t>An encryption scheme has a pair of algorithms (or functions)</a:t>
            </a:r>
          </a:p>
          <a:p>
            <a:pPr lvl="1" eaLnBrk="1" hangingPunct="1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An encryption algorithm (function)</a:t>
            </a:r>
          </a:p>
          <a:p>
            <a:pPr lvl="1" eaLnBrk="1" hangingPunct="1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A decryption algorithm (function) </a:t>
            </a:r>
          </a:p>
          <a:p>
            <a:pPr eaLnBrk="1" hangingPunct="1">
              <a:lnSpc>
                <a:spcPct val="110000"/>
              </a:lnSpc>
              <a:spcBef>
                <a:spcPts val="3000"/>
              </a:spcBef>
            </a:pPr>
            <a:r>
              <a:rPr lang="en-US" sz="2400" dirty="0"/>
              <a:t>Encryption converts original data (called plaintext) into </a:t>
            </a:r>
            <a:r>
              <a:rPr lang="en-US" sz="2400" i="1" dirty="0" err="1">
                <a:solidFill>
                  <a:srgbClr val="C00000"/>
                </a:solidFill>
              </a:rPr>
              <a:t>ciphertext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; Decryption is the reverse process</a:t>
            </a:r>
          </a:p>
          <a:p>
            <a:pPr eaLnBrk="1" hangingPunct="1">
              <a:lnSpc>
                <a:spcPct val="110000"/>
              </a:lnSpc>
              <a:spcBef>
                <a:spcPts val="3000"/>
              </a:spcBef>
            </a:pPr>
            <a:r>
              <a:rPr lang="en-US" sz="2400" dirty="0"/>
              <a:t>The </a:t>
            </a:r>
            <a:r>
              <a:rPr lang="en-US" sz="2400" dirty="0" err="1"/>
              <a:t>ciphertext</a:t>
            </a:r>
            <a:r>
              <a:rPr lang="en-US" sz="2400" dirty="0"/>
              <a:t>, instead of the plaintext (i.e. the original data), is transmitted or stored</a:t>
            </a:r>
          </a:p>
          <a:p>
            <a:pPr eaLnBrk="1" hangingPunct="1">
              <a:spcBef>
                <a:spcPts val="1800"/>
              </a:spcBef>
              <a:buNone/>
            </a:pPr>
            <a:endParaRPr lang="en-US" sz="2600" dirty="0"/>
          </a:p>
          <a:p>
            <a:pPr eaLnBrk="1" hangingPunct="1">
              <a:lnSpc>
                <a:spcPct val="125000"/>
              </a:lnSpc>
            </a:pPr>
            <a:endParaRPr lang="en-US" sz="2600" dirty="0"/>
          </a:p>
          <a:p>
            <a:pPr lvl="1" eaLnBrk="1" hangingPunct="1">
              <a:buFont typeface="Wingdings" pitchFamily="2" charset="2"/>
              <a:buNone/>
            </a:pPr>
            <a:endParaRPr lang="en-US" sz="2600" dirty="0">
              <a:solidFill>
                <a:schemeClr val="hlink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z="1800" b="1" dirty="0">
              <a:solidFill>
                <a:srgbClr val="003399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75662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38466E-8920-4A6D-AB0E-C8BC00A82953}" type="slidenum">
              <a:rPr lang="ar-SA" smtClean="0"/>
              <a:pPr/>
              <a:t>8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Encryption &amp; Decryption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74838"/>
            <a:ext cx="8229600" cy="4525962"/>
          </a:xfrm>
        </p:spPr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en-US" sz="2400" dirty="0"/>
              <a:t>Encryption</a:t>
            </a:r>
          </a:p>
          <a:p>
            <a:pPr marL="0" indent="0" eaLnBrk="1" hangingPunct="1">
              <a:spcBef>
                <a:spcPts val="1800"/>
              </a:spcBef>
              <a:buNone/>
            </a:pPr>
            <a:endParaRPr lang="en-US" sz="2400" dirty="0"/>
          </a:p>
          <a:p>
            <a:pPr eaLnBrk="1" hangingPunct="1">
              <a:spcBef>
                <a:spcPts val="1800"/>
              </a:spcBef>
            </a:pPr>
            <a:endParaRPr lang="en-US" sz="2400" dirty="0"/>
          </a:p>
          <a:p>
            <a:pPr marL="0" indent="0" eaLnBrk="1" hangingPunct="1">
              <a:spcBef>
                <a:spcPts val="3000"/>
              </a:spcBef>
              <a:buNone/>
            </a:pPr>
            <a:endParaRPr lang="en-US" sz="2400" dirty="0"/>
          </a:p>
          <a:p>
            <a:pPr eaLnBrk="1" hangingPunct="1">
              <a:spcBef>
                <a:spcPts val="0"/>
              </a:spcBef>
            </a:pPr>
            <a:r>
              <a:rPr lang="en-US" sz="2400" dirty="0"/>
              <a:t>Decryption</a:t>
            </a:r>
          </a:p>
          <a:p>
            <a:pPr eaLnBrk="1" hangingPunct="1">
              <a:spcBef>
                <a:spcPts val="1800"/>
              </a:spcBef>
              <a:buNone/>
            </a:pPr>
            <a:endParaRPr lang="en-US" sz="2600" dirty="0"/>
          </a:p>
          <a:p>
            <a:pPr eaLnBrk="1" hangingPunct="1">
              <a:lnSpc>
                <a:spcPct val="125000"/>
              </a:lnSpc>
            </a:pPr>
            <a:endParaRPr lang="en-US" sz="2600" dirty="0"/>
          </a:p>
          <a:p>
            <a:pPr lvl="1" eaLnBrk="1" hangingPunct="1">
              <a:buFont typeface="Wingdings" pitchFamily="2" charset="2"/>
              <a:buNone/>
            </a:pPr>
            <a:endParaRPr lang="en-US" sz="2600" dirty="0">
              <a:solidFill>
                <a:schemeClr val="hlink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z="1800" b="1" dirty="0">
              <a:solidFill>
                <a:srgbClr val="003399"/>
              </a:solidFill>
              <a:sym typeface="Symbol" pitchFamily="18" charset="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6F6F32-A1D7-4AB6-9F4B-1D883BE1AA99}"/>
              </a:ext>
            </a:extLst>
          </p:cNvPr>
          <p:cNvSpPr/>
          <p:nvPr/>
        </p:nvSpPr>
        <p:spPr bwMode="auto">
          <a:xfrm>
            <a:off x="3962400" y="2671823"/>
            <a:ext cx="914400" cy="833377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 w="19050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F6A236-A3E8-473D-9986-041EE909C537}"/>
              </a:ext>
            </a:extLst>
          </p:cNvPr>
          <p:cNvSpPr txBox="1"/>
          <p:nvPr/>
        </p:nvSpPr>
        <p:spPr>
          <a:xfrm>
            <a:off x="4023360" y="2900423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Enc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14D9C0-7E5B-468B-AAF2-7C6BE3A3F797}"/>
              </a:ext>
            </a:extLst>
          </p:cNvPr>
          <p:cNvSpPr txBox="1"/>
          <p:nvPr/>
        </p:nvSpPr>
        <p:spPr>
          <a:xfrm>
            <a:off x="1965960" y="2888456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Plaintext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8B6318-B32B-485B-87D5-F5D9BDCD884A}"/>
              </a:ext>
            </a:extLst>
          </p:cNvPr>
          <p:cNvCxnSpPr>
            <a:cxnSpLocks/>
          </p:cNvCxnSpPr>
          <p:nvPr/>
        </p:nvCxnSpPr>
        <p:spPr bwMode="auto">
          <a:xfrm flipV="1">
            <a:off x="4876800" y="3088511"/>
            <a:ext cx="6400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E8C2F7D-B85B-4376-B58A-01E20D3D0A37}"/>
              </a:ext>
            </a:extLst>
          </p:cNvPr>
          <p:cNvSpPr txBox="1"/>
          <p:nvPr/>
        </p:nvSpPr>
        <p:spPr>
          <a:xfrm>
            <a:off x="5562600" y="2888456"/>
            <a:ext cx="1479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Ciphertext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CF0B4F5-9626-4527-AC8F-49B78AEC3D6B}"/>
              </a:ext>
            </a:extLst>
          </p:cNvPr>
          <p:cNvCxnSpPr>
            <a:cxnSpLocks/>
          </p:cNvCxnSpPr>
          <p:nvPr/>
        </p:nvCxnSpPr>
        <p:spPr bwMode="auto">
          <a:xfrm flipV="1">
            <a:off x="3322320" y="3092447"/>
            <a:ext cx="6400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158E245-3138-499D-B470-3E823D34D160}"/>
              </a:ext>
            </a:extLst>
          </p:cNvPr>
          <p:cNvSpPr/>
          <p:nvPr/>
        </p:nvSpPr>
        <p:spPr bwMode="auto">
          <a:xfrm>
            <a:off x="3977640" y="4881623"/>
            <a:ext cx="914400" cy="833377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59B464-39E7-4784-970C-D6A71636B59A}"/>
              </a:ext>
            </a:extLst>
          </p:cNvPr>
          <p:cNvSpPr txBox="1"/>
          <p:nvPr/>
        </p:nvSpPr>
        <p:spPr>
          <a:xfrm>
            <a:off x="4038600" y="5110223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318DC5-586F-410A-B494-F39E0DD30575}"/>
              </a:ext>
            </a:extLst>
          </p:cNvPr>
          <p:cNvSpPr txBox="1"/>
          <p:nvPr/>
        </p:nvSpPr>
        <p:spPr>
          <a:xfrm>
            <a:off x="1981200" y="5098256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Plaintext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D562784-4BAA-4765-830D-FAE7A083C9E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892040" y="5298311"/>
            <a:ext cx="6400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E40CC65-B46E-4CA6-90C6-E54BF6D84962}"/>
              </a:ext>
            </a:extLst>
          </p:cNvPr>
          <p:cNvSpPr txBox="1"/>
          <p:nvPr/>
        </p:nvSpPr>
        <p:spPr>
          <a:xfrm>
            <a:off x="5577840" y="5098256"/>
            <a:ext cx="1479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Ciphertext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A020922-8B1B-4008-8B73-FCFE3AC24AD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328416" y="5302247"/>
            <a:ext cx="6400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015938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38466E-8920-4A6D-AB0E-C8BC00A82953}" type="slidenum">
              <a:rPr lang="ar-SA" smtClean="0"/>
              <a:pPr/>
              <a:t>9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Encryption &amp; Decryption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74838"/>
            <a:ext cx="8229600" cy="4525962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3000"/>
              </a:spcBef>
            </a:pPr>
            <a:r>
              <a:rPr lang="en-US" sz="2200" dirty="0"/>
              <a:t>The </a:t>
            </a:r>
            <a:r>
              <a:rPr lang="en-US" sz="2200" dirty="0" err="1"/>
              <a:t>ciphertext</a:t>
            </a:r>
            <a:r>
              <a:rPr lang="en-US" sz="2200" dirty="0"/>
              <a:t> supposedly hides information of the plaintext from </a:t>
            </a:r>
            <a:r>
              <a:rPr lang="en-US" sz="2200" i="1" dirty="0">
                <a:solidFill>
                  <a:srgbClr val="C00000"/>
                </a:solidFill>
              </a:rPr>
              <a:t>unauthorized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/>
              <a:t>users</a:t>
            </a:r>
          </a:p>
          <a:p>
            <a:pPr eaLnBrk="1" hangingPunct="1">
              <a:lnSpc>
                <a:spcPct val="110000"/>
              </a:lnSpc>
              <a:spcBef>
                <a:spcPts val="3000"/>
              </a:spcBef>
            </a:pPr>
            <a:r>
              <a:rPr lang="en-US" sz="2200" dirty="0"/>
              <a:t>Yet using the decryption function, an </a:t>
            </a:r>
            <a:r>
              <a:rPr lang="en-US" sz="2200" i="1" dirty="0">
                <a:solidFill>
                  <a:srgbClr val="C00000"/>
                </a:solidFill>
              </a:rPr>
              <a:t>authorized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user can recover the plaintext from the </a:t>
            </a:r>
            <a:r>
              <a:rPr lang="en-US" sz="2200" dirty="0" err="1"/>
              <a:t>ciphertext</a:t>
            </a:r>
            <a:endParaRPr lang="en-US" sz="2200" dirty="0"/>
          </a:p>
          <a:p>
            <a:pPr eaLnBrk="1" hangingPunct="1">
              <a:lnSpc>
                <a:spcPct val="110000"/>
              </a:lnSpc>
              <a:spcBef>
                <a:spcPts val="3000"/>
              </a:spcBef>
            </a:pPr>
            <a:r>
              <a:rPr lang="en-US" sz="2200" dirty="0"/>
              <a:t>How is this possible?</a:t>
            </a:r>
          </a:p>
          <a:p>
            <a:pPr eaLnBrk="1" hangingPunct="1">
              <a:lnSpc>
                <a:spcPct val="110000"/>
              </a:lnSpc>
              <a:spcBef>
                <a:spcPts val="3000"/>
              </a:spcBef>
            </a:pPr>
            <a:r>
              <a:rPr lang="en-US" sz="2200" dirty="0"/>
              <a:t>Answer: Encryption &amp; decryption must reply on some secret information, called a </a:t>
            </a:r>
            <a:r>
              <a:rPr lang="en-US" sz="2200" i="1" dirty="0">
                <a:solidFill>
                  <a:srgbClr val="C00000"/>
                </a:solidFill>
              </a:rPr>
              <a:t>key</a:t>
            </a:r>
            <a:r>
              <a:rPr lang="en-US" sz="2200" dirty="0"/>
              <a:t>, that is only possessed by authorized users &amp; hidden from unauthorized users</a:t>
            </a:r>
          </a:p>
          <a:p>
            <a:pPr eaLnBrk="1" hangingPunct="1">
              <a:lnSpc>
                <a:spcPct val="125000"/>
              </a:lnSpc>
            </a:pPr>
            <a:endParaRPr lang="en-US" sz="2600" dirty="0"/>
          </a:p>
          <a:p>
            <a:pPr lvl="1" eaLnBrk="1" hangingPunct="1">
              <a:buFont typeface="Wingdings" pitchFamily="2" charset="2"/>
              <a:buNone/>
            </a:pPr>
            <a:endParaRPr lang="en-US" sz="2600" dirty="0">
              <a:solidFill>
                <a:schemeClr val="hlink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z="1800" b="1" dirty="0">
              <a:solidFill>
                <a:srgbClr val="003399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2970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17446</TotalTime>
  <Words>2218</Words>
  <Application>Microsoft Office PowerPoint</Application>
  <PresentationFormat>On-screen Show (4:3)</PresentationFormat>
  <Paragraphs>438</Paragraphs>
  <Slides>51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Cambria Math</vt:lpstr>
      <vt:lpstr>Tahoma</vt:lpstr>
      <vt:lpstr>Wingdings</vt:lpstr>
      <vt:lpstr>Blends</vt:lpstr>
      <vt:lpstr> Private-Key Encryption</vt:lpstr>
      <vt:lpstr>Last Time</vt:lpstr>
      <vt:lpstr>Last Time</vt:lpstr>
      <vt:lpstr>Last Time</vt:lpstr>
      <vt:lpstr>Today</vt:lpstr>
      <vt:lpstr>Encryption as a Tool for Confidentiality</vt:lpstr>
      <vt:lpstr>Encryption</vt:lpstr>
      <vt:lpstr>Encryption &amp; Decryption</vt:lpstr>
      <vt:lpstr>Encryption &amp; Decryption</vt:lpstr>
      <vt:lpstr>Encryption &amp; Decryption</vt:lpstr>
      <vt:lpstr>Two Paradigms for Encryption</vt:lpstr>
      <vt:lpstr>Private-Key Encryption</vt:lpstr>
      <vt:lpstr>Private-Key Encryption</vt:lpstr>
      <vt:lpstr>Private-Key Encryption</vt:lpstr>
      <vt:lpstr>Private-Key Encryption</vt:lpstr>
      <vt:lpstr>Some Notations</vt:lpstr>
      <vt:lpstr>Private-Key Encryption</vt:lpstr>
      <vt:lpstr>Private-Key Encryption</vt:lpstr>
      <vt:lpstr>Principle of Open Design</vt:lpstr>
      <vt:lpstr>Application: Secure Communication</vt:lpstr>
      <vt:lpstr>Application: Secure Storage</vt:lpstr>
      <vt:lpstr>An example of private-key encryption</vt:lpstr>
      <vt:lpstr>Shift Cipher</vt:lpstr>
      <vt:lpstr>Shift Cipher (cont’d)</vt:lpstr>
      <vt:lpstr>Is Shift Cipher Secure?</vt:lpstr>
      <vt:lpstr>Is Shift Cipher Secure?</vt:lpstr>
      <vt:lpstr>How to Break Shift Cipher</vt:lpstr>
      <vt:lpstr>Substitution Cipher – Another Insecure Cipher</vt:lpstr>
      <vt:lpstr>Substitution Cipher – Another Insecure Cipher (cont’d)</vt:lpstr>
      <vt:lpstr>Question: How can we construct a secure private-key encryption scheme? And what does security mean? </vt:lpstr>
      <vt:lpstr>What can the attacker do?</vt:lpstr>
      <vt:lpstr>How powerful is the attacker?</vt:lpstr>
      <vt:lpstr>Shannon’s Perfect Secrecy </vt:lpstr>
      <vt:lpstr>Shannon’s Perfect Secrecy </vt:lpstr>
      <vt:lpstr>Shannon’s Perfect Secrecy </vt:lpstr>
      <vt:lpstr>One-time Pad Scheme</vt:lpstr>
      <vt:lpstr>One-time Pad Scheme</vt:lpstr>
      <vt:lpstr>One-time Pad Scheme</vt:lpstr>
      <vt:lpstr>One-time Pad Encryption Example</vt:lpstr>
      <vt:lpstr>One-time Pad Decryption Example</vt:lpstr>
      <vt:lpstr>One-time Pad Decryption Example</vt:lpstr>
      <vt:lpstr>Remark on Plaintext Length</vt:lpstr>
      <vt:lpstr>The Security of One-time Pad</vt:lpstr>
      <vt:lpstr>Example</vt:lpstr>
      <vt:lpstr>The Security of One-time Pad</vt:lpstr>
      <vt:lpstr>Limitations of One-Time Pad</vt:lpstr>
      <vt:lpstr>Shannon’s Impossibility Result</vt:lpstr>
      <vt:lpstr>Implications</vt:lpstr>
      <vt:lpstr>Modern Approach to Security</vt:lpstr>
      <vt:lpstr>Modern Private-Key Encryption</vt:lpstr>
      <vt:lpstr>Next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Bounded Storage Model, Everlasting Security, and Oblivious Transfer</dc:title>
  <dc:creator>Yan Zong Ding</dc:creator>
  <cp:lastModifiedBy>Ding, David K</cp:lastModifiedBy>
  <cp:revision>1706</cp:revision>
  <cp:lastPrinted>1601-01-01T00:00:00Z</cp:lastPrinted>
  <dcterms:created xsi:type="dcterms:W3CDTF">2003-12-16T09:49:00Z</dcterms:created>
  <dcterms:modified xsi:type="dcterms:W3CDTF">2020-05-20T05:35:01Z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