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80" r:id="rId3"/>
    <p:sldId id="281" r:id="rId4"/>
    <p:sldId id="257" r:id="rId5"/>
    <p:sldId id="258" r:id="rId6"/>
    <p:sldId id="260" r:id="rId7"/>
    <p:sldId id="261" r:id="rId8"/>
    <p:sldId id="259" r:id="rId9"/>
    <p:sldId id="267" r:id="rId10"/>
    <p:sldId id="263" r:id="rId11"/>
    <p:sldId id="262" r:id="rId12"/>
    <p:sldId id="264" r:id="rId13"/>
    <p:sldId id="265" r:id="rId14"/>
    <p:sldId id="266" r:id="rId15"/>
    <p:sldId id="268" r:id="rId16"/>
    <p:sldId id="269" r:id="rId17"/>
    <p:sldId id="270" r:id="rId18"/>
    <p:sldId id="272" r:id="rId19"/>
    <p:sldId id="271" r:id="rId20"/>
    <p:sldId id="273" r:id="rId21"/>
    <p:sldId id="283" r:id="rId22"/>
    <p:sldId id="275" r:id="rId23"/>
    <p:sldId id="276" r:id="rId24"/>
    <p:sldId id="277" r:id="rId25"/>
    <p:sldId id="284" r:id="rId26"/>
    <p:sldId id="279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60"/>
    <p:restoredTop sz="94712"/>
  </p:normalViewPr>
  <p:slideViewPr>
    <p:cSldViewPr>
      <p:cViewPr varScale="1">
        <p:scale>
          <a:sx n="120" d="100"/>
          <a:sy n="120" d="100"/>
        </p:scale>
        <p:origin x="102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EFD7D-F508-4D61-944D-7475534748D2}" type="datetimeFigureOut">
              <a:rPr lang="en-US" smtClean="0"/>
              <a:t>7/8/18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F8746-D306-4B64-9218-4469A8F1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47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F8746-D306-4B64-9218-4469A8F12D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7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A627A0E-EDC4-4FFD-AF9E-9C94477EEB4A}" type="datetimeFigureOut">
              <a:rPr lang="en-US" smtClean="0"/>
              <a:t>7/8/18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B209AE8-B463-4B8A-BEFC-C1E66DC227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7A0E-EDC4-4FFD-AF9E-9C94477EEB4A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9AE8-B463-4B8A-BEFC-C1E66DC227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7A0E-EDC4-4FFD-AF9E-9C94477EEB4A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9AE8-B463-4B8A-BEFC-C1E66DC227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7A0E-EDC4-4FFD-AF9E-9C94477EEB4A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9AE8-B463-4B8A-BEFC-C1E66DC227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7A0E-EDC4-4FFD-AF9E-9C94477EEB4A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9AE8-B463-4B8A-BEFC-C1E66DC227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7A0E-EDC4-4FFD-AF9E-9C94477EEB4A}" type="datetimeFigureOut">
              <a:rPr lang="en-US" smtClean="0"/>
              <a:t>7/8/18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9AE8-B463-4B8A-BEFC-C1E66DC227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A627A0E-EDC4-4FFD-AF9E-9C94477EEB4A}" type="datetimeFigureOut">
              <a:rPr lang="en-US" smtClean="0"/>
              <a:t>7/8/18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B209AE8-B463-4B8A-BEFC-C1E66DC22707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A627A0E-EDC4-4FFD-AF9E-9C94477EEB4A}" type="datetimeFigureOut">
              <a:rPr lang="en-US" smtClean="0"/>
              <a:t>7/8/18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B209AE8-B463-4B8A-BEFC-C1E66DC227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7A0E-EDC4-4FFD-AF9E-9C94477EEB4A}" type="datetimeFigureOut">
              <a:rPr lang="en-US" smtClean="0"/>
              <a:t>7/8/18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9AE8-B463-4B8A-BEFC-C1E66DC227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7A0E-EDC4-4FFD-AF9E-9C94477EEB4A}" type="datetimeFigureOut">
              <a:rPr lang="en-US" smtClean="0"/>
              <a:t>7/8/18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9AE8-B463-4B8A-BEFC-C1E66DC227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7A0E-EDC4-4FFD-AF9E-9C94477EEB4A}" type="datetimeFigureOut">
              <a:rPr lang="en-US" smtClean="0"/>
              <a:t>7/8/18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9AE8-B463-4B8A-BEFC-C1E66DC227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A627A0E-EDC4-4FFD-AF9E-9C94477EEB4A}" type="datetimeFigureOut">
              <a:rPr lang="en-US" smtClean="0"/>
              <a:t>7/8/18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B209AE8-B463-4B8A-BEFC-C1E66DC227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aqR3G_NVoo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wWBy6J5gz8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Searches and Sorts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04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Selection Sort an n</a:t>
            </a:r>
            <a:r>
              <a:rPr lang="en-US" baseline="30000" dirty="0"/>
              <a:t>2</a:t>
            </a:r>
            <a:r>
              <a:rPr lang="en-US" dirty="0"/>
              <a:t> algorithm?</a:t>
            </a:r>
          </a:p>
          <a:p>
            <a:r>
              <a:rPr lang="en-US" dirty="0"/>
              <a:t>Loop within loop traversing all elements in array</a:t>
            </a:r>
          </a:p>
        </p:txBody>
      </p:sp>
    </p:spTree>
    <p:extLst>
      <p:ext uri="{BB962C8B-B14F-4D97-AF65-F5344CB8AC3E}">
        <p14:creationId xmlns:p14="http://schemas.microsoft.com/office/powerpoint/2010/main" val="254264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the subset is already sorted.  </a:t>
            </a:r>
          </a:p>
          <a:p>
            <a:pPr lvl="1"/>
            <a:r>
              <a:rPr lang="en-US" dirty="0"/>
              <a:t>Divide into a 1 element array</a:t>
            </a:r>
          </a:p>
          <a:p>
            <a:pPr lvl="1"/>
            <a:r>
              <a:rPr lang="en-US" dirty="0"/>
              <a:t>Look at the next element</a:t>
            </a:r>
          </a:p>
          <a:p>
            <a:pPr lvl="2"/>
            <a:r>
              <a:rPr lang="en-US" dirty="0"/>
              <a:t>If comes before, insert in front</a:t>
            </a:r>
          </a:p>
          <a:p>
            <a:pPr lvl="2"/>
            <a:r>
              <a:rPr lang="en-US" dirty="0"/>
              <a:t>If not insert in sub-array in sorted location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36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list of 1</a:t>
            </a:r>
          </a:p>
          <a:p>
            <a:r>
              <a:rPr lang="en-US" dirty="0"/>
              <a:t>Loop </a:t>
            </a:r>
          </a:p>
          <a:p>
            <a:pPr lvl="1"/>
            <a:r>
              <a:rPr lang="en-US" dirty="0"/>
              <a:t>Assign value at new index to temp</a:t>
            </a:r>
          </a:p>
          <a:p>
            <a:pPr lvl="1"/>
            <a:r>
              <a:rPr lang="en-US" dirty="0"/>
              <a:t>Start with the index value</a:t>
            </a:r>
          </a:p>
          <a:p>
            <a:pPr lvl="2"/>
            <a:r>
              <a:rPr lang="en-US" dirty="0"/>
              <a:t>If less than one below, assign one below to value</a:t>
            </a:r>
          </a:p>
          <a:p>
            <a:pPr lvl="3"/>
            <a:r>
              <a:rPr lang="en-US" dirty="0"/>
              <a:t>Repeat above until false or index = 0</a:t>
            </a:r>
          </a:p>
          <a:p>
            <a:pPr lvl="2"/>
            <a:r>
              <a:rPr lang="en-US" dirty="0"/>
              <a:t>Assign temp to indexed position</a:t>
            </a:r>
          </a:p>
        </p:txBody>
      </p:sp>
    </p:spTree>
    <p:extLst>
      <p:ext uri="{BB962C8B-B14F-4D97-AF65-F5344CB8AC3E}">
        <p14:creationId xmlns:p14="http://schemas.microsoft.com/office/powerpoint/2010/main" val="115137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Oh is n</a:t>
            </a:r>
            <a:r>
              <a:rPr lang="en-US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7171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Tx/>
              <a:buChar char="•"/>
            </a:pPr>
            <a:r>
              <a:rPr lang="en-US" dirty="0"/>
              <a:t>Sorts an array by 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en-US" sz="2000" i="1" dirty="0"/>
              <a:t>Cutting the array in half 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en-US" sz="2000" i="1" dirty="0"/>
              <a:t>Recursively sorting each half 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en-US" sz="2000" i="1" dirty="0"/>
              <a:t>Merging the sorted halves</a:t>
            </a:r>
            <a:endParaRPr lang="en-US" dirty="0"/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dirty="0"/>
              <a:t>Dramatically faster than the selection sort</a:t>
            </a:r>
            <a:r>
              <a:rPr lang="en-US" sz="18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368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731" y="228600"/>
            <a:ext cx="8229600" cy="1066800"/>
          </a:xfrm>
        </p:spPr>
        <p:txBody>
          <a:bodyPr/>
          <a:lstStyle/>
          <a:p>
            <a:r>
              <a:rPr lang="en-US" dirty="0"/>
              <a:t>Merge Sort Example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799" y="1447800"/>
            <a:ext cx="836453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9pPr>
          </a:lstStyle>
          <a:p>
            <a:pPr marL="236538" indent="-236538" algn="l" eaLnBrk="0" hangingPunct="0">
              <a:buFontTx/>
              <a:buChar char="•"/>
            </a:pPr>
            <a:r>
              <a:rPr lang="en-US" sz="2400" dirty="0"/>
              <a:t>Divide an array in half and sort each half</a:t>
            </a:r>
            <a:br>
              <a:rPr lang="en-US" sz="2400" dirty="0"/>
            </a:br>
            <a:r>
              <a:rPr lang="en-US" dirty="0"/>
              <a:t>  </a:t>
            </a:r>
            <a:r>
              <a:rPr lang="en-US" sz="2300" dirty="0"/>
              <a:t> </a:t>
            </a:r>
            <a:r>
              <a:rPr lang="en-US" dirty="0"/>
              <a:t>                                                  </a:t>
            </a:r>
            <a:br>
              <a:rPr lang="en-US" dirty="0"/>
            </a:br>
            <a:endParaRPr lang="en-US" dirty="0"/>
          </a:p>
          <a:p>
            <a:pPr marL="236538" indent="-236538" algn="l" eaLnBrk="0" hangingPunct="0">
              <a:buFontTx/>
              <a:buChar char="•"/>
            </a:pPr>
            <a:r>
              <a:rPr lang="en-US" sz="2400" dirty="0"/>
              <a:t>Merge the two sorted arrays into a single sorted</a:t>
            </a:r>
            <a:r>
              <a:rPr lang="en-US" dirty="0"/>
              <a:t> </a:t>
            </a:r>
            <a:r>
              <a:rPr lang="en-US" sz="2400" dirty="0"/>
              <a:t>array</a:t>
            </a:r>
            <a:endParaRPr lang="en-US" dirty="0"/>
          </a:p>
        </p:txBody>
      </p:sp>
      <p:pic>
        <p:nvPicPr>
          <p:cNvPr id="5" name="Picture 4" descr="me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31" y="3200400"/>
            <a:ext cx="692467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merg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31" y="1985962"/>
            <a:ext cx="31908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57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/>
              <a:t>Merge Sort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5112"/>
          </a:xfrm>
        </p:spPr>
        <p:txBody>
          <a:bodyPr/>
          <a:lstStyle/>
          <a:p>
            <a:pPr>
              <a:spcBef>
                <a:spcPts val="1200"/>
              </a:spcBef>
              <a:buFontTx/>
              <a:buChar char="•"/>
            </a:pPr>
            <a:r>
              <a:rPr lang="en-US" dirty="0"/>
              <a:t>In an array of size </a:t>
            </a:r>
            <a:r>
              <a:rPr lang="en-US" i="1" dirty="0"/>
              <a:t>n</a:t>
            </a:r>
            <a:r>
              <a:rPr lang="en-US" dirty="0"/>
              <a:t>, count how many times an array element is visited 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dirty="0"/>
              <a:t>Assume </a:t>
            </a:r>
            <a:r>
              <a:rPr lang="en-US" i="1" dirty="0"/>
              <a:t>n</a:t>
            </a:r>
            <a:r>
              <a:rPr lang="en-US" dirty="0"/>
              <a:t> is a power of 2: </a:t>
            </a:r>
            <a:r>
              <a:rPr lang="en-US" i="1" dirty="0"/>
              <a:t>n</a:t>
            </a:r>
            <a:r>
              <a:rPr lang="en-US" dirty="0"/>
              <a:t> = 2</a:t>
            </a:r>
            <a:r>
              <a:rPr lang="en-US" i="1" baseline="30000" dirty="0"/>
              <a:t>m</a:t>
            </a:r>
            <a:r>
              <a:rPr lang="en-US" dirty="0"/>
              <a:t> 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dirty="0"/>
              <a:t>Calculate the number of visits to create the two sub-arrays and then merge the two sorted arrays 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en-US" sz="2000" i="1" dirty="0"/>
              <a:t>3 visits to merge each element or 3n visits 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en-US" sz="2000" i="1" dirty="0"/>
              <a:t>2n visits to create the two sub-arrays 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en-US" sz="2000" i="1" dirty="0"/>
              <a:t>total of 5n visits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19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/>
              <a:t>Merge Sort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511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  <a:buFontTx/>
              <a:buChar char="•"/>
            </a:pPr>
            <a:r>
              <a:rPr lang="en-US" dirty="0"/>
              <a:t>Let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denote the number of visits to sort an array of </a:t>
            </a:r>
            <a:r>
              <a:rPr lang="en-US" i="1" dirty="0"/>
              <a:t>n</a:t>
            </a:r>
            <a:r>
              <a:rPr lang="en-US" dirty="0"/>
              <a:t> elements then</a:t>
            </a:r>
            <a:r>
              <a:rPr lang="en-US" sz="1800" dirty="0"/>
              <a:t> 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en-US" sz="2000" i="1" dirty="0"/>
              <a:t>T(n) = T(n/2) + T(n/2) + 5n or 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en-US" sz="2000" i="1" dirty="0"/>
              <a:t>T(n) = 2T(n/2) + 5n 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dirty="0"/>
              <a:t>The visits for an array of size </a:t>
            </a:r>
            <a:r>
              <a:rPr lang="en-US" i="1" dirty="0"/>
              <a:t>n</a:t>
            </a:r>
            <a:r>
              <a:rPr lang="en-US" dirty="0"/>
              <a:t>/2 is: </a:t>
            </a:r>
            <a:r>
              <a:rPr lang="en-US" sz="2000" dirty="0"/>
              <a:t> 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en-US" sz="2000" i="1" dirty="0"/>
              <a:t>T(n/2) = 2T(n/4) + 5n/2 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en-US" sz="2000" i="1" dirty="0"/>
              <a:t>So T(n) = 2 × 2T(n/4) +5n + 5n 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dirty="0"/>
              <a:t>The visits for an array of size </a:t>
            </a:r>
            <a:r>
              <a:rPr lang="en-US" i="1" dirty="0"/>
              <a:t>n</a:t>
            </a:r>
            <a:r>
              <a:rPr lang="en-US" dirty="0"/>
              <a:t>/4 is:</a:t>
            </a:r>
            <a:r>
              <a:rPr lang="en-US" sz="2000" dirty="0"/>
              <a:t> 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en-US" sz="2000" i="1" dirty="0"/>
              <a:t>T(n/4) = 2T(n/8) + 5n/4 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en-US" sz="2000" i="1" dirty="0"/>
              <a:t>So T(n) = 2 × 2 × 2T(n/8) + 5n + 5n + 5n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94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Tx/>
              <a:buChar char="•"/>
            </a:pPr>
            <a:r>
              <a:rPr lang="en-US" dirty="0">
                <a:cs typeface="Arial" charset="0"/>
              </a:rPr>
              <a:t>Repeating the process </a:t>
            </a:r>
            <a:r>
              <a:rPr lang="en-US" i="1" dirty="0">
                <a:cs typeface="Arial" charset="0"/>
              </a:rPr>
              <a:t>k</a:t>
            </a:r>
            <a:r>
              <a:rPr lang="en-US" dirty="0">
                <a:cs typeface="Arial" charset="0"/>
              </a:rPr>
              <a:t> times:</a:t>
            </a:r>
            <a:r>
              <a:rPr lang="en-US" sz="1800" dirty="0">
                <a:cs typeface="Arial" charset="0"/>
              </a:rPr>
              <a:t> 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en-US" sz="2000" i="1" dirty="0">
                <a:cs typeface="Arial" charset="0"/>
              </a:rPr>
              <a:t>T(n) = 2 </a:t>
            </a:r>
            <a:r>
              <a:rPr lang="en-US" sz="2000" i="1" baseline="30000" dirty="0" err="1">
                <a:cs typeface="Arial" charset="0"/>
              </a:rPr>
              <a:t>k</a:t>
            </a:r>
            <a:r>
              <a:rPr lang="en-US" sz="2000" i="1" dirty="0" err="1">
                <a:cs typeface="Arial" charset="0"/>
              </a:rPr>
              <a:t>T</a:t>
            </a:r>
            <a:r>
              <a:rPr lang="en-US" sz="2000" i="1" dirty="0">
                <a:cs typeface="Arial" charset="0"/>
              </a:rPr>
              <a:t>(n/2</a:t>
            </a:r>
            <a:r>
              <a:rPr lang="en-US" sz="2000" i="1" baseline="30000" dirty="0">
                <a:cs typeface="Arial" charset="0"/>
              </a:rPr>
              <a:t>k</a:t>
            </a:r>
            <a:r>
              <a:rPr lang="en-US" sz="2000" i="1" dirty="0">
                <a:cs typeface="Arial" charset="0"/>
              </a:rPr>
              <a:t>) +5nk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en-US" sz="2000" i="1" dirty="0">
                <a:cs typeface="Arial" charset="0"/>
              </a:rPr>
              <a:t>Since n = 2</a:t>
            </a:r>
            <a:r>
              <a:rPr lang="en-US" sz="2000" i="1" baseline="30000" dirty="0">
                <a:cs typeface="Arial" charset="0"/>
              </a:rPr>
              <a:t>m</a:t>
            </a:r>
            <a:r>
              <a:rPr lang="en-US" sz="2000" i="1" dirty="0">
                <a:cs typeface="Arial" charset="0"/>
              </a:rPr>
              <a:t>, when k=m: T(n) = 2</a:t>
            </a:r>
            <a:r>
              <a:rPr lang="en-US" sz="2000" i="1" baseline="30000" dirty="0">
                <a:cs typeface="Arial" charset="0"/>
              </a:rPr>
              <a:t>m</a:t>
            </a:r>
            <a:r>
              <a:rPr lang="en-US" sz="2000" i="1" dirty="0">
                <a:cs typeface="Arial" charset="0"/>
              </a:rPr>
              <a:t>T(n/2</a:t>
            </a:r>
            <a:r>
              <a:rPr lang="en-US" sz="2000" i="1" baseline="30000" dirty="0">
                <a:cs typeface="Arial" charset="0"/>
              </a:rPr>
              <a:t>m</a:t>
            </a:r>
            <a:r>
              <a:rPr lang="en-US" sz="2000" i="1" dirty="0">
                <a:cs typeface="Arial" charset="0"/>
              </a:rPr>
              <a:t>) +5nm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en-US" sz="2000" i="1" dirty="0">
                <a:cs typeface="Arial" charset="0"/>
              </a:rPr>
              <a:t>T(n) = </a:t>
            </a:r>
            <a:r>
              <a:rPr lang="en-US" sz="2000" i="1" dirty="0" err="1">
                <a:cs typeface="Arial" charset="0"/>
              </a:rPr>
              <a:t>nT</a:t>
            </a:r>
            <a:r>
              <a:rPr lang="en-US" sz="2000" i="1" dirty="0">
                <a:cs typeface="Arial" charset="0"/>
              </a:rPr>
              <a:t>(1) +5nm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en-US" sz="2000" i="1" dirty="0">
                <a:cs typeface="Arial" charset="0"/>
              </a:rPr>
              <a:t>T(n) = n + 5nlog</a:t>
            </a:r>
            <a:r>
              <a:rPr lang="en-US" sz="2000" i="1" baseline="-25000" dirty="0">
                <a:cs typeface="Arial" charset="0"/>
              </a:rPr>
              <a:t>2</a:t>
            </a:r>
            <a:r>
              <a:rPr lang="en-US" sz="2000" i="1" dirty="0">
                <a:cs typeface="Arial" charset="0"/>
              </a:rPr>
              <a:t>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27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Tx/>
              <a:buChar char="•"/>
            </a:pPr>
            <a:r>
              <a:rPr lang="en-US" dirty="0"/>
              <a:t>To establish growth order 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en-US" sz="2000" i="1" dirty="0"/>
              <a:t>Drop the lower-order term n 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en-US" sz="2000" i="1" dirty="0"/>
              <a:t>Drop the constant factor 5 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en-US" sz="2000" i="1" dirty="0"/>
              <a:t>Drop the base of the logarithm since </a:t>
            </a:r>
            <a:br>
              <a:rPr lang="en-US" sz="2000" i="1" dirty="0"/>
            </a:br>
            <a:r>
              <a:rPr lang="en-US" sz="2000" i="1" dirty="0"/>
              <a:t>all logarithms are related by a constant factor 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en-US" sz="2000" i="1" dirty="0"/>
              <a:t>We are left with n log</a:t>
            </a:r>
            <a:r>
              <a:rPr lang="en-US" sz="2000" i="1" baseline="-25000" dirty="0"/>
              <a:t>2</a:t>
            </a:r>
            <a:r>
              <a:rPr lang="en-US" sz="2000" i="1" dirty="0"/>
              <a:t>(n) 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dirty="0"/>
              <a:t>Using big-Oh notation: Number of visits is O(</a:t>
            </a:r>
            <a:r>
              <a:rPr lang="en-US" i="1" dirty="0"/>
              <a:t>n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))</a:t>
            </a:r>
            <a:r>
              <a:rPr lang="en-US" sz="1800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67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buFontTx/>
              <a:buChar char="•"/>
            </a:pPr>
            <a:r>
              <a:rPr lang="en-US" dirty="0"/>
              <a:t>Also called </a:t>
            </a:r>
            <a:r>
              <a:rPr lang="en-US" b="1" dirty="0"/>
              <a:t>sequential search 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dirty="0"/>
              <a:t>Visits each array until it finds a match or reaches the end 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dirty="0"/>
              <a:t>Number of visits for a linear search of an array of </a:t>
            </a:r>
            <a:r>
              <a:rPr lang="en-US" i="1" dirty="0"/>
              <a:t>n</a:t>
            </a:r>
            <a:r>
              <a:rPr lang="en-US" dirty="0"/>
              <a:t> elements: 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en-US" sz="2000" i="1" dirty="0"/>
              <a:t>The average search visits n/2 elements 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en-US" sz="2000" i="1" dirty="0"/>
              <a:t>The maximum visits is n 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dirty="0"/>
              <a:t>A linear search locates a value in an array in O(</a:t>
            </a:r>
            <a:r>
              <a:rPr lang="en-US" i="1" dirty="0"/>
              <a:t>n</a:t>
            </a:r>
            <a:r>
              <a:rPr lang="en-US" dirty="0"/>
              <a:t>)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72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</a:t>
            </a:r>
            <a:r>
              <a:rPr lang="en-US" dirty="0" err="1"/>
              <a:t>vs</a:t>
            </a:r>
            <a:r>
              <a:rPr lang="en-US" dirty="0"/>
              <a:t> 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Tx/>
              <a:buChar char="•"/>
            </a:pPr>
            <a:r>
              <a:rPr lang="en-US" dirty="0"/>
              <a:t>Selection sort is an O(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 algorithm 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dirty="0"/>
              <a:t>Merge sort is an O(</a:t>
            </a:r>
            <a:r>
              <a:rPr lang="en-US" i="1" dirty="0"/>
              <a:t>n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)) algorithm 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dirty="0"/>
              <a:t>The </a:t>
            </a:r>
            <a:r>
              <a:rPr lang="en-US" i="1" dirty="0"/>
              <a:t>n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function grows much more slowly than </a:t>
            </a:r>
            <a:r>
              <a:rPr lang="en-US" i="1" dirty="0"/>
              <a:t>n</a:t>
            </a:r>
            <a:r>
              <a:rPr lang="en-US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95126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https://www.youtube.com/watch?v=XaqR3G_NVoo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92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381"/>
            <a:ext cx="8229600" cy="1066800"/>
          </a:xfrm>
        </p:spPr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782762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9pPr>
          </a:lstStyle>
          <a:p>
            <a:pPr marL="236538" indent="-236538" algn="l">
              <a:spcBef>
                <a:spcPts val="1200"/>
              </a:spcBef>
              <a:buFontTx/>
              <a:buChar char="•"/>
            </a:pPr>
            <a:r>
              <a:rPr lang="en-US" sz="2400"/>
              <a:t>Divide and conquer </a:t>
            </a:r>
          </a:p>
          <a:p>
            <a:pPr marL="693738" lvl="1" indent="-236538" algn="l" eaLnBrk="0" hangingPunct="0">
              <a:spcBef>
                <a:spcPts val="1200"/>
              </a:spcBef>
              <a:buFontTx/>
              <a:buAutoNum type="arabicPeriod"/>
            </a:pPr>
            <a:r>
              <a:rPr lang="en-US" i="1"/>
              <a:t>Partition the range </a:t>
            </a:r>
          </a:p>
          <a:p>
            <a:pPr marL="693738" lvl="1" indent="-236538" algn="l" eaLnBrk="0" hangingPunct="0">
              <a:spcBef>
                <a:spcPts val="1200"/>
              </a:spcBef>
              <a:buFontTx/>
              <a:buAutoNum type="arabicPeriod" startAt="2"/>
            </a:pPr>
            <a:r>
              <a:rPr lang="en-US" i="1"/>
              <a:t>Sort each partition  </a:t>
            </a:r>
            <a:r>
              <a:rPr lang="en-US"/>
              <a:t> </a:t>
            </a:r>
          </a:p>
        </p:txBody>
      </p:sp>
      <p:pic>
        <p:nvPicPr>
          <p:cNvPr id="5" name="Picture 4" descr="quicks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3189287"/>
            <a:ext cx="40576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097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temporary array required to hold and merge items</a:t>
            </a:r>
          </a:p>
          <a:p>
            <a:r>
              <a:rPr lang="en-US" dirty="0"/>
              <a:t>Based on a divide and conquer algorithm</a:t>
            </a:r>
          </a:p>
          <a:p>
            <a:r>
              <a:rPr lang="en-US" dirty="0"/>
              <a:t>Recursive algorithm</a:t>
            </a:r>
          </a:p>
        </p:txBody>
      </p:sp>
    </p:spTree>
    <p:extLst>
      <p:ext uri="{BB962C8B-B14F-4D97-AF65-F5344CB8AC3E}">
        <p14:creationId xmlns:p14="http://schemas.microsoft.com/office/powerpoint/2010/main" val="242215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/>
              <a:t>Quick Sort</a:t>
            </a:r>
          </a:p>
        </p:txBody>
      </p:sp>
      <p:pic>
        <p:nvPicPr>
          <p:cNvPr id="4" name="Content Placeholder 3" descr="partiti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1200"/>
            <a:ext cx="4964317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298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https://www.youtube.com/watch?v=ywWBy6J5gz8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877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nlog</a:t>
            </a:r>
            <a:r>
              <a:rPr lang="en-US" baseline="-25000" dirty="0"/>
              <a:t>2</a:t>
            </a:r>
            <a:r>
              <a:rPr lang="en-US" dirty="0"/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2959796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IC7 due July 10</a:t>
            </a:r>
          </a:p>
          <a:p>
            <a:r>
              <a:rPr lang="en-US" dirty="0"/>
              <a:t>HW3 due July 12</a:t>
            </a:r>
          </a:p>
          <a:p>
            <a:r>
              <a:rPr lang="en-US" dirty="0"/>
              <a:t>Test 2</a:t>
            </a:r>
          </a:p>
          <a:p>
            <a:pPr lvl="1"/>
            <a:r>
              <a:rPr lang="en-US" dirty="0"/>
              <a:t>Take home opens tonight – due next </a:t>
            </a:r>
            <a:r>
              <a:rPr lang="en-US" dirty="0" err="1"/>
              <a:t>Tuseday</a:t>
            </a:r>
            <a:endParaRPr lang="en-US" dirty="0"/>
          </a:p>
          <a:p>
            <a:pPr lvl="1"/>
            <a:r>
              <a:rPr lang="en-US" dirty="0"/>
              <a:t>In class coding portion</a:t>
            </a:r>
          </a:p>
          <a:p>
            <a:r>
              <a:rPr lang="en-US" dirty="0"/>
              <a:t>Test 2 Coding July 17</a:t>
            </a:r>
          </a:p>
          <a:p>
            <a:r>
              <a:rPr lang="en-US" dirty="0"/>
              <a:t>Project due </a:t>
            </a:r>
            <a:r>
              <a:rPr lang="en-US"/>
              <a:t>July 15</a:t>
            </a:r>
            <a:endParaRPr lang="en-US" dirty="0"/>
          </a:p>
          <a:p>
            <a:r>
              <a:rPr lang="en-US" dirty="0"/>
              <a:t>IC8 due July 19</a:t>
            </a:r>
          </a:p>
          <a:p>
            <a:r>
              <a:rPr lang="en-US" dirty="0"/>
              <a:t>Final coding July 24</a:t>
            </a:r>
          </a:p>
        </p:txBody>
      </p:sp>
    </p:spTree>
    <p:extLst>
      <p:ext uri="{BB962C8B-B14F-4D97-AF65-F5344CB8AC3E}">
        <p14:creationId xmlns:p14="http://schemas.microsoft.com/office/powerpoint/2010/main" val="194366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FontTx/>
              <a:buChar char="•"/>
            </a:pPr>
            <a:r>
              <a:rPr lang="en-US" dirty="0"/>
              <a:t>Locates a value in a sorted array by 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en-US" sz="2000" i="1" dirty="0"/>
              <a:t>Determining whether the value occurs in the first or second half 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en-US" sz="2000" i="1" dirty="0"/>
              <a:t>Then repeating the search in one of the halves 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en-US" sz="2000" i="1" dirty="0"/>
              <a:t>O(log</a:t>
            </a:r>
            <a:r>
              <a:rPr lang="en-US" sz="2000" i="1" baseline="-25000" dirty="0"/>
              <a:t>2</a:t>
            </a:r>
            <a:r>
              <a:rPr lang="en-US" sz="2000" i="1" dirty="0"/>
              <a:t> n) – may see this written </a:t>
            </a:r>
            <a:r>
              <a:rPr lang="en-US" sz="2000" i="1" dirty="0" err="1"/>
              <a:t>lg</a:t>
            </a:r>
            <a:r>
              <a:rPr lang="en-US" sz="2000" i="1" dirty="0"/>
              <a:t> n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dirty="0"/>
              <a:t>What is the requirement to support this search?</a:t>
            </a:r>
          </a:p>
        </p:txBody>
      </p:sp>
    </p:spTree>
    <p:extLst>
      <p:ext uri="{BB962C8B-B14F-4D97-AF65-F5344CB8AC3E}">
        <p14:creationId xmlns:p14="http://schemas.microsoft.com/office/powerpoint/2010/main" val="109682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smallest item in the list</a:t>
            </a:r>
          </a:p>
          <a:p>
            <a:r>
              <a:rPr lang="en-US" dirty="0"/>
              <a:t>Move to front of list (swap places)</a:t>
            </a:r>
          </a:p>
          <a:p>
            <a:r>
              <a:rPr lang="en-US" dirty="0"/>
              <a:t>Go through remainder of the list until all numbers sorted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3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Timing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555569"/>
              </p:ext>
            </p:extLst>
          </p:nvPr>
        </p:nvGraphicFramePr>
        <p:xfrm>
          <a:off x="2666999" y="2590800"/>
          <a:ext cx="38100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4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milliseconds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89,519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11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FontTx/>
              <a:buChar char="•"/>
            </a:pPr>
            <a:r>
              <a:rPr lang="en-US" dirty="0"/>
              <a:t>Determine the number of visits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dirty="0"/>
              <a:t>For Selection Sort, the number of visits is O(</a:t>
            </a:r>
            <a:r>
              <a:rPr lang="en-US" i="1" dirty="0"/>
              <a:t>n</a:t>
            </a:r>
            <a:r>
              <a:rPr lang="en-US" sz="3600" i="1" baseline="30000" dirty="0"/>
              <a:t>2</a:t>
            </a:r>
            <a:r>
              <a:rPr lang="en-US" dirty="0"/>
              <a:t>) 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dirty="0"/>
              <a:t>Multiplying the number of elements in an array by </a:t>
            </a:r>
            <a:r>
              <a:rPr lang="en-US" b="1" dirty="0"/>
              <a:t>2</a:t>
            </a:r>
            <a:r>
              <a:rPr lang="en-US" dirty="0"/>
              <a:t> multiplies the processing time by </a:t>
            </a:r>
            <a:r>
              <a:rPr lang="en-US" b="1" dirty="0"/>
              <a:t>4</a:t>
            </a:r>
            <a:r>
              <a:rPr lang="en-US" dirty="0"/>
              <a:t> 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dirty="0"/>
              <a:t>Big-Oh notation “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))” </a:t>
            </a:r>
            <a:br>
              <a:rPr lang="en-US" dirty="0"/>
            </a:br>
            <a:r>
              <a:rPr lang="en-US" dirty="0"/>
              <a:t>expresses that </a:t>
            </a:r>
            <a:r>
              <a:rPr lang="en-US" i="1" dirty="0"/>
              <a:t>f</a:t>
            </a:r>
            <a:r>
              <a:rPr lang="en-US" dirty="0"/>
              <a:t> grows no faster than </a:t>
            </a:r>
            <a:r>
              <a:rPr lang="en-US" i="1" dirty="0"/>
              <a:t>g</a:t>
            </a:r>
            <a:r>
              <a:rPr lang="en-US" dirty="0"/>
              <a:t> 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dirty="0"/>
              <a:t>To convert to big-Oh notation: Locate fastest-growing term, and ignore constant coefficient </a:t>
            </a:r>
          </a:p>
        </p:txBody>
      </p:sp>
    </p:spTree>
    <p:extLst>
      <p:ext uri="{BB962C8B-B14F-4D97-AF65-F5344CB8AC3E}">
        <p14:creationId xmlns:p14="http://schemas.microsoft.com/office/powerpoint/2010/main" val="58638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the number of operations carried out</a:t>
            </a:r>
          </a:p>
          <a:p>
            <a:pPr lvl="1"/>
            <a:r>
              <a:rPr lang="en-US" dirty="0"/>
              <a:t>Count operations to go through n elements</a:t>
            </a:r>
          </a:p>
          <a:p>
            <a:pPr lvl="1"/>
            <a:r>
              <a:rPr lang="en-US" dirty="0"/>
              <a:t>Count operations to go through n-1 elements and so forth</a:t>
            </a:r>
          </a:p>
          <a:p>
            <a:pPr lvl="1"/>
            <a:r>
              <a:rPr lang="en-US" dirty="0"/>
              <a:t>Sum above</a:t>
            </a:r>
          </a:p>
          <a:p>
            <a:pPr lvl="1"/>
            <a:r>
              <a:rPr lang="en-US" dirty="0"/>
              <a:t>Locate the fastest growing number</a:t>
            </a:r>
          </a:p>
          <a:p>
            <a:pPr lvl="1"/>
            <a:r>
              <a:rPr lang="en-US" dirty="0"/>
              <a:t>Ignore coefficient and other terms</a:t>
            </a:r>
          </a:p>
        </p:txBody>
      </p:sp>
    </p:spTree>
    <p:extLst>
      <p:ext uri="{BB962C8B-B14F-4D97-AF65-F5344CB8AC3E}">
        <p14:creationId xmlns:p14="http://schemas.microsoft.com/office/powerpoint/2010/main" val="116173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Selection Sort Performance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1200"/>
              </a:spcBef>
              <a:buFontTx/>
              <a:buChar char="•"/>
            </a:pPr>
            <a:r>
              <a:rPr lang="en-US" dirty="0"/>
              <a:t>In an array of size </a:t>
            </a:r>
            <a:r>
              <a:rPr lang="en-US" i="1" dirty="0"/>
              <a:t>n</a:t>
            </a:r>
            <a:r>
              <a:rPr lang="en-US" dirty="0"/>
              <a:t>, count how many times an array element is visited 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en-US" sz="2000" i="1" dirty="0"/>
              <a:t>To find the smallest, visit n elements + 2 visits for the swap 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en-US" sz="2000" i="1" dirty="0"/>
              <a:t>To find the next smallest, visit (n - 1) elements + 2 visits for the swap 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en-US" sz="2000" i="1" dirty="0"/>
              <a:t>The last term is 2 elements visited to find the smallest + 2 visits for the swap 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dirty="0"/>
              <a:t>The number of visits: 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en-US" sz="2000" i="1" dirty="0"/>
              <a:t>n + 2 + (n - 1) + 2 + (n - 2) + 2 + ...+ 2 + 2 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en-US" sz="2000" i="1" dirty="0"/>
              <a:t>This can be simplified to n</a:t>
            </a:r>
            <a:r>
              <a:rPr lang="en-US" sz="2000" i="1" baseline="30000" dirty="0"/>
              <a:t>2</a:t>
            </a:r>
            <a:r>
              <a:rPr lang="en-US" sz="2000" i="1" dirty="0"/>
              <a:t> /2  +  5n/2  - 3 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en-US" sz="2000" i="1" dirty="0"/>
              <a:t>5n/2 - 3 is small compared to n</a:t>
            </a:r>
            <a:r>
              <a:rPr lang="en-US" sz="2000" i="1" baseline="30000" dirty="0"/>
              <a:t>2</a:t>
            </a:r>
            <a:r>
              <a:rPr lang="en-US" sz="2000" i="1" dirty="0"/>
              <a:t> /2 </a:t>
            </a:r>
            <a:r>
              <a:rPr lang="en-US" sz="2000" i="1" dirty="0">
                <a:cs typeface="Arial" charset="0"/>
              </a:rPr>
              <a:t>— so let’s ignore it </a:t>
            </a:r>
          </a:p>
          <a:p>
            <a:pPr lvl="1">
              <a:spcBef>
                <a:spcPts val="1200"/>
              </a:spcBef>
              <a:buFontTx/>
              <a:buChar char="•"/>
            </a:pPr>
            <a:r>
              <a:rPr lang="en-US" sz="2000" i="1" dirty="0">
                <a:cs typeface="Arial" charset="0"/>
              </a:rPr>
              <a:t>Also ignore the 1/2 — it cancels out when comparing ratios</a:t>
            </a:r>
          </a:p>
          <a:p>
            <a:r>
              <a:rPr lang="en-US" dirty="0"/>
              <a:t>Big Oh</a:t>
            </a:r>
          </a:p>
          <a:p>
            <a:pPr lvl="1"/>
            <a:r>
              <a:rPr lang="en-US" dirty="0"/>
              <a:t>n</a:t>
            </a:r>
            <a:r>
              <a:rPr lang="en-US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66954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3 1 2		min = 0</a:t>
            </a:r>
          </a:p>
          <a:p>
            <a:pPr lvl="1"/>
            <a:r>
              <a:rPr lang="en-US" dirty="0"/>
              <a:t>Index2 = 1	</a:t>
            </a:r>
            <a:r>
              <a:rPr lang="en-US" dirty="0" err="1"/>
              <a:t>pos</a:t>
            </a:r>
            <a:r>
              <a:rPr lang="en-US" dirty="0"/>
              <a:t> = 0</a:t>
            </a:r>
          </a:p>
          <a:p>
            <a:pPr lvl="1"/>
            <a:r>
              <a:rPr lang="en-US" dirty="0"/>
              <a:t>Index1 &lt; min</a:t>
            </a:r>
          </a:p>
          <a:p>
            <a:pPr lvl="1"/>
            <a:r>
              <a:rPr lang="en-US" dirty="0"/>
              <a:t>1 &lt;  3		</a:t>
            </a:r>
            <a:r>
              <a:rPr lang="en-US" dirty="0" err="1"/>
              <a:t>pos</a:t>
            </a:r>
            <a:r>
              <a:rPr lang="en-US" dirty="0"/>
              <a:t> = 1</a:t>
            </a:r>
          </a:p>
          <a:p>
            <a:pPr lvl="1"/>
            <a:r>
              <a:rPr lang="en-US" dirty="0"/>
              <a:t>2 &lt;  1</a:t>
            </a:r>
          </a:p>
          <a:p>
            <a:pPr lvl="1"/>
            <a:r>
              <a:rPr lang="en-US" dirty="0" err="1"/>
              <a:t>Pos</a:t>
            </a:r>
            <a:r>
              <a:rPr lang="en-US" dirty="0"/>
              <a:t> = 1</a:t>
            </a:r>
          </a:p>
          <a:p>
            <a:r>
              <a:rPr lang="en-US" dirty="0" err="1"/>
              <a:t>ChangeNum</a:t>
            </a:r>
            <a:endParaRPr lang="en-US" dirty="0"/>
          </a:p>
          <a:p>
            <a:pPr lvl="1"/>
            <a:r>
              <a:rPr lang="en-US" dirty="0"/>
              <a:t>Temp = 1</a:t>
            </a:r>
          </a:p>
          <a:p>
            <a:pPr lvl="1"/>
            <a:r>
              <a:rPr lang="en-US" dirty="0"/>
              <a:t>array(min) = array(0)</a:t>
            </a:r>
          </a:p>
          <a:p>
            <a:pPr lvl="1"/>
            <a:r>
              <a:rPr lang="en-US" dirty="0"/>
              <a:t>3 3 2</a:t>
            </a:r>
          </a:p>
          <a:p>
            <a:pPr lvl="1"/>
            <a:r>
              <a:rPr lang="en-US" dirty="0"/>
              <a:t>Array(index) = temp</a:t>
            </a:r>
          </a:p>
          <a:p>
            <a:pPr lvl="1"/>
            <a:r>
              <a:rPr lang="en-US" dirty="0"/>
              <a:t>1 3 2</a:t>
            </a:r>
          </a:p>
          <a:p>
            <a:r>
              <a:rPr lang="en-US" dirty="0"/>
              <a:t>Second outer loop index = 1</a:t>
            </a:r>
          </a:p>
          <a:p>
            <a:pPr lvl="1"/>
            <a:r>
              <a:rPr lang="en-US" dirty="0" err="1"/>
              <a:t>Pos</a:t>
            </a:r>
            <a:r>
              <a:rPr lang="en-US" dirty="0"/>
              <a:t> = 1  index2 = 2</a:t>
            </a:r>
          </a:p>
          <a:p>
            <a:pPr lvl="1"/>
            <a:r>
              <a:rPr lang="en-US" dirty="0"/>
              <a:t>Array(</a:t>
            </a:r>
            <a:r>
              <a:rPr lang="en-US" dirty="0" err="1"/>
              <a:t>pos</a:t>
            </a:r>
            <a:r>
              <a:rPr lang="en-US" dirty="0"/>
              <a:t>) = 3</a:t>
            </a:r>
          </a:p>
          <a:p>
            <a:pPr lvl="1"/>
            <a:r>
              <a:rPr lang="en-US" dirty="0"/>
              <a:t>If array (index)22&lt; array(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 &lt; 3</a:t>
            </a:r>
          </a:p>
          <a:p>
            <a:pPr lvl="1"/>
            <a:r>
              <a:rPr lang="en-US" dirty="0" err="1"/>
              <a:t>Pos</a:t>
            </a:r>
            <a:r>
              <a:rPr lang="en-US" dirty="0"/>
              <a:t> = 2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88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743</TotalTime>
  <Words>966</Words>
  <Application>Microsoft Macintosh PowerPoint</Application>
  <PresentationFormat>On-screen Show (4:3)</PresentationFormat>
  <Paragraphs>168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ＭＳ Ｐゴシック</vt:lpstr>
      <vt:lpstr>Arial</vt:lpstr>
      <vt:lpstr>Calibri</vt:lpstr>
      <vt:lpstr>Georgia</vt:lpstr>
      <vt:lpstr>Trebuchet MS</vt:lpstr>
      <vt:lpstr>Wingdings 2</vt:lpstr>
      <vt:lpstr>Urban</vt:lpstr>
      <vt:lpstr>Searches and Sorts</vt:lpstr>
      <vt:lpstr>Linear Search</vt:lpstr>
      <vt:lpstr>Binary Search</vt:lpstr>
      <vt:lpstr>Selection Sort</vt:lpstr>
      <vt:lpstr>Selection Sort Timing</vt:lpstr>
      <vt:lpstr>Big-Oh</vt:lpstr>
      <vt:lpstr>Algorithm Analysis</vt:lpstr>
      <vt:lpstr>Selection Sort Performance Analysis</vt:lpstr>
      <vt:lpstr>Walkthrough</vt:lpstr>
      <vt:lpstr>Analysis</vt:lpstr>
      <vt:lpstr>Insertion Sort</vt:lpstr>
      <vt:lpstr>Insertion Sort</vt:lpstr>
      <vt:lpstr>Analysis of Insertion Sort</vt:lpstr>
      <vt:lpstr>Merge Sort</vt:lpstr>
      <vt:lpstr>Merge Sort Example</vt:lpstr>
      <vt:lpstr>Merge Sort Analysis</vt:lpstr>
      <vt:lpstr>Merge Sort Analysis</vt:lpstr>
      <vt:lpstr>Merge Sort Analysis</vt:lpstr>
      <vt:lpstr>Merge Sort Analysis</vt:lpstr>
      <vt:lpstr>Merge Sort vs Selection Sort</vt:lpstr>
      <vt:lpstr>Merge Sort Dance</vt:lpstr>
      <vt:lpstr>Quick Sort</vt:lpstr>
      <vt:lpstr>Quick Sort</vt:lpstr>
      <vt:lpstr>Quick Sort</vt:lpstr>
      <vt:lpstr>Quick Sort dance</vt:lpstr>
      <vt:lpstr>Quick Sort</vt:lpstr>
      <vt:lpstr>Next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Sorts</dc:title>
  <dc:creator>Rick Price</dc:creator>
  <cp:lastModifiedBy>Rick Price</cp:lastModifiedBy>
  <cp:revision>33</cp:revision>
  <dcterms:created xsi:type="dcterms:W3CDTF">2012-11-07T02:37:14Z</dcterms:created>
  <dcterms:modified xsi:type="dcterms:W3CDTF">2018-07-09T04:02:25Z</dcterms:modified>
</cp:coreProperties>
</file>