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310" r:id="rId2"/>
    <p:sldId id="616" r:id="rId3"/>
    <p:sldId id="603" r:id="rId4"/>
    <p:sldId id="673" r:id="rId5"/>
    <p:sldId id="674" r:id="rId6"/>
    <p:sldId id="598" r:id="rId7"/>
    <p:sldId id="683" r:id="rId8"/>
    <p:sldId id="675" r:id="rId9"/>
    <p:sldId id="676" r:id="rId10"/>
    <p:sldId id="677" r:id="rId11"/>
    <p:sldId id="678" r:id="rId12"/>
    <p:sldId id="645" r:id="rId13"/>
    <p:sldId id="679" r:id="rId14"/>
    <p:sldId id="644" r:id="rId15"/>
    <p:sldId id="680" r:id="rId16"/>
    <p:sldId id="681" r:id="rId17"/>
    <p:sldId id="648" r:id="rId18"/>
    <p:sldId id="649" r:id="rId19"/>
    <p:sldId id="650" r:id="rId20"/>
    <p:sldId id="651" r:id="rId21"/>
    <p:sldId id="684" r:id="rId22"/>
    <p:sldId id="653" r:id="rId23"/>
    <p:sldId id="654" r:id="rId24"/>
    <p:sldId id="655" r:id="rId25"/>
    <p:sldId id="656" r:id="rId26"/>
    <p:sldId id="657" r:id="rId27"/>
    <p:sldId id="658" r:id="rId28"/>
    <p:sldId id="685" r:id="rId29"/>
    <p:sldId id="659" r:id="rId30"/>
    <p:sldId id="660" r:id="rId31"/>
    <p:sldId id="661" r:id="rId32"/>
    <p:sldId id="662" r:id="rId33"/>
    <p:sldId id="663" r:id="rId34"/>
    <p:sldId id="664" r:id="rId35"/>
    <p:sldId id="665" r:id="rId36"/>
    <p:sldId id="666" r:id="rId37"/>
    <p:sldId id="667" r:id="rId38"/>
    <p:sldId id="668" r:id="rId39"/>
    <p:sldId id="669" r:id="rId40"/>
    <p:sldId id="670" r:id="rId41"/>
    <p:sldId id="671" r:id="rId42"/>
    <p:sldId id="672" r:id="rId43"/>
    <p:sldId id="682"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92" d="100"/>
          <a:sy n="92" d="100"/>
        </p:scale>
        <p:origin x="1344" y="90"/>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22"/>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886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7BA5B418-138A-470A-BF60-8B0C22FA2FFE}" type="slidenum">
              <a:rPr lang="en-US" altLang="en-US"/>
              <a:pPr/>
              <a:t>‹#›</a:t>
            </a:fld>
            <a:endParaRPr lang="en-US" altLang="en-US"/>
          </a:p>
        </p:txBody>
      </p:sp>
    </p:spTree>
    <p:extLst>
      <p:ext uri="{BB962C8B-B14F-4D97-AF65-F5344CB8AC3E}">
        <p14:creationId xmlns:p14="http://schemas.microsoft.com/office/powerpoint/2010/main" val="22289712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5A5556-3582-443C-8A02-213C99D2D937}" type="slidenum">
              <a:rPr lang="en-US" altLang="en-US" sz="1000"/>
              <a:pPr/>
              <a:t>1</a:t>
            </a:fld>
            <a:endParaRPr lang="en-US" altLang="en-US" sz="1000"/>
          </a:p>
        </p:txBody>
      </p:sp>
      <p:sp>
        <p:nvSpPr>
          <p:cNvPr id="39939" name="Rectangle 2"/>
          <p:cNvSpPr>
            <a:spLocks noGrp="1" noRot="1" noChangeAspect="1" noChangeArrowheads="1" noTextEdit="1"/>
          </p:cNvSpPr>
          <p:nvPr>
            <p:ph type="sldImg"/>
          </p:nvPr>
        </p:nvSpPr>
        <p:spPr>
          <a:xfrm>
            <a:off x="1150938" y="692150"/>
            <a:ext cx="4556125" cy="3416300"/>
          </a:xfrm>
          <a:ln/>
        </p:spPr>
      </p:sp>
      <p:sp>
        <p:nvSpPr>
          <p:cNvPr id="399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3370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4FFDE145-1A08-47AF-98D8-8195A5B447AB}" type="slidenum">
              <a:rPr lang="en-US" altLang="en-US"/>
              <a:pPr/>
              <a:t>‹#›</a:t>
            </a:fld>
            <a:endParaRPr lang="en-US" altLang="en-US"/>
          </a:p>
        </p:txBody>
      </p:sp>
    </p:spTree>
    <p:extLst>
      <p:ext uri="{BB962C8B-B14F-4D97-AF65-F5344CB8AC3E}">
        <p14:creationId xmlns:p14="http://schemas.microsoft.com/office/powerpoint/2010/main" val="418809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F64B5C4B-056F-48F2-8E78-C3F4BA198BE4}" type="slidenum">
              <a:rPr lang="en-US" altLang="en-US"/>
              <a:pPr/>
              <a:t>‹#›</a:t>
            </a:fld>
            <a:endParaRPr lang="en-US" altLang="en-US"/>
          </a:p>
        </p:txBody>
      </p:sp>
    </p:spTree>
    <p:extLst>
      <p:ext uri="{BB962C8B-B14F-4D97-AF65-F5344CB8AC3E}">
        <p14:creationId xmlns:p14="http://schemas.microsoft.com/office/powerpoint/2010/main" val="413836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5E00AE8-69E1-4FF6-AD63-2E1D3C9A3AEF}" type="slidenum">
              <a:rPr lang="en-US" altLang="en-US"/>
              <a:pPr/>
              <a:t>‹#›</a:t>
            </a:fld>
            <a:endParaRPr lang="en-US" altLang="en-US"/>
          </a:p>
        </p:txBody>
      </p:sp>
    </p:spTree>
    <p:extLst>
      <p:ext uri="{BB962C8B-B14F-4D97-AF65-F5344CB8AC3E}">
        <p14:creationId xmlns:p14="http://schemas.microsoft.com/office/powerpoint/2010/main" val="416380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8CDFDCCC-8122-463B-9962-92232BC9AC41}" type="slidenum">
              <a:rPr lang="en-US" altLang="en-US"/>
              <a:pPr/>
              <a:t>‹#›</a:t>
            </a:fld>
            <a:endParaRPr lang="en-US" altLang="en-US"/>
          </a:p>
        </p:txBody>
      </p:sp>
    </p:spTree>
    <p:extLst>
      <p:ext uri="{BB962C8B-B14F-4D97-AF65-F5344CB8AC3E}">
        <p14:creationId xmlns:p14="http://schemas.microsoft.com/office/powerpoint/2010/main" val="189023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05BE4DD7-BA0E-4196-A098-7B10E593B3ED}" type="slidenum">
              <a:rPr lang="en-US" altLang="en-US"/>
              <a:pPr/>
              <a:t>‹#›</a:t>
            </a:fld>
            <a:endParaRPr lang="en-US" altLang="en-US"/>
          </a:p>
        </p:txBody>
      </p:sp>
    </p:spTree>
    <p:extLst>
      <p:ext uri="{BB962C8B-B14F-4D97-AF65-F5344CB8AC3E}">
        <p14:creationId xmlns:p14="http://schemas.microsoft.com/office/powerpoint/2010/main" val="399567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B7F0123-929D-42D6-9221-42CABE80FB62}" type="slidenum">
              <a:rPr lang="en-US" altLang="en-US"/>
              <a:pPr/>
              <a:t>‹#›</a:t>
            </a:fld>
            <a:endParaRPr lang="en-US" altLang="en-US"/>
          </a:p>
        </p:txBody>
      </p:sp>
    </p:spTree>
    <p:extLst>
      <p:ext uri="{BB962C8B-B14F-4D97-AF65-F5344CB8AC3E}">
        <p14:creationId xmlns:p14="http://schemas.microsoft.com/office/powerpoint/2010/main" val="28363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DC7692FD-648D-4427-8968-1514FF38C487}" type="slidenum">
              <a:rPr lang="en-US" altLang="en-US"/>
              <a:pPr/>
              <a:t>‹#›</a:t>
            </a:fld>
            <a:endParaRPr lang="en-US" altLang="en-US"/>
          </a:p>
        </p:txBody>
      </p:sp>
    </p:spTree>
    <p:extLst>
      <p:ext uri="{BB962C8B-B14F-4D97-AF65-F5344CB8AC3E}">
        <p14:creationId xmlns:p14="http://schemas.microsoft.com/office/powerpoint/2010/main" val="284677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B8F5997C-919D-4E9B-B149-65767AE803EE}" type="slidenum">
              <a:rPr lang="en-US" altLang="en-US"/>
              <a:pPr/>
              <a:t>‹#›</a:t>
            </a:fld>
            <a:endParaRPr lang="en-US" altLang="en-US"/>
          </a:p>
        </p:txBody>
      </p:sp>
    </p:spTree>
    <p:extLst>
      <p:ext uri="{BB962C8B-B14F-4D97-AF65-F5344CB8AC3E}">
        <p14:creationId xmlns:p14="http://schemas.microsoft.com/office/powerpoint/2010/main" val="39297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81F0EB13-9EE1-4D76-8B98-4279FA1BEFFA}" type="slidenum">
              <a:rPr lang="en-US" altLang="en-US"/>
              <a:pPr/>
              <a:t>‹#›</a:t>
            </a:fld>
            <a:endParaRPr lang="en-US" altLang="en-US"/>
          </a:p>
        </p:txBody>
      </p:sp>
    </p:spTree>
    <p:extLst>
      <p:ext uri="{BB962C8B-B14F-4D97-AF65-F5344CB8AC3E}">
        <p14:creationId xmlns:p14="http://schemas.microsoft.com/office/powerpoint/2010/main" val="2598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A1295064-B6F3-4516-8DA4-417D7901D212}" type="slidenum">
              <a:rPr lang="en-US" altLang="en-US"/>
              <a:pPr/>
              <a:t>‹#›</a:t>
            </a:fld>
            <a:endParaRPr lang="en-US" altLang="en-US"/>
          </a:p>
        </p:txBody>
      </p:sp>
    </p:spTree>
    <p:extLst>
      <p:ext uri="{BB962C8B-B14F-4D97-AF65-F5344CB8AC3E}">
        <p14:creationId xmlns:p14="http://schemas.microsoft.com/office/powerpoint/2010/main" val="355988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31467EDA-12A1-40B7-909F-E033994C1055}" type="slidenum">
              <a:rPr lang="en-US" altLang="en-US"/>
              <a:pPr/>
              <a:t>‹#›</a:t>
            </a:fld>
            <a:endParaRPr lang="en-US" altLang="en-US"/>
          </a:p>
        </p:txBody>
      </p:sp>
    </p:spTree>
    <p:extLst>
      <p:ext uri="{BB962C8B-B14F-4D97-AF65-F5344CB8AC3E}">
        <p14:creationId xmlns:p14="http://schemas.microsoft.com/office/powerpoint/2010/main" val="52951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6D934E-D0C6-4421-9A45-45BD371F9598}"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armstrong.edu/liang/intro10e/html/FontDemo.html" TargetMode="External"/><Relationship Id="rId2" Type="http://schemas.openxmlformats.org/officeDocument/2006/relationships/hyperlink" Target="html/FontDemo.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armstrong.edu/liang/intro10e/html/ShowImage.html" TargetMode="External"/><Relationship Id="rId2" Type="http://schemas.openxmlformats.org/officeDocument/2006/relationships/hyperlink" Target="html/ShowImage.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10e/html/ShowFlowPane.html" TargetMode="External"/><Relationship Id="rId2" Type="http://schemas.openxmlformats.org/officeDocument/2006/relationships/hyperlink" Target="html/ShowFlowPane.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hyperlink" Target="html/ShowGridPane.html"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www.cs.armstrong.edu/liang/intro10e/html/ShowGridPane.html"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ml/ShowHBoxVBox.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cs.armstrong.edu/liang/intro10e/html/ShowLine.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hyperlink" Target="http://www.cs.armstrong.edu/liang/intro10e/html/ShowEllipse.html" TargetMode="Externa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hyperlink" Target="html/ClockPane.html"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7.bin"/><Relationship Id="rId4" Type="http://schemas.openxmlformats.org/officeDocument/2006/relationships/hyperlink" Target="http://www.cs.armstrong.edu/liang/intro10e/html/ClockPane.html"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ml/DisplayClock.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72B0CB-24B5-4656-BBF5-E989E2F50007}"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09600"/>
            <a:ext cx="7772400" cy="1143000"/>
          </a:xfrm>
          <a:noFill/>
        </p:spPr>
        <p:txBody>
          <a:bodyPr/>
          <a:lstStyle/>
          <a:p>
            <a:r>
              <a:rPr lang="en-US" altLang="en-US" sz="4000" smtClean="0"/>
              <a:t>Chapter 14 JavaFX Basics</a:t>
            </a:r>
            <a:endParaRPr lang="en-US" altLang="en-US" smtClean="0"/>
          </a:p>
        </p:txBody>
      </p:sp>
      <p:sp>
        <p:nvSpPr>
          <p:cNvPr id="3076"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sz="2800" dirty="0" smtClean="0"/>
              <a:t>The first lines of start() create components which we are adding to the </a:t>
            </a:r>
            <a:r>
              <a:rPr lang="en-US" sz="2800" dirty="0" smtClean="0"/>
              <a:t>GUI- FX calls these Nodes</a:t>
            </a:r>
            <a:endParaRPr lang="en-US" sz="2800" dirty="0" smtClean="0"/>
          </a:p>
          <a:p>
            <a:r>
              <a:rPr lang="en-US" sz="2800" dirty="0" smtClean="0"/>
              <a:t>Button objects create a button object</a:t>
            </a:r>
          </a:p>
          <a:p>
            <a:r>
              <a:rPr lang="en-US" sz="2800" dirty="0" smtClean="0"/>
              <a:t>Scene object provides a panel on which other components can be placed.</a:t>
            </a:r>
          </a:p>
          <a:p>
            <a:r>
              <a:rPr lang="en-US" sz="2800" dirty="0" smtClean="0"/>
              <a:t>It is then placed into the Stage object passed in as a parameter.</a:t>
            </a:r>
          </a:p>
          <a:p>
            <a:r>
              <a:rPr lang="en-US" sz="2800" dirty="0" smtClean="0"/>
              <a:t>A Stage object is basically a window.</a:t>
            </a:r>
            <a:endParaRPr lang="en-US" sz="2800"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10</a:t>
            </a:fld>
            <a:endParaRPr lang="en-US" altLang="en-US"/>
          </a:p>
        </p:txBody>
      </p:sp>
    </p:spTree>
    <p:extLst>
      <p:ext uri="{BB962C8B-B14F-4D97-AF65-F5344CB8AC3E}">
        <p14:creationId xmlns:p14="http://schemas.microsoft.com/office/powerpoint/2010/main" val="412048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Scene’s and Stages</a:t>
            </a:r>
            <a:endParaRPr lang="en-US" dirty="0"/>
          </a:p>
        </p:txBody>
      </p:sp>
      <p:sp>
        <p:nvSpPr>
          <p:cNvPr id="3" name="Content Placeholder 2"/>
          <p:cNvSpPr>
            <a:spLocks noGrp="1"/>
          </p:cNvSpPr>
          <p:nvPr>
            <p:ph idx="1"/>
          </p:nvPr>
        </p:nvSpPr>
        <p:spPr/>
        <p:txBody>
          <a:bodyPr/>
          <a:lstStyle/>
          <a:p>
            <a:r>
              <a:rPr lang="en-US" dirty="0" smtClean="0"/>
              <a:t>Scene objects are placed on Stages</a:t>
            </a:r>
          </a:p>
          <a:p>
            <a:r>
              <a:rPr lang="en-US" dirty="0" smtClean="0"/>
              <a:t>You </a:t>
            </a:r>
            <a:r>
              <a:rPr lang="en-US" dirty="0" smtClean="0"/>
              <a:t>can also have multiple Stages in your </a:t>
            </a:r>
            <a:r>
              <a:rPr lang="en-US" dirty="0" smtClean="0"/>
              <a:t>Application- see MultipleStageDemo.java</a:t>
            </a:r>
            <a:endParaRPr lang="en-US" dirty="0" smtClean="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11</a:t>
            </a:fld>
            <a:endParaRPr lang="en-US" altLang="en-US"/>
          </a:p>
        </p:txBody>
      </p:sp>
    </p:spTree>
    <p:extLst>
      <p:ext uri="{BB962C8B-B14F-4D97-AF65-F5344CB8AC3E}">
        <p14:creationId xmlns:p14="http://schemas.microsoft.com/office/powerpoint/2010/main" val="191524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AB2C63-A13A-4F72-9D45-2DAE2B60E77F}" type="slidenum">
              <a:rPr lang="en-US" altLang="en-US" sz="1400"/>
              <a:pPr>
                <a:spcBef>
                  <a:spcPct val="0"/>
                </a:spcBef>
                <a:buClrTx/>
                <a:buSzTx/>
                <a:buFontTx/>
                <a:buNone/>
              </a:pPr>
              <a:t>12</a:t>
            </a:fld>
            <a:endParaRPr lang="en-US" altLang="en-US" sz="1400"/>
          </a:p>
        </p:txBody>
      </p:sp>
      <p:sp>
        <p:nvSpPr>
          <p:cNvPr id="8195" name="Rectangle 2"/>
          <p:cNvSpPr>
            <a:spLocks noGrp="1" noChangeArrowheads="1"/>
          </p:cNvSpPr>
          <p:nvPr>
            <p:ph type="title"/>
          </p:nvPr>
        </p:nvSpPr>
        <p:spPr>
          <a:xfrm>
            <a:off x="685800" y="0"/>
            <a:ext cx="7772400" cy="838200"/>
          </a:xfrm>
          <a:noFill/>
        </p:spPr>
        <p:txBody>
          <a:bodyPr/>
          <a:lstStyle/>
          <a:p>
            <a:r>
              <a:rPr lang="en-US" altLang="en-US" smtClean="0"/>
              <a:t>Panes, UI Controls, and Shapes</a:t>
            </a:r>
          </a:p>
        </p:txBody>
      </p:sp>
      <p:sp>
        <p:nvSpPr>
          <p:cNvPr id="2"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 name="Rectangle 2"/>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3"/>
          <p:cNvSpPr>
            <a:spLocks noChangeArrowheads="1"/>
          </p:cNvSpPr>
          <p:nvPr/>
        </p:nvSpPr>
        <p:spPr bwMode="auto">
          <a:xfrm>
            <a:off x="0" y="3336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15"/>
          <p:cNvSpPr>
            <a:spLocks noChangeArrowheads="1"/>
          </p:cNvSpPr>
          <p:nvPr/>
        </p:nvSpPr>
        <p:spPr bwMode="auto">
          <a:xfrm>
            <a:off x="152400" y="34893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1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820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87425"/>
            <a:ext cx="8485188" cy="477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a:t>
            </a:r>
            <a:endParaRPr lang="en-US" dirty="0"/>
          </a:p>
        </p:txBody>
      </p:sp>
      <p:sp>
        <p:nvSpPr>
          <p:cNvPr id="3" name="Content Placeholder 2"/>
          <p:cNvSpPr>
            <a:spLocks noGrp="1"/>
          </p:cNvSpPr>
          <p:nvPr>
            <p:ph idx="1"/>
          </p:nvPr>
        </p:nvSpPr>
        <p:spPr/>
        <p:txBody>
          <a:bodyPr/>
          <a:lstStyle/>
          <a:p>
            <a:r>
              <a:rPr lang="en-US" dirty="0" smtClean="0"/>
              <a:t>ButtoninPane.java</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13</a:t>
            </a:fld>
            <a:endParaRPr lang="en-US" altLang="en-US"/>
          </a:p>
        </p:txBody>
      </p:sp>
    </p:spTree>
    <p:extLst>
      <p:ext uri="{BB962C8B-B14F-4D97-AF65-F5344CB8AC3E}">
        <p14:creationId xmlns:p14="http://schemas.microsoft.com/office/powerpoint/2010/main" val="262435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05FF2B-04ED-4403-97C3-CC913C168E53}" type="slidenum">
              <a:rPr lang="en-US" altLang="en-US" sz="1400"/>
              <a:pPr>
                <a:spcBef>
                  <a:spcPct val="0"/>
                </a:spcBef>
                <a:buClrTx/>
                <a:buSzTx/>
                <a:buFontTx/>
                <a:buNone/>
              </a:pPr>
              <a:t>14</a:t>
            </a:fld>
            <a:endParaRPr lang="en-US" altLang="en-US" sz="1400"/>
          </a:p>
        </p:txBody>
      </p:sp>
      <p:sp>
        <p:nvSpPr>
          <p:cNvPr id="9219" name="Rectangle 2"/>
          <p:cNvSpPr>
            <a:spLocks noGrp="1" noChangeArrowheads="1"/>
          </p:cNvSpPr>
          <p:nvPr>
            <p:ph type="title"/>
          </p:nvPr>
        </p:nvSpPr>
        <p:spPr>
          <a:xfrm>
            <a:off x="685800" y="0"/>
            <a:ext cx="7772400" cy="762000"/>
          </a:xfrm>
          <a:noFill/>
        </p:spPr>
        <p:txBody>
          <a:bodyPr/>
          <a:lstStyle/>
          <a:p>
            <a:r>
              <a:rPr lang="en-US" altLang="en-US" smtClean="0"/>
              <a:t>Display a Shape</a:t>
            </a:r>
          </a:p>
        </p:txBody>
      </p:sp>
      <p:sp>
        <p:nvSpPr>
          <p:cNvPr id="9220" name="Rectangle 3"/>
          <p:cNvSpPr>
            <a:spLocks noGrp="1" noChangeArrowheads="1"/>
          </p:cNvSpPr>
          <p:nvPr>
            <p:ph type="body" idx="1"/>
          </p:nvPr>
        </p:nvSpPr>
        <p:spPr>
          <a:xfrm>
            <a:off x="266700" y="990600"/>
            <a:ext cx="8610600" cy="685800"/>
          </a:xfrm>
          <a:noFill/>
        </p:spPr>
        <p:txBody>
          <a:bodyPr/>
          <a:lstStyle/>
          <a:p>
            <a:pPr marL="0" indent="0">
              <a:buFont typeface="Monotype Sorts" pitchFamily="2" charset="2"/>
              <a:buNone/>
            </a:pPr>
            <a:r>
              <a:rPr lang="en-US" altLang="en-US" sz="2800" smtClean="0"/>
              <a:t>This example displays a circle in the center of the pane.</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9225" name="Object 2"/>
          <p:cNvGraphicFramePr>
            <a:graphicFrameLocks noChangeAspect="1"/>
          </p:cNvGraphicFramePr>
          <p:nvPr/>
        </p:nvGraphicFramePr>
        <p:xfrm>
          <a:off x="231775" y="2133600"/>
          <a:ext cx="8607425" cy="2930525"/>
        </p:xfrm>
        <a:graphic>
          <a:graphicData uri="http://schemas.openxmlformats.org/presentationml/2006/ole">
            <mc:AlternateContent xmlns:mc="http://schemas.openxmlformats.org/markup-compatibility/2006">
              <mc:Choice xmlns:v="urn:schemas-microsoft-com:vml" Requires="v">
                <p:oleObj spid="_x0000_s9237" name="Picture" r:id="rId3" imgW="5373624" imgH="1828800" progId="Word.Picture.8">
                  <p:embed/>
                </p:oleObj>
              </mc:Choice>
              <mc:Fallback>
                <p:oleObj name="Picture" r:id="rId3" imgW="5373624" imgH="18288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2133600"/>
                        <a:ext cx="8607425"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File</a:t>
            </a:r>
            <a:endParaRPr lang="en-US" dirty="0"/>
          </a:p>
        </p:txBody>
      </p:sp>
      <p:sp>
        <p:nvSpPr>
          <p:cNvPr id="3" name="Content Placeholder 2"/>
          <p:cNvSpPr>
            <a:spLocks noGrp="1"/>
          </p:cNvSpPr>
          <p:nvPr>
            <p:ph idx="1"/>
          </p:nvPr>
        </p:nvSpPr>
        <p:spPr/>
        <p:txBody>
          <a:bodyPr/>
          <a:lstStyle/>
          <a:p>
            <a:r>
              <a:rPr lang="en-US" smtClean="0"/>
              <a:t>ShowCircle.java</a:t>
            </a:r>
            <a:endParaRPr lang="en-US"/>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15</a:t>
            </a:fld>
            <a:endParaRPr lang="en-US" altLang="en-US"/>
          </a:p>
        </p:txBody>
      </p:sp>
    </p:spTree>
    <p:extLst>
      <p:ext uri="{BB962C8B-B14F-4D97-AF65-F5344CB8AC3E}">
        <p14:creationId xmlns:p14="http://schemas.microsoft.com/office/powerpoint/2010/main" val="347083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FX components and layouts</a:t>
            </a:r>
            <a:endParaRPr lang="en-US" dirty="0"/>
          </a:p>
        </p:txBody>
      </p:sp>
      <p:sp>
        <p:nvSpPr>
          <p:cNvPr id="3" name="Content Placeholder 2"/>
          <p:cNvSpPr>
            <a:spLocks noGrp="1"/>
          </p:cNvSpPr>
          <p:nvPr>
            <p:ph idx="1"/>
          </p:nvPr>
        </p:nvSpPr>
        <p:spPr/>
        <p:txBody>
          <a:bodyPr/>
          <a:lstStyle/>
          <a:p>
            <a:r>
              <a:rPr lang="en-US" dirty="0" smtClean="0"/>
              <a:t>The next section looks at library classes that allow us to add and customize components in our Stage and Scene</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16</a:t>
            </a:fld>
            <a:endParaRPr lang="en-US" altLang="en-US"/>
          </a:p>
        </p:txBody>
      </p:sp>
    </p:spTree>
    <p:extLst>
      <p:ext uri="{BB962C8B-B14F-4D97-AF65-F5344CB8AC3E}">
        <p14:creationId xmlns:p14="http://schemas.microsoft.com/office/powerpoint/2010/main" val="4020822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001134-AB7C-449D-9E4F-C352BC3AC0B8}" type="slidenum">
              <a:rPr lang="en-US" altLang="en-US" sz="1400"/>
              <a:pPr>
                <a:spcBef>
                  <a:spcPct val="0"/>
                </a:spcBef>
                <a:buClrTx/>
                <a:buSzTx/>
                <a:buFontTx/>
                <a:buNone/>
              </a:pPr>
              <a:t>17</a:t>
            </a:fld>
            <a:endParaRPr lang="en-US" altLang="en-US" sz="1400"/>
          </a:p>
        </p:txBody>
      </p:sp>
      <p:sp>
        <p:nvSpPr>
          <p:cNvPr id="14339" name="Rectangle 2"/>
          <p:cNvSpPr>
            <a:spLocks noGrp="1" noChangeArrowheads="1"/>
          </p:cNvSpPr>
          <p:nvPr>
            <p:ph type="title"/>
          </p:nvPr>
        </p:nvSpPr>
        <p:spPr>
          <a:xfrm>
            <a:off x="685800" y="152400"/>
            <a:ext cx="7772400" cy="838200"/>
          </a:xfrm>
        </p:spPr>
        <p:txBody>
          <a:bodyPr/>
          <a:lstStyle/>
          <a:p>
            <a:r>
              <a:rPr lang="en-US" altLang="en-US" smtClean="0"/>
              <a:t>The Color Class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474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411390-2103-46BC-A0E8-0C6158B47480}" type="slidenum">
              <a:rPr lang="en-US" altLang="en-US" sz="1400"/>
              <a:pPr>
                <a:spcBef>
                  <a:spcPct val="0"/>
                </a:spcBef>
                <a:buClrTx/>
                <a:buSzTx/>
                <a:buFontTx/>
                <a:buNone/>
              </a:pPr>
              <a:t>18</a:t>
            </a:fld>
            <a:endParaRPr lang="en-US" altLang="en-US" sz="1400"/>
          </a:p>
        </p:txBody>
      </p:sp>
      <p:sp>
        <p:nvSpPr>
          <p:cNvPr id="15363" name="Rectangle 2"/>
          <p:cNvSpPr>
            <a:spLocks noGrp="1" noChangeArrowheads="1"/>
          </p:cNvSpPr>
          <p:nvPr>
            <p:ph type="title"/>
          </p:nvPr>
        </p:nvSpPr>
        <p:spPr>
          <a:xfrm>
            <a:off x="685800" y="228600"/>
            <a:ext cx="7772400" cy="762000"/>
          </a:xfrm>
        </p:spPr>
        <p:txBody>
          <a:bodyPr/>
          <a:lstStyle/>
          <a:p>
            <a:r>
              <a:rPr lang="en-US" altLang="en-US" smtClean="0"/>
              <a:t>The Font Class</a:t>
            </a:r>
            <a:endParaRPr lang="en-US" altLang="en-US" smtClean="0">
              <a:solidFill>
                <a:schemeClr val="tx1"/>
              </a:solidFill>
            </a:endParaRPr>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FontDemo</a:t>
            </a:r>
            <a:endParaRPr lang="en-US" dirty="0">
              <a:solidFill>
                <a:schemeClr val="accent1"/>
              </a:solidFill>
            </a:endParaRPr>
          </a:p>
        </p:txBody>
      </p:sp>
      <p:sp>
        <p:nvSpPr>
          <p:cNvPr id="15366" name="AutoShape 8">
            <a:hlinkClick r:id="rId3"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537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1066800"/>
            <a:ext cx="8801100" cy="447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57D79A-E31F-4E73-996E-BC0FF406B0E9}" type="slidenum">
              <a:rPr lang="en-US" altLang="en-US" sz="1400"/>
              <a:pPr>
                <a:spcBef>
                  <a:spcPct val="0"/>
                </a:spcBef>
                <a:buClrTx/>
                <a:buSzTx/>
                <a:buFontTx/>
                <a:buNone/>
              </a:pPr>
              <a:t>19</a:t>
            </a:fld>
            <a:endParaRPr lang="en-US" altLang="en-US" sz="1400"/>
          </a:p>
        </p:txBody>
      </p:sp>
      <p:sp>
        <p:nvSpPr>
          <p:cNvPr id="16387" name="Rectangle 2"/>
          <p:cNvSpPr>
            <a:spLocks noGrp="1" noChangeArrowheads="1"/>
          </p:cNvSpPr>
          <p:nvPr>
            <p:ph type="title"/>
          </p:nvPr>
        </p:nvSpPr>
        <p:spPr>
          <a:xfrm>
            <a:off x="228600" y="381000"/>
            <a:ext cx="8686800" cy="762000"/>
          </a:xfrm>
        </p:spPr>
        <p:txBody>
          <a:bodyPr/>
          <a:lstStyle/>
          <a:p>
            <a:r>
              <a:rPr lang="en-US" altLang="en-US" smtClean="0"/>
              <a:t>The Image Class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639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763713"/>
            <a:ext cx="89122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256D96-AAB2-4C84-BC9B-B72AD8F24566}"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610600" cy="4572000"/>
          </a:xfrm>
          <a:noFill/>
        </p:spPr>
        <p:txBody>
          <a:bodyPr/>
          <a:lstStyle/>
          <a:p>
            <a:pPr marL="0" indent="0">
              <a:buFont typeface="Monotype Sorts" pitchFamily="2" charset="2"/>
              <a:buNone/>
            </a:pPr>
            <a:r>
              <a:rPr lang="en-US" altLang="en-US" smtClean="0"/>
              <a:t>JavaFX is a new framework for developing Java GUI programs. The JavaFX API is an excellent example of how the object-oriented principle is applied. This chapter serves two purposes. First, it presents the basics of JavaFX programming. Second, it uses JavaFX to demonstrate OOP. Specifically, this chapter introduces the framework of JavaFX and discusses JavaFX GUI components and their relationships.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02317D-FA83-45C3-B93B-9025A7580BD4}" type="slidenum">
              <a:rPr lang="en-US" altLang="en-US" sz="1400"/>
              <a:pPr>
                <a:spcBef>
                  <a:spcPct val="0"/>
                </a:spcBef>
                <a:buClrTx/>
                <a:buSzTx/>
                <a:buFontTx/>
                <a:buNone/>
              </a:pPr>
              <a:t>20</a:t>
            </a:fld>
            <a:endParaRPr lang="en-US" altLang="en-US" sz="1400"/>
          </a:p>
        </p:txBody>
      </p:sp>
      <p:sp>
        <p:nvSpPr>
          <p:cNvPr id="17411" name="Rectangle 2"/>
          <p:cNvSpPr>
            <a:spLocks noGrp="1" noChangeArrowheads="1"/>
          </p:cNvSpPr>
          <p:nvPr>
            <p:ph type="title"/>
          </p:nvPr>
        </p:nvSpPr>
        <p:spPr>
          <a:xfrm>
            <a:off x="228600" y="381000"/>
            <a:ext cx="8686800" cy="762000"/>
          </a:xfrm>
        </p:spPr>
        <p:txBody>
          <a:bodyPr/>
          <a:lstStyle/>
          <a:p>
            <a:r>
              <a:rPr lang="en-US" altLang="en-US" smtClean="0"/>
              <a:t>The ImageView Class</a:t>
            </a:r>
            <a:endParaRPr lang="en-US" altLang="en-US" smtClean="0">
              <a:solidFill>
                <a:schemeClr val="tx1"/>
              </a:solidFill>
            </a:endParaRPr>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ShowImage</a:t>
            </a:r>
            <a:endParaRPr lang="en-US" dirty="0">
              <a:solidFill>
                <a:schemeClr val="accent1"/>
              </a:solidFill>
            </a:endParaRPr>
          </a:p>
        </p:txBody>
      </p:sp>
      <p:sp>
        <p:nvSpPr>
          <p:cNvPr id="17414" name="AutoShape 8">
            <a:hlinkClick r:id="rId3"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742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1819275"/>
            <a:ext cx="89154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ShowImage.java</a:t>
            </a:r>
            <a:endParaRPr lang="en-US" dirty="0"/>
          </a:p>
        </p:txBody>
      </p:sp>
      <p:sp>
        <p:nvSpPr>
          <p:cNvPr id="3" name="Content Placeholder 2"/>
          <p:cNvSpPr>
            <a:spLocks noGrp="1"/>
          </p:cNvSpPr>
          <p:nvPr>
            <p:ph idx="1"/>
          </p:nvPr>
        </p:nvSpPr>
        <p:spPr/>
        <p:txBody>
          <a:bodyPr/>
          <a:lstStyle/>
          <a:p>
            <a:r>
              <a:rPr lang="en-US" dirty="0" smtClean="0"/>
              <a:t>In order to properly run this demo, you must first download the us.gif file from D2L- it is not in the zip file.</a:t>
            </a:r>
          </a:p>
          <a:p>
            <a:r>
              <a:rPr lang="en-US" dirty="0" smtClean="0"/>
              <a:t>Create a new folder in project/</a:t>
            </a:r>
            <a:r>
              <a:rPr lang="en-US" dirty="0" err="1" smtClean="0"/>
              <a:t>src</a:t>
            </a:r>
            <a:r>
              <a:rPr lang="en-US" dirty="0" smtClean="0"/>
              <a:t> directory titled image.</a:t>
            </a:r>
          </a:p>
          <a:p>
            <a:r>
              <a:rPr lang="en-US" dirty="0" smtClean="0"/>
              <a:t>Place us.gif in that folder.</a:t>
            </a:r>
          </a:p>
          <a:p>
            <a:r>
              <a:rPr lang="en-US" dirty="0" smtClean="0"/>
              <a:t>Images default location is the </a:t>
            </a:r>
            <a:r>
              <a:rPr lang="en-US" dirty="0" err="1" smtClean="0"/>
              <a:t>src</a:t>
            </a:r>
            <a:r>
              <a:rPr lang="en-US" dirty="0" smtClean="0"/>
              <a:t> directory- this example looks in image/us.gif.</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21</a:t>
            </a:fld>
            <a:endParaRPr lang="en-US" altLang="en-US"/>
          </a:p>
        </p:txBody>
      </p:sp>
    </p:spTree>
    <p:extLst>
      <p:ext uri="{BB962C8B-B14F-4D97-AF65-F5344CB8AC3E}">
        <p14:creationId xmlns:p14="http://schemas.microsoft.com/office/powerpoint/2010/main" val="425311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AEDA04-6B15-4AE6-91C9-E93C6E1A0285}" type="slidenum">
              <a:rPr lang="en-US" altLang="en-US" sz="1400"/>
              <a:pPr>
                <a:spcBef>
                  <a:spcPct val="0"/>
                </a:spcBef>
                <a:buClrTx/>
                <a:buSzTx/>
                <a:buFontTx/>
                <a:buNone/>
              </a:pPr>
              <a:t>22</a:t>
            </a:fld>
            <a:endParaRPr lang="en-US" altLang="en-US" sz="1400"/>
          </a:p>
        </p:txBody>
      </p:sp>
      <p:sp>
        <p:nvSpPr>
          <p:cNvPr id="18435" name="Rectangle 2"/>
          <p:cNvSpPr>
            <a:spLocks noGrp="1" noChangeArrowheads="1"/>
          </p:cNvSpPr>
          <p:nvPr>
            <p:ph type="title"/>
          </p:nvPr>
        </p:nvSpPr>
        <p:spPr>
          <a:xfrm>
            <a:off x="685800" y="0"/>
            <a:ext cx="7772400" cy="762000"/>
          </a:xfrm>
          <a:noFill/>
        </p:spPr>
        <p:txBody>
          <a:bodyPr/>
          <a:lstStyle/>
          <a:p>
            <a:r>
              <a:rPr lang="en-US" altLang="en-US" smtClean="0"/>
              <a:t>Layout Panes</a:t>
            </a:r>
          </a:p>
        </p:txBody>
      </p:sp>
      <p:sp>
        <p:nvSpPr>
          <p:cNvPr id="18436" name="Rectangle 3"/>
          <p:cNvSpPr>
            <a:spLocks noGrp="1" noChangeArrowheads="1"/>
          </p:cNvSpPr>
          <p:nvPr>
            <p:ph type="body" idx="1"/>
          </p:nvPr>
        </p:nvSpPr>
        <p:spPr>
          <a:xfrm>
            <a:off x="228600" y="914400"/>
            <a:ext cx="8610600" cy="990600"/>
          </a:xfrm>
          <a:noFill/>
        </p:spPr>
        <p:txBody>
          <a:bodyPr/>
          <a:lstStyle/>
          <a:p>
            <a:pPr marL="0" indent="0">
              <a:buFont typeface="Monotype Sorts" pitchFamily="2" charset="2"/>
              <a:buNone/>
            </a:pPr>
            <a:r>
              <a:rPr lang="en-US" altLang="en-US" sz="2800" smtClean="0"/>
              <a:t>JavaFX provides many types of panes for organizing nodes in a container.</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84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391525"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F1CA01-C66F-474B-B7E6-E7178761D376}" type="slidenum">
              <a:rPr lang="en-US" altLang="en-US" sz="1400"/>
              <a:pPr>
                <a:spcBef>
                  <a:spcPct val="0"/>
                </a:spcBef>
                <a:buClrTx/>
                <a:buSzTx/>
                <a:buFontTx/>
                <a:buNone/>
              </a:pPr>
              <a:t>23</a:t>
            </a:fld>
            <a:endParaRPr lang="en-US" altLang="en-US" sz="1400"/>
          </a:p>
        </p:txBody>
      </p:sp>
      <p:sp>
        <p:nvSpPr>
          <p:cNvPr id="19459" name="Rectangle 2"/>
          <p:cNvSpPr>
            <a:spLocks noGrp="1" noChangeArrowheads="1"/>
          </p:cNvSpPr>
          <p:nvPr>
            <p:ph type="title"/>
          </p:nvPr>
        </p:nvSpPr>
        <p:spPr>
          <a:xfrm>
            <a:off x="228600" y="381000"/>
            <a:ext cx="8686800" cy="762000"/>
          </a:xfrm>
        </p:spPr>
        <p:txBody>
          <a:bodyPr/>
          <a:lstStyle/>
          <a:p>
            <a:r>
              <a:rPr lang="en-US" altLang="en-US" smtClean="0"/>
              <a:t>FlowPane</a:t>
            </a:r>
            <a:endParaRPr lang="en-US" altLang="en-US" smtClean="0">
              <a:solidFill>
                <a:schemeClr val="tx1"/>
              </a:solidFill>
            </a:endParaRPr>
          </a:p>
        </p:txBody>
      </p:sp>
      <p:sp>
        <p:nvSpPr>
          <p:cNvPr id="6" name="AutoShape 7">
            <a:hlinkClick r:id="" action="ppaction://noaction" highlightClick="1"/>
          </p:cNvPr>
          <p:cNvSpPr>
            <a:spLocks noChangeArrowheads="1"/>
          </p:cNvSpPr>
          <p:nvPr/>
        </p:nvSpPr>
        <p:spPr bwMode="auto">
          <a:xfrm>
            <a:off x="4800600" y="5756275"/>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ShowFlowPane</a:t>
            </a:r>
            <a:endParaRPr lang="en-US" dirty="0">
              <a:solidFill>
                <a:schemeClr val="accent1"/>
              </a:solidFill>
            </a:endParaRPr>
          </a:p>
        </p:txBody>
      </p:sp>
      <p:sp>
        <p:nvSpPr>
          <p:cNvPr id="19462" name="AutoShape 8">
            <a:hlinkClick r:id="rId3" highlightClick="1"/>
          </p:cNvPr>
          <p:cNvSpPr>
            <a:spLocks noChangeArrowheads="1"/>
          </p:cNvSpPr>
          <p:nvPr/>
        </p:nvSpPr>
        <p:spPr bwMode="auto">
          <a:xfrm>
            <a:off x="4267200" y="5756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19472"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89050"/>
            <a:ext cx="9144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850900"/>
            <a:ext cx="7788275"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0483"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84412D-C3F9-4BCE-B8AC-88ABA341BE88}" type="slidenum">
              <a:rPr lang="en-US" altLang="en-US" sz="1400"/>
              <a:pPr>
                <a:spcBef>
                  <a:spcPct val="0"/>
                </a:spcBef>
                <a:buClrTx/>
                <a:buSzTx/>
                <a:buFontTx/>
                <a:buNone/>
              </a:pPr>
              <a:t>24</a:t>
            </a:fld>
            <a:endParaRPr lang="en-US" altLang="en-US" sz="1400"/>
          </a:p>
        </p:txBody>
      </p:sp>
      <p:sp>
        <p:nvSpPr>
          <p:cNvPr id="20484" name="Rectangle 2"/>
          <p:cNvSpPr>
            <a:spLocks noGrp="1" noChangeArrowheads="1"/>
          </p:cNvSpPr>
          <p:nvPr>
            <p:ph type="title"/>
          </p:nvPr>
        </p:nvSpPr>
        <p:spPr>
          <a:xfrm>
            <a:off x="228600" y="152400"/>
            <a:ext cx="8686800" cy="762000"/>
          </a:xfrm>
        </p:spPr>
        <p:txBody>
          <a:bodyPr/>
          <a:lstStyle/>
          <a:p>
            <a:r>
              <a:rPr lang="en-US" altLang="en-US" smtClean="0"/>
              <a:t>GridPane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AutoShape 7">
            <a:hlinkClick r:id="" action="ppaction://noaction" highlightClick="1"/>
          </p:cNvPr>
          <p:cNvSpPr>
            <a:spLocks noChangeArrowheads="1"/>
          </p:cNvSpPr>
          <p:nvPr/>
        </p:nvSpPr>
        <p:spPr bwMode="auto">
          <a:xfrm>
            <a:off x="6818313" y="2514600"/>
            <a:ext cx="22256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ShowGridPane</a:t>
            </a:r>
            <a:endParaRPr lang="en-US" dirty="0">
              <a:solidFill>
                <a:schemeClr val="accent1"/>
              </a:solidFill>
            </a:endParaRPr>
          </a:p>
        </p:txBody>
      </p:sp>
      <p:sp>
        <p:nvSpPr>
          <p:cNvPr id="20498" name="AutoShape 8">
            <a:hlinkClick r:id="rId4" highlightClick="1"/>
          </p:cNvPr>
          <p:cNvSpPr>
            <a:spLocks noChangeArrowheads="1"/>
          </p:cNvSpPr>
          <p:nvPr/>
        </p:nvSpPr>
        <p:spPr bwMode="auto">
          <a:xfrm>
            <a:off x="8575675" y="18748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300A92-5A7F-4DE8-8F22-4597D4181FB4}" type="slidenum">
              <a:rPr lang="en-US" altLang="en-US" sz="1400"/>
              <a:pPr>
                <a:spcBef>
                  <a:spcPct val="0"/>
                </a:spcBef>
                <a:buClrTx/>
                <a:buSzTx/>
                <a:buFontTx/>
                <a:buNone/>
              </a:pPr>
              <a:t>25</a:t>
            </a:fld>
            <a:endParaRPr lang="en-US" altLang="en-US" sz="1400"/>
          </a:p>
        </p:txBody>
      </p:sp>
      <p:sp>
        <p:nvSpPr>
          <p:cNvPr id="21507" name="Rectangle 2"/>
          <p:cNvSpPr>
            <a:spLocks noGrp="1" noChangeArrowheads="1"/>
          </p:cNvSpPr>
          <p:nvPr>
            <p:ph type="title"/>
          </p:nvPr>
        </p:nvSpPr>
        <p:spPr>
          <a:xfrm>
            <a:off x="228600" y="152400"/>
            <a:ext cx="8686800" cy="762000"/>
          </a:xfrm>
        </p:spPr>
        <p:txBody>
          <a:bodyPr/>
          <a:lstStyle/>
          <a:p>
            <a:r>
              <a:rPr lang="en-US" altLang="en-US" smtClean="0"/>
              <a:t>BorderPane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152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439863"/>
            <a:ext cx="9028112" cy="349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A8D6E2-BC7A-4B1E-83AF-C96EAF5A0722}" type="slidenum">
              <a:rPr lang="en-US" altLang="en-US" sz="1400"/>
              <a:pPr>
                <a:spcBef>
                  <a:spcPct val="0"/>
                </a:spcBef>
                <a:buClrTx/>
                <a:buSzTx/>
                <a:buFontTx/>
                <a:buNone/>
              </a:pPr>
              <a:t>26</a:t>
            </a:fld>
            <a:endParaRPr lang="en-US" altLang="en-US" sz="1400"/>
          </a:p>
        </p:txBody>
      </p:sp>
      <p:sp>
        <p:nvSpPr>
          <p:cNvPr id="22531" name="Rectangle 2"/>
          <p:cNvSpPr>
            <a:spLocks noGrp="1" noChangeArrowheads="1"/>
          </p:cNvSpPr>
          <p:nvPr>
            <p:ph type="title"/>
          </p:nvPr>
        </p:nvSpPr>
        <p:spPr>
          <a:xfrm>
            <a:off x="228600" y="152400"/>
            <a:ext cx="8686800" cy="762000"/>
          </a:xfrm>
        </p:spPr>
        <p:txBody>
          <a:bodyPr/>
          <a:lstStyle/>
          <a:p>
            <a:r>
              <a:rPr lang="en-US" altLang="en-US" smtClean="0"/>
              <a:t>HBox</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254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9200"/>
            <a:ext cx="87249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B354E3-0389-438C-B1EA-B8B68F26BEE1}" type="slidenum">
              <a:rPr lang="en-US" altLang="en-US" sz="1400"/>
              <a:pPr>
                <a:spcBef>
                  <a:spcPct val="0"/>
                </a:spcBef>
                <a:buClrTx/>
                <a:buSzTx/>
                <a:buFontTx/>
                <a:buNone/>
              </a:pPr>
              <a:t>27</a:t>
            </a:fld>
            <a:endParaRPr lang="en-US" altLang="en-US" sz="1400"/>
          </a:p>
        </p:txBody>
      </p:sp>
      <p:sp>
        <p:nvSpPr>
          <p:cNvPr id="23555" name="Rectangle 2"/>
          <p:cNvSpPr>
            <a:spLocks noGrp="1" noChangeArrowheads="1"/>
          </p:cNvSpPr>
          <p:nvPr>
            <p:ph type="title"/>
          </p:nvPr>
        </p:nvSpPr>
        <p:spPr>
          <a:xfrm>
            <a:off x="228600" y="152400"/>
            <a:ext cx="8686800" cy="762000"/>
          </a:xfrm>
        </p:spPr>
        <p:txBody>
          <a:bodyPr/>
          <a:lstStyle/>
          <a:p>
            <a:r>
              <a:rPr lang="en-US" altLang="en-US" smtClean="0"/>
              <a:t>VBox</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AutoShape 7">
            <a:hlinkClick r:id="" action="ppaction://noaction" highlightClick="1"/>
          </p:cNvPr>
          <p:cNvSpPr>
            <a:spLocks noChangeArrowheads="1"/>
          </p:cNvSpPr>
          <p:nvPr/>
        </p:nvSpPr>
        <p:spPr bwMode="auto">
          <a:xfrm>
            <a:off x="4572000" y="5789613"/>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ShowHBoxVBox</a:t>
            </a:r>
            <a:endParaRPr lang="en-US" dirty="0">
              <a:solidFill>
                <a:schemeClr val="accent1"/>
              </a:solidFill>
            </a:endParaRPr>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357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524000"/>
            <a:ext cx="874395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Panes</a:t>
            </a:r>
            <a:endParaRPr lang="en-US" dirty="0"/>
          </a:p>
        </p:txBody>
      </p:sp>
      <p:sp>
        <p:nvSpPr>
          <p:cNvPr id="3" name="Content Placeholder 2"/>
          <p:cNvSpPr>
            <a:spLocks noGrp="1"/>
          </p:cNvSpPr>
          <p:nvPr>
            <p:ph idx="1"/>
          </p:nvPr>
        </p:nvSpPr>
        <p:spPr>
          <a:xfrm>
            <a:off x="713509" y="1295400"/>
            <a:ext cx="7772400" cy="4114800"/>
          </a:xfrm>
        </p:spPr>
        <p:txBody>
          <a:bodyPr/>
          <a:lstStyle/>
          <a:p>
            <a:r>
              <a:rPr lang="en-US" dirty="0" smtClean="0"/>
              <a:t>Panes are unique in that they are both containers of other nodes and nodes themselves.</a:t>
            </a:r>
          </a:p>
          <a:p>
            <a:r>
              <a:rPr lang="en-US" dirty="0" smtClean="0"/>
              <a:t>Complex GUI’s are constructed by using multiple panes.  You can put a pane in another pane.</a:t>
            </a:r>
          </a:p>
          <a:p>
            <a:r>
              <a:rPr lang="en-US" dirty="0" smtClean="0"/>
              <a:t>The last example using a </a:t>
            </a:r>
            <a:r>
              <a:rPr lang="en-US" dirty="0" err="1" smtClean="0"/>
              <a:t>BorderPane</a:t>
            </a:r>
            <a:r>
              <a:rPr lang="en-US" dirty="0" smtClean="0"/>
              <a:t> for the overall Stage and then puts other panes in the different areas of a </a:t>
            </a:r>
            <a:r>
              <a:rPr lang="en-US" dirty="0" err="1" smtClean="0"/>
              <a:t>BorderPane</a:t>
            </a:r>
            <a:r>
              <a:rPr lang="en-US" dirty="0" smtClean="0"/>
              <a:t>.</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28</a:t>
            </a:fld>
            <a:endParaRPr lang="en-US" altLang="en-US"/>
          </a:p>
        </p:txBody>
      </p:sp>
    </p:spTree>
    <p:extLst>
      <p:ext uri="{BB962C8B-B14F-4D97-AF65-F5344CB8AC3E}">
        <p14:creationId xmlns:p14="http://schemas.microsoft.com/office/powerpoint/2010/main" val="2291428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C5764B-93A8-4172-A2CC-DF8E9DAC1217}" type="slidenum">
              <a:rPr lang="en-US" altLang="en-US" sz="1400"/>
              <a:pPr>
                <a:spcBef>
                  <a:spcPct val="0"/>
                </a:spcBef>
                <a:buClrTx/>
                <a:buSzTx/>
                <a:buFontTx/>
                <a:buNone/>
              </a:pPr>
              <a:t>29</a:t>
            </a:fld>
            <a:endParaRPr lang="en-US" altLang="en-US" sz="1400"/>
          </a:p>
        </p:txBody>
      </p:sp>
      <p:sp>
        <p:nvSpPr>
          <p:cNvPr id="24579" name="Rectangle 2"/>
          <p:cNvSpPr>
            <a:spLocks noGrp="1" noChangeArrowheads="1"/>
          </p:cNvSpPr>
          <p:nvPr>
            <p:ph type="title"/>
          </p:nvPr>
        </p:nvSpPr>
        <p:spPr>
          <a:xfrm>
            <a:off x="228600" y="152400"/>
            <a:ext cx="8686800" cy="762000"/>
          </a:xfrm>
        </p:spPr>
        <p:txBody>
          <a:bodyPr/>
          <a:lstStyle/>
          <a:p>
            <a:r>
              <a:rPr lang="en-US" altLang="en-US" smtClean="0"/>
              <a:t>Shapes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596" name="Rectangle 3"/>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JavaFX provides many shape classes for drawing texts, lines, circles, rectangles, ellipses, arcs, polygons, and polylines.</a:t>
            </a:r>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pic>
        <p:nvPicPr>
          <p:cNvPr id="24598"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5963"/>
            <a:ext cx="5915025" cy="43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B6C1E2-2A23-4113-B388-A64BFF744E6F}"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685800" y="0"/>
            <a:ext cx="7772400" cy="762000"/>
          </a:xfrm>
          <a:noFill/>
        </p:spPr>
        <p:txBody>
          <a:bodyPr/>
          <a:lstStyle/>
          <a:p>
            <a:r>
              <a:rPr lang="en-US" altLang="en-US" smtClean="0"/>
              <a:t>JavaFX vs Swing and AWT</a:t>
            </a:r>
          </a:p>
        </p:txBody>
      </p:sp>
      <p:sp>
        <p:nvSpPr>
          <p:cNvPr id="6148" name="Rectangle 3"/>
          <p:cNvSpPr>
            <a:spLocks noGrp="1" noChangeArrowheads="1"/>
          </p:cNvSpPr>
          <p:nvPr>
            <p:ph type="body" idx="1"/>
          </p:nvPr>
        </p:nvSpPr>
        <p:spPr>
          <a:xfrm>
            <a:off x="228600" y="914400"/>
            <a:ext cx="8610600" cy="5486400"/>
          </a:xfrm>
          <a:noFill/>
        </p:spPr>
        <p:txBody>
          <a:bodyPr/>
          <a:lstStyle/>
          <a:p>
            <a:r>
              <a:rPr lang="en-US" altLang="en-US" sz="2800" dirty="0" smtClean="0"/>
              <a:t>Swing and AWT are replaced by the JavaFX platform for developing rich Internet applications.</a:t>
            </a:r>
          </a:p>
          <a:p>
            <a:pPr marL="0" indent="0">
              <a:lnSpc>
                <a:spcPct val="90000"/>
              </a:lnSpc>
              <a:spcBef>
                <a:spcPct val="0"/>
              </a:spcBef>
              <a:buFont typeface="Monotype Sorts" pitchFamily="2" charset="2"/>
              <a:buNone/>
            </a:pPr>
            <a:endParaRPr lang="en-US" altLang="en-US" sz="2800" dirty="0" smtClean="0">
              <a:cs typeface="Courier New" panose="02070309020205020404" pitchFamily="49" charset="0"/>
            </a:endParaRPr>
          </a:p>
          <a:p>
            <a:pPr>
              <a:lnSpc>
                <a:spcPct val="90000"/>
              </a:lnSpc>
              <a:spcBef>
                <a:spcPct val="0"/>
              </a:spcBef>
            </a:pPr>
            <a:r>
              <a:rPr lang="en-US" altLang="en-US" sz="2800" dirty="0" smtClean="0"/>
              <a:t>With the release of Java 8, Swing is replaced by a completely new GUI platform known as </a:t>
            </a:r>
            <a:r>
              <a:rPr lang="en-US" altLang="en-US" sz="2800" i="1" dirty="0" smtClean="0"/>
              <a:t>JavaFX</a:t>
            </a:r>
            <a:r>
              <a:rPr lang="en-US" altLang="en-US" sz="2800" dirty="0" smtClean="0"/>
              <a:t>. </a:t>
            </a:r>
            <a:endParaRPr lang="en-US" altLang="en-US" sz="2800" dirty="0" smtClean="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7AA56C-C6B0-4B3E-ADC2-B5D7991E9568}" type="slidenum">
              <a:rPr lang="en-US" altLang="en-US" sz="1400"/>
              <a:pPr>
                <a:spcBef>
                  <a:spcPct val="0"/>
                </a:spcBef>
                <a:buClrTx/>
                <a:buSzTx/>
                <a:buFontTx/>
                <a:buNone/>
              </a:pPr>
              <a:t>30</a:t>
            </a:fld>
            <a:endParaRPr lang="en-US" altLang="en-US" sz="1400"/>
          </a:p>
        </p:txBody>
      </p:sp>
      <p:sp>
        <p:nvSpPr>
          <p:cNvPr id="25603" name="Rectangle 2"/>
          <p:cNvSpPr>
            <a:spLocks noGrp="1" noChangeArrowheads="1"/>
          </p:cNvSpPr>
          <p:nvPr>
            <p:ph type="title"/>
          </p:nvPr>
        </p:nvSpPr>
        <p:spPr>
          <a:xfrm>
            <a:off x="228600" y="152400"/>
            <a:ext cx="8686800" cy="762000"/>
          </a:xfrm>
        </p:spPr>
        <p:txBody>
          <a:bodyPr/>
          <a:lstStyle/>
          <a:p>
            <a:r>
              <a:rPr lang="en-US" altLang="en-US" smtClean="0"/>
              <a:t>Text</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562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82688"/>
            <a:ext cx="8953500" cy="3995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74A4F6-E057-4AE3-B71E-9781D04316DB}" type="slidenum">
              <a:rPr lang="en-US" altLang="en-US" sz="1400"/>
              <a:pPr>
                <a:spcBef>
                  <a:spcPct val="0"/>
                </a:spcBef>
                <a:buClrTx/>
                <a:buSzTx/>
                <a:buFontTx/>
                <a:buNone/>
              </a:pPr>
              <a:t>31</a:t>
            </a:fld>
            <a:endParaRPr lang="en-US" altLang="en-US" sz="1400"/>
          </a:p>
        </p:txBody>
      </p:sp>
      <p:sp>
        <p:nvSpPr>
          <p:cNvPr id="26627" name="Rectangle 2"/>
          <p:cNvSpPr>
            <a:spLocks noGrp="1" noChangeArrowheads="1"/>
          </p:cNvSpPr>
          <p:nvPr>
            <p:ph type="title"/>
          </p:nvPr>
        </p:nvSpPr>
        <p:spPr>
          <a:xfrm>
            <a:off x="228600" y="152400"/>
            <a:ext cx="8686800" cy="762000"/>
          </a:xfrm>
        </p:spPr>
        <p:txBody>
          <a:bodyPr/>
          <a:lstStyle/>
          <a:p>
            <a:r>
              <a:rPr lang="en-US" altLang="en-US" smtClean="0"/>
              <a:t>Text Example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6648"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879600"/>
            <a:ext cx="8729662"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2C0DE5-5A36-436F-91E3-6937311FAA13}" type="slidenum">
              <a:rPr lang="en-US" altLang="en-US" sz="1400"/>
              <a:pPr>
                <a:spcBef>
                  <a:spcPct val="0"/>
                </a:spcBef>
                <a:buClrTx/>
                <a:buSzTx/>
                <a:buFontTx/>
                <a:buNone/>
              </a:pPr>
              <a:t>32</a:t>
            </a:fld>
            <a:endParaRPr lang="en-US" altLang="en-US" sz="1400"/>
          </a:p>
        </p:txBody>
      </p:sp>
      <p:sp>
        <p:nvSpPr>
          <p:cNvPr id="27651" name="Rectangle 2"/>
          <p:cNvSpPr>
            <a:spLocks noGrp="1" noChangeArrowheads="1"/>
          </p:cNvSpPr>
          <p:nvPr>
            <p:ph type="title"/>
          </p:nvPr>
        </p:nvSpPr>
        <p:spPr>
          <a:xfrm>
            <a:off x="228600" y="152400"/>
            <a:ext cx="8686800" cy="762000"/>
          </a:xfrm>
        </p:spPr>
        <p:txBody>
          <a:bodyPr/>
          <a:lstStyle/>
          <a:p>
            <a:r>
              <a:rPr lang="en-US" altLang="en-US" smtClean="0"/>
              <a:t>Line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674" name="AutoShape 8">
            <a:hlinkClick r:id="rId2" highlightClick="1"/>
          </p:cNvPr>
          <p:cNvSpPr>
            <a:spLocks noChangeArrowheads="1"/>
          </p:cNvSpPr>
          <p:nvPr/>
        </p:nvSpPr>
        <p:spPr bwMode="auto">
          <a:xfrm>
            <a:off x="829945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75"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965200"/>
            <a:ext cx="7766050" cy="290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2767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073525"/>
            <a:ext cx="5711825" cy="217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381233-726C-41CD-85A1-24A60AB4B98F}" type="slidenum">
              <a:rPr lang="en-US" altLang="en-US" sz="1400"/>
              <a:pPr>
                <a:spcBef>
                  <a:spcPct val="0"/>
                </a:spcBef>
                <a:buClrTx/>
                <a:buSzTx/>
                <a:buFontTx/>
                <a:buNone/>
              </a:pPr>
              <a:t>33</a:t>
            </a:fld>
            <a:endParaRPr lang="en-US" altLang="en-US" sz="1400"/>
          </a:p>
        </p:txBody>
      </p:sp>
      <p:sp>
        <p:nvSpPr>
          <p:cNvPr id="28675" name="Rectangle 2"/>
          <p:cNvSpPr>
            <a:spLocks noGrp="1" noChangeArrowheads="1"/>
          </p:cNvSpPr>
          <p:nvPr>
            <p:ph type="title"/>
          </p:nvPr>
        </p:nvSpPr>
        <p:spPr>
          <a:xfrm>
            <a:off x="228600" y="152400"/>
            <a:ext cx="8686800" cy="762000"/>
          </a:xfrm>
        </p:spPr>
        <p:txBody>
          <a:bodyPr/>
          <a:lstStyle/>
          <a:p>
            <a:r>
              <a:rPr lang="en-US" altLang="en-US" smtClean="0"/>
              <a:t>Rectangle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869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0300"/>
            <a:ext cx="9151938"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EE3A04-11CA-45B2-955F-352B25655ECC}" type="slidenum">
              <a:rPr lang="en-US" altLang="en-US" sz="1400"/>
              <a:pPr>
                <a:spcBef>
                  <a:spcPct val="0"/>
                </a:spcBef>
                <a:buClrTx/>
                <a:buSzTx/>
                <a:buFontTx/>
                <a:buNone/>
              </a:pPr>
              <a:t>34</a:t>
            </a:fld>
            <a:endParaRPr lang="en-US" altLang="en-US" sz="1400"/>
          </a:p>
        </p:txBody>
      </p:sp>
      <p:sp>
        <p:nvSpPr>
          <p:cNvPr id="29699" name="Rectangle 2"/>
          <p:cNvSpPr>
            <a:spLocks noGrp="1" noChangeArrowheads="1"/>
          </p:cNvSpPr>
          <p:nvPr>
            <p:ph type="title"/>
          </p:nvPr>
        </p:nvSpPr>
        <p:spPr>
          <a:xfrm>
            <a:off x="228600" y="152400"/>
            <a:ext cx="8686800" cy="762000"/>
          </a:xfrm>
        </p:spPr>
        <p:txBody>
          <a:bodyPr/>
          <a:lstStyle/>
          <a:p>
            <a:r>
              <a:rPr lang="en-US" altLang="en-US" smtClean="0"/>
              <a:t>Rectangle Example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2972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143000"/>
            <a:ext cx="508793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F17B85-0165-4BE1-9450-ADB3710F1E04}" type="slidenum">
              <a:rPr lang="en-US" altLang="en-US" sz="1400"/>
              <a:pPr>
                <a:spcBef>
                  <a:spcPct val="0"/>
                </a:spcBef>
                <a:buClrTx/>
                <a:buSzTx/>
                <a:buFontTx/>
                <a:buNone/>
              </a:pPr>
              <a:t>35</a:t>
            </a:fld>
            <a:endParaRPr lang="en-US" altLang="en-US" sz="1400"/>
          </a:p>
        </p:txBody>
      </p:sp>
      <p:sp>
        <p:nvSpPr>
          <p:cNvPr id="30723" name="Rectangle 2"/>
          <p:cNvSpPr>
            <a:spLocks noGrp="1" noChangeArrowheads="1"/>
          </p:cNvSpPr>
          <p:nvPr>
            <p:ph type="title"/>
          </p:nvPr>
        </p:nvSpPr>
        <p:spPr>
          <a:xfrm>
            <a:off x="228600" y="152400"/>
            <a:ext cx="8686800" cy="762000"/>
          </a:xfrm>
        </p:spPr>
        <p:txBody>
          <a:bodyPr/>
          <a:lstStyle/>
          <a:p>
            <a:r>
              <a:rPr lang="en-US" altLang="en-US" smtClean="0"/>
              <a:t>Circle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0746"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61438" cy="329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FC4803-7C7C-403F-9D10-0F301A39C7F0}" type="slidenum">
              <a:rPr lang="en-US" altLang="en-US" sz="1400"/>
              <a:pPr>
                <a:spcBef>
                  <a:spcPct val="0"/>
                </a:spcBef>
                <a:buClrTx/>
                <a:buSzTx/>
                <a:buFontTx/>
                <a:buNone/>
              </a:pPr>
              <a:t>36</a:t>
            </a:fld>
            <a:endParaRPr lang="en-US" altLang="en-US" sz="1400"/>
          </a:p>
        </p:txBody>
      </p:sp>
      <p:sp>
        <p:nvSpPr>
          <p:cNvPr id="31747" name="Rectangle 2"/>
          <p:cNvSpPr>
            <a:spLocks noGrp="1" noChangeArrowheads="1"/>
          </p:cNvSpPr>
          <p:nvPr>
            <p:ph type="title"/>
          </p:nvPr>
        </p:nvSpPr>
        <p:spPr>
          <a:xfrm>
            <a:off x="228600" y="152400"/>
            <a:ext cx="8686800" cy="762000"/>
          </a:xfrm>
        </p:spPr>
        <p:txBody>
          <a:bodyPr/>
          <a:lstStyle/>
          <a:p>
            <a:r>
              <a:rPr lang="en-US" altLang="en-US" smtClean="0"/>
              <a:t>Ellipse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1772" name="Object 27"/>
          <p:cNvGraphicFramePr>
            <a:graphicFrameLocks noChangeAspect="1"/>
          </p:cNvGraphicFramePr>
          <p:nvPr/>
        </p:nvGraphicFramePr>
        <p:xfrm>
          <a:off x="76200" y="4267200"/>
          <a:ext cx="6238875" cy="2286000"/>
        </p:xfrm>
        <a:graphic>
          <a:graphicData uri="http://schemas.openxmlformats.org/presentationml/2006/ole">
            <mc:AlternateContent xmlns:mc="http://schemas.openxmlformats.org/markup-compatibility/2006">
              <mc:Choice xmlns:v="urn:schemas-microsoft-com:vml" Requires="v">
                <p:oleObj spid="_x0000_s31789" name="Picture" r:id="rId3" imgW="2971800" imgH="1092200" progId="Word.Picture.8">
                  <p:embed/>
                </p:oleObj>
              </mc:Choice>
              <mc:Fallback>
                <p:oleObj name="Picture" r:id="rId3" imgW="2971800" imgH="1092200" progId="Word.Picture.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267200"/>
                        <a:ext cx="6238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776" name="AutoShape 8">
            <a:hlinkClick r:id="rId5" highlightClick="1"/>
          </p:cNvPr>
          <p:cNvSpPr>
            <a:spLocks noChangeArrowheads="1"/>
          </p:cNvSpPr>
          <p:nvPr/>
        </p:nvSpPr>
        <p:spPr bwMode="auto">
          <a:xfrm>
            <a:off x="8345488" y="45180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77"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75" y="944563"/>
            <a:ext cx="81454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336E8B-0736-4A7F-8495-AFF55291A4BC}" type="slidenum">
              <a:rPr lang="en-US" altLang="en-US" sz="1400"/>
              <a:pPr>
                <a:spcBef>
                  <a:spcPct val="0"/>
                </a:spcBef>
                <a:buClrTx/>
                <a:buSzTx/>
                <a:buFontTx/>
                <a:buNone/>
              </a:pPr>
              <a:t>37</a:t>
            </a:fld>
            <a:endParaRPr lang="en-US" altLang="en-US" sz="1400"/>
          </a:p>
        </p:txBody>
      </p:sp>
      <p:sp>
        <p:nvSpPr>
          <p:cNvPr id="32771" name="Rectangle 2"/>
          <p:cNvSpPr>
            <a:spLocks noGrp="1" noChangeArrowheads="1"/>
          </p:cNvSpPr>
          <p:nvPr>
            <p:ph type="title"/>
          </p:nvPr>
        </p:nvSpPr>
        <p:spPr>
          <a:xfrm>
            <a:off x="228600" y="152400"/>
            <a:ext cx="8686800" cy="762000"/>
          </a:xfrm>
        </p:spPr>
        <p:txBody>
          <a:bodyPr/>
          <a:lstStyle/>
          <a:p>
            <a:r>
              <a:rPr lang="en-US" altLang="en-US" smtClean="0"/>
              <a:t>Arc</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2800"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103313"/>
            <a:ext cx="8850313" cy="439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761C43-7DA8-40EE-B783-1349E89EC1B0}" type="slidenum">
              <a:rPr lang="en-US" altLang="en-US" sz="1400"/>
              <a:pPr>
                <a:spcBef>
                  <a:spcPct val="0"/>
                </a:spcBef>
                <a:buClrTx/>
                <a:buSzTx/>
                <a:buFontTx/>
                <a:buNone/>
              </a:pPr>
              <a:t>38</a:t>
            </a:fld>
            <a:endParaRPr lang="en-US" altLang="en-US" sz="1400"/>
          </a:p>
        </p:txBody>
      </p:sp>
      <p:sp>
        <p:nvSpPr>
          <p:cNvPr id="33795" name="Rectangle 2"/>
          <p:cNvSpPr>
            <a:spLocks noGrp="1" noChangeArrowheads="1"/>
          </p:cNvSpPr>
          <p:nvPr>
            <p:ph type="title"/>
          </p:nvPr>
        </p:nvSpPr>
        <p:spPr>
          <a:xfrm>
            <a:off x="228600" y="152400"/>
            <a:ext cx="8686800" cy="762000"/>
          </a:xfrm>
        </p:spPr>
        <p:txBody>
          <a:bodyPr/>
          <a:lstStyle/>
          <a:p>
            <a:r>
              <a:rPr lang="en-US" altLang="en-US" smtClean="0"/>
              <a:t>Arc Examples</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3825" name="Object 34"/>
          <p:cNvGraphicFramePr>
            <a:graphicFrameLocks noChangeAspect="1"/>
          </p:cNvGraphicFramePr>
          <p:nvPr/>
        </p:nvGraphicFramePr>
        <p:xfrm>
          <a:off x="2466975" y="1089025"/>
          <a:ext cx="4210050" cy="1671638"/>
        </p:xfrm>
        <a:graphic>
          <a:graphicData uri="http://schemas.openxmlformats.org/presentationml/2006/ole">
            <mc:AlternateContent xmlns:mc="http://schemas.openxmlformats.org/markup-compatibility/2006">
              <mc:Choice xmlns:v="urn:schemas-microsoft-com:vml" Requires="v">
                <p:oleObj spid="_x0000_s33852" name="Picture" r:id="rId3" imgW="2743200" imgH="1092200" progId="Word.Picture.8">
                  <p:embed/>
                </p:oleObj>
              </mc:Choice>
              <mc:Fallback>
                <p:oleObj name="Picture" r:id="rId3" imgW="2743200" imgH="1092200" progId="Word.Picture.8">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1089025"/>
                        <a:ext cx="42100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3829" name="Object 27"/>
          <p:cNvGraphicFramePr>
            <a:graphicFrameLocks noChangeAspect="1"/>
          </p:cNvGraphicFramePr>
          <p:nvPr/>
        </p:nvGraphicFramePr>
        <p:xfrm>
          <a:off x="304800" y="2838450"/>
          <a:ext cx="8213725" cy="2724150"/>
        </p:xfrm>
        <a:graphic>
          <a:graphicData uri="http://schemas.openxmlformats.org/presentationml/2006/ole">
            <mc:AlternateContent xmlns:mc="http://schemas.openxmlformats.org/markup-compatibility/2006">
              <mc:Choice xmlns:v="urn:schemas-microsoft-com:vml" Requires="v">
                <p:oleObj spid="_x0000_s33853" name="Picture" r:id="rId5" imgW="4617720" imgH="1527048" progId="Word.Picture.8">
                  <p:embed/>
                </p:oleObj>
              </mc:Choice>
              <mc:Fallback>
                <p:oleObj name="Picture" r:id="rId5" imgW="4617720" imgH="1527048" progId="Word.Picture.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838450"/>
                        <a:ext cx="82137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5B9D02-4D5E-41FA-A449-ACAD7916D43D}" type="slidenum">
              <a:rPr lang="en-US" altLang="en-US" sz="1400"/>
              <a:pPr>
                <a:spcBef>
                  <a:spcPct val="0"/>
                </a:spcBef>
                <a:buClrTx/>
                <a:buSzTx/>
                <a:buFontTx/>
                <a:buNone/>
              </a:pPr>
              <a:t>39</a:t>
            </a:fld>
            <a:endParaRPr lang="en-US" altLang="en-US" sz="1400"/>
          </a:p>
        </p:txBody>
      </p:sp>
      <p:sp>
        <p:nvSpPr>
          <p:cNvPr id="34819" name="Rectangle 2"/>
          <p:cNvSpPr>
            <a:spLocks noGrp="1" noChangeArrowheads="1"/>
          </p:cNvSpPr>
          <p:nvPr>
            <p:ph type="title"/>
          </p:nvPr>
        </p:nvSpPr>
        <p:spPr>
          <a:xfrm>
            <a:off x="228600" y="152400"/>
            <a:ext cx="8686800" cy="762000"/>
          </a:xfrm>
        </p:spPr>
        <p:txBody>
          <a:bodyPr/>
          <a:lstStyle/>
          <a:p>
            <a:r>
              <a:rPr lang="en-US" altLang="en-US" smtClean="0"/>
              <a:t>Polygon and Polyline</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pic>
        <p:nvPicPr>
          <p:cNvPr id="34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57325"/>
            <a:ext cx="88201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AWT</a:t>
            </a:r>
            <a:endParaRPr lang="en-US" dirty="0"/>
          </a:p>
        </p:txBody>
      </p:sp>
      <p:sp>
        <p:nvSpPr>
          <p:cNvPr id="3" name="Content Placeholder 2"/>
          <p:cNvSpPr>
            <a:spLocks noGrp="1"/>
          </p:cNvSpPr>
          <p:nvPr>
            <p:ph idx="1"/>
          </p:nvPr>
        </p:nvSpPr>
        <p:spPr/>
        <p:txBody>
          <a:bodyPr/>
          <a:lstStyle/>
          <a:p>
            <a:r>
              <a:rPr lang="en-US" altLang="en-US" dirty="0" smtClean="0"/>
              <a:t>When Java was introduced, the GUI classes were bundled in a library known as the </a:t>
            </a:r>
            <a:r>
              <a:rPr lang="en-US" altLang="en-US" i="1" dirty="0" smtClean="0"/>
              <a:t>Abstract Windows Toolkit</a:t>
            </a:r>
            <a:r>
              <a:rPr lang="en-US" altLang="en-US" dirty="0" smtClean="0"/>
              <a:t> </a:t>
            </a:r>
            <a:r>
              <a:rPr lang="en-US" altLang="en-US" i="1" dirty="0" smtClean="0"/>
              <a:t>(AWT)</a:t>
            </a:r>
            <a:r>
              <a:rPr lang="en-US" altLang="en-US" dirty="0" smtClean="0"/>
              <a:t>. </a:t>
            </a:r>
          </a:p>
          <a:p>
            <a:r>
              <a:rPr lang="en-US" altLang="en-US" dirty="0" smtClean="0"/>
              <a:t>AWT is fine for developing simple graphical user interfaces, but not for developing comprehensive GUI projects. In addition, AWT is prone to platform-specific bugs.</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4</a:t>
            </a:fld>
            <a:endParaRPr lang="en-US" altLang="en-US"/>
          </a:p>
        </p:txBody>
      </p:sp>
    </p:spTree>
    <p:extLst>
      <p:ext uri="{BB962C8B-B14F-4D97-AF65-F5344CB8AC3E}">
        <p14:creationId xmlns:p14="http://schemas.microsoft.com/office/powerpoint/2010/main" val="527647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FF529C-45CE-4172-801F-1972E91E5783}" type="slidenum">
              <a:rPr lang="en-US" altLang="en-US" sz="1400"/>
              <a:pPr>
                <a:spcBef>
                  <a:spcPct val="0"/>
                </a:spcBef>
                <a:buClrTx/>
                <a:buSzTx/>
                <a:buFontTx/>
                <a:buNone/>
              </a:pPr>
              <a:t>40</a:t>
            </a:fld>
            <a:endParaRPr lang="en-US" altLang="en-US" sz="1400"/>
          </a:p>
        </p:txBody>
      </p:sp>
      <p:sp>
        <p:nvSpPr>
          <p:cNvPr id="35843" name="Rectangle 2"/>
          <p:cNvSpPr>
            <a:spLocks noGrp="1" noChangeArrowheads="1"/>
          </p:cNvSpPr>
          <p:nvPr>
            <p:ph type="title"/>
          </p:nvPr>
        </p:nvSpPr>
        <p:spPr>
          <a:xfrm>
            <a:off x="228600" y="152400"/>
            <a:ext cx="8686800" cy="762000"/>
          </a:xfrm>
        </p:spPr>
        <p:txBody>
          <a:bodyPr/>
          <a:lstStyle/>
          <a:p>
            <a:r>
              <a:rPr lang="en-US" altLang="en-US" smtClean="0"/>
              <a:t>Polygon</a:t>
            </a:r>
            <a:endParaRPr lang="en-US" altLang="en-US" smtClean="0">
              <a:solidFill>
                <a:schemeClr val="tx1"/>
              </a:solidFill>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3"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Rectangle 5"/>
          <p:cNvSpPr>
            <a:spLocks noChangeArrowheads="1"/>
          </p:cNvSpPr>
          <p:nvPr/>
        </p:nvSpPr>
        <p:spPr bwMode="auto">
          <a:xfrm>
            <a:off x="0" y="10890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1" name="Rectangle 4"/>
          <p:cNvSpPr>
            <a:spLocks noChangeArrowheads="1"/>
          </p:cNvSpPr>
          <p:nvPr/>
        </p:nvSpPr>
        <p:spPr bwMode="auto">
          <a:xfrm>
            <a:off x="152400" y="1524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 name="Rectangle 5"/>
          <p:cNvSpPr>
            <a:spLocks noChangeArrowheads="1"/>
          </p:cNvSpPr>
          <p:nvPr/>
        </p:nvSpPr>
        <p:spPr bwMode="auto">
          <a:xfrm>
            <a:off x="152400" y="12414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5877" name="Object 29"/>
          <p:cNvGraphicFramePr>
            <a:graphicFrameLocks noChangeAspect="1"/>
          </p:cNvGraphicFramePr>
          <p:nvPr/>
        </p:nvGraphicFramePr>
        <p:xfrm>
          <a:off x="9525" y="1089025"/>
          <a:ext cx="9090025" cy="1882775"/>
        </p:xfrm>
        <a:graphic>
          <a:graphicData uri="http://schemas.openxmlformats.org/presentationml/2006/ole">
            <mc:AlternateContent xmlns:mc="http://schemas.openxmlformats.org/markup-compatibility/2006">
              <mc:Choice xmlns:v="urn:schemas-microsoft-com:vml" Requires="v">
                <p:oleObj spid="_x0000_s35889" name="Picture" r:id="rId3" imgW="5257041" imgH="1084521" progId="Word.Picture.8">
                  <p:embed/>
                </p:oleObj>
              </mc:Choice>
              <mc:Fallback>
                <p:oleObj name="Picture" r:id="rId3" imgW="5257041" imgH="1084521" progId="Word.Picture.8">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089025"/>
                        <a:ext cx="90900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4C937F-77EA-49DB-BBF9-7CFBE45B747B}" type="slidenum">
              <a:rPr lang="en-US" altLang="en-US" sz="1400"/>
              <a:pPr>
                <a:spcBef>
                  <a:spcPct val="0"/>
                </a:spcBef>
                <a:buClrTx/>
                <a:buSzTx/>
                <a:buFontTx/>
                <a:buNone/>
              </a:pPr>
              <a:t>41</a:t>
            </a:fld>
            <a:endParaRPr lang="en-US" altLang="en-US" sz="1400"/>
          </a:p>
        </p:txBody>
      </p:sp>
      <p:sp>
        <p:nvSpPr>
          <p:cNvPr id="36867" name="Rectangle 2"/>
          <p:cNvSpPr>
            <a:spLocks noGrp="1" noChangeArrowheads="1"/>
          </p:cNvSpPr>
          <p:nvPr>
            <p:ph type="title"/>
          </p:nvPr>
        </p:nvSpPr>
        <p:spPr>
          <a:xfrm>
            <a:off x="228600" y="152400"/>
            <a:ext cx="8686800" cy="762000"/>
          </a:xfrm>
        </p:spPr>
        <p:txBody>
          <a:bodyPr/>
          <a:lstStyle/>
          <a:p>
            <a:r>
              <a:rPr lang="en-US" altLang="en-US" b="1" smtClean="0"/>
              <a:t>Case Study: The </a:t>
            </a:r>
            <a:r>
              <a:rPr lang="en-US" altLang="en-US" smtClean="0"/>
              <a:t>ClockPane</a:t>
            </a:r>
            <a:r>
              <a:rPr lang="en-US" altLang="en-US" b="1" smtClean="0"/>
              <a:t> Class</a:t>
            </a:r>
            <a:endParaRPr lang="en-US" altLang="en-US" smtClean="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6884" name="Rectangle 3"/>
          <p:cNvSpPr txBox="1">
            <a:spLocks noChangeArrowheads="1"/>
          </p:cNvSpPr>
          <p:nvPr/>
        </p:nvSpPr>
        <p:spPr bwMode="auto">
          <a:xfrm>
            <a:off x="228600" y="914400"/>
            <a:ext cx="861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This case study develops a class that displays a clock on a pane.</a:t>
            </a:r>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6" name="AutoShape 7">
            <a:hlinkClick r:id="" action="ppaction://noaction" highlightClick="1"/>
          </p:cNvPr>
          <p:cNvSpPr>
            <a:spLocks noChangeArrowheads="1"/>
          </p:cNvSpPr>
          <p:nvPr/>
        </p:nvSpPr>
        <p:spPr bwMode="auto">
          <a:xfrm>
            <a:off x="7234238" y="5410200"/>
            <a:ext cx="170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ClockPane</a:t>
            </a:r>
            <a:endParaRPr lang="en-US" dirty="0">
              <a:solidFill>
                <a:schemeClr val="accent1"/>
              </a:solidFill>
            </a:endParaRPr>
          </a:p>
        </p:txBody>
      </p:sp>
      <p:sp>
        <p:nvSpPr>
          <p:cNvPr id="36888" name="AutoShape 8">
            <a:hlinkClick r:id="rId4" highlightClick="1"/>
          </p:cNvPr>
          <p:cNvSpPr>
            <a:spLocks noChangeArrowheads="1"/>
          </p:cNvSpPr>
          <p:nvPr/>
        </p:nvSpPr>
        <p:spPr bwMode="auto">
          <a:xfrm>
            <a:off x="8431213" y="4724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Rectangle 27"/>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1" name="Rectangle 28"/>
          <p:cNvSpPr>
            <a:spLocks noChangeArrowheads="1"/>
          </p:cNvSpPr>
          <p:nvPr/>
        </p:nvSpPr>
        <p:spPr bwMode="auto">
          <a:xfrm>
            <a:off x="0" y="257175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smtClean="0"/>
          </a:p>
        </p:txBody>
      </p:sp>
      <p:sp>
        <p:nvSpPr>
          <p:cNvPr id="23" name="Rectangle 31"/>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6892" name="Object 23"/>
          <p:cNvGraphicFramePr>
            <a:graphicFrameLocks noChangeAspect="1"/>
          </p:cNvGraphicFramePr>
          <p:nvPr/>
        </p:nvGraphicFramePr>
        <p:xfrm>
          <a:off x="152400" y="2057400"/>
          <a:ext cx="7188200" cy="3733800"/>
        </p:xfrm>
        <a:graphic>
          <a:graphicData uri="http://schemas.openxmlformats.org/presentationml/2006/ole">
            <mc:AlternateContent xmlns:mc="http://schemas.openxmlformats.org/markup-compatibility/2006">
              <mc:Choice xmlns:v="urn:schemas-microsoft-com:vml" Requires="v">
                <p:oleObj spid="_x0000_s36905" name="Picture" r:id="rId5" imgW="4396740" imgH="2284476" progId="Word.Picture.8">
                  <p:embed/>
                </p:oleObj>
              </mc:Choice>
              <mc:Fallback>
                <p:oleObj name="Picture" r:id="rId5" imgW="4396740" imgH="2284476" progId="Word.Picture.8">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057400"/>
                        <a:ext cx="7188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32"/>
          <p:cNvSpPr>
            <a:spLocks noChangeArrowheads="1"/>
          </p:cNvSpPr>
          <p:nvPr/>
        </p:nvSpPr>
        <p:spPr bwMode="auto">
          <a:xfrm>
            <a:off x="0" y="27432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pPr>
              <a:defRPr/>
            </a:pPr>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859458-AC3C-4B49-B659-181E4C04F5E4}" type="slidenum">
              <a:rPr lang="en-US" altLang="en-US" sz="1400"/>
              <a:pPr>
                <a:spcBef>
                  <a:spcPct val="0"/>
                </a:spcBef>
                <a:buClrTx/>
                <a:buSzTx/>
                <a:buFontTx/>
                <a:buNone/>
              </a:pPr>
              <a:t>42</a:t>
            </a:fld>
            <a:endParaRPr lang="en-US" altLang="en-US" sz="1400"/>
          </a:p>
        </p:txBody>
      </p:sp>
      <p:sp>
        <p:nvSpPr>
          <p:cNvPr id="37891" name="Rectangle 2"/>
          <p:cNvSpPr>
            <a:spLocks noGrp="1" noChangeArrowheads="1"/>
          </p:cNvSpPr>
          <p:nvPr>
            <p:ph type="title"/>
          </p:nvPr>
        </p:nvSpPr>
        <p:spPr>
          <a:xfrm>
            <a:off x="228600" y="152400"/>
            <a:ext cx="8686800" cy="762000"/>
          </a:xfrm>
        </p:spPr>
        <p:txBody>
          <a:bodyPr/>
          <a:lstStyle/>
          <a:p>
            <a:r>
              <a:rPr lang="en-US" altLang="en-US" b="1" smtClean="0"/>
              <a:t>Use the </a:t>
            </a:r>
            <a:r>
              <a:rPr lang="en-US" altLang="en-US" smtClean="0"/>
              <a:t>ClockPane</a:t>
            </a:r>
            <a:r>
              <a:rPr lang="en-US" altLang="en-US" b="1" smtClean="0"/>
              <a:t> Class</a:t>
            </a:r>
            <a:endParaRPr lang="en-US" altLang="en-US" smtClean="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8" name="Rectangle 3"/>
          <p:cNvSpPr>
            <a:spLocks noChangeArrowheads="1"/>
          </p:cNvSpPr>
          <p:nvPr/>
        </p:nvSpPr>
        <p:spPr bwMode="auto">
          <a:xfrm>
            <a:off x="0" y="30321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0" name="Rectangle 3"/>
          <p:cNvSpPr>
            <a:spLocks noChangeArrowheads="1"/>
          </p:cNvSpPr>
          <p:nvPr/>
        </p:nvSpPr>
        <p:spPr bwMode="auto">
          <a:xfrm>
            <a:off x="0" y="26892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2" name="Rectangle 3"/>
          <p:cNvSpPr>
            <a:spLocks noChangeArrowheads="1"/>
          </p:cNvSpPr>
          <p:nvPr/>
        </p:nvSpPr>
        <p:spPr bwMode="auto">
          <a:xfrm>
            <a:off x="0" y="13716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9"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1"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5" name="Rectangle 3"/>
          <p:cNvSpPr>
            <a:spLocks noChangeArrowheads="1"/>
          </p:cNvSpPr>
          <p:nvPr/>
        </p:nvSpPr>
        <p:spPr bwMode="auto">
          <a:xfrm>
            <a:off x="0" y="24003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7" name="Rectangle 3"/>
          <p:cNvSpPr>
            <a:spLocks noChangeArrowheads="1"/>
          </p:cNvSpPr>
          <p:nvPr/>
        </p:nvSpPr>
        <p:spPr bwMode="auto">
          <a:xfrm>
            <a:off x="0" y="37179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4"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9" name="Rectangle 3"/>
          <p:cNvSpPr>
            <a:spLocks noChangeArrowheads="1"/>
          </p:cNvSpPr>
          <p:nvPr/>
        </p:nvSpPr>
        <p:spPr bwMode="auto">
          <a:xfrm>
            <a:off x="0" y="1774825"/>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18"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2" name="Rectangle 3"/>
          <p:cNvSpPr>
            <a:spLocks noChangeArrowheads="1"/>
          </p:cNvSpPr>
          <p:nvPr/>
        </p:nvSpPr>
        <p:spPr bwMode="auto">
          <a:xfrm>
            <a:off x="0" y="171450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0"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sp>
        <p:nvSpPr>
          <p:cNvPr id="5"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 name="AutoShape 7">
            <a:hlinkClick r:id="" action="ppaction://noaction" highlightClick="1"/>
          </p:cNvPr>
          <p:cNvSpPr>
            <a:spLocks noChangeArrowheads="1"/>
          </p:cNvSpPr>
          <p:nvPr/>
        </p:nvSpPr>
        <p:spPr bwMode="auto">
          <a:xfrm>
            <a:off x="4581525" y="5562600"/>
            <a:ext cx="2378075"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DisplayClock</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3" name="Content Placeholder 2"/>
          <p:cNvSpPr>
            <a:spLocks noGrp="1"/>
          </p:cNvSpPr>
          <p:nvPr>
            <p:ph idx="1"/>
          </p:nvPr>
        </p:nvSpPr>
        <p:spPr/>
        <p:txBody>
          <a:bodyPr/>
          <a:lstStyle/>
          <a:p>
            <a:r>
              <a:rPr lang="en-US" dirty="0" smtClean="0"/>
              <a:t>Create a GUI that would allow us to enter information about the Person class</a:t>
            </a:r>
          </a:p>
          <a:p>
            <a:r>
              <a:rPr lang="en-US" dirty="0" smtClean="0"/>
              <a:t>Need label stating “First Name” with </a:t>
            </a:r>
            <a:r>
              <a:rPr lang="en-US" dirty="0" err="1" smtClean="0"/>
              <a:t>TextField</a:t>
            </a:r>
            <a:r>
              <a:rPr lang="en-US" dirty="0" smtClean="0"/>
              <a:t> allowing user to enter it.</a:t>
            </a:r>
          </a:p>
          <a:p>
            <a:r>
              <a:rPr lang="en-US" dirty="0" smtClean="0"/>
              <a:t>Ditto for last name and city and id</a:t>
            </a:r>
          </a:p>
          <a:p>
            <a:r>
              <a:rPr lang="en-US" dirty="0" smtClean="0"/>
              <a:t>Buttons at bottom to Save or Cancel</a:t>
            </a:r>
          </a:p>
          <a:p>
            <a:r>
              <a:rPr lang="en-US" dirty="0" smtClean="0"/>
              <a:t>Won’t actually work yet, just the look </a:t>
            </a:r>
            <a:r>
              <a:rPr lang="en-US" smtClean="0"/>
              <a:t>and feel</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43</a:t>
            </a:fld>
            <a:endParaRPr lang="en-US" altLang="en-US"/>
          </a:p>
        </p:txBody>
      </p:sp>
    </p:spTree>
    <p:extLst>
      <p:ext uri="{BB962C8B-B14F-4D97-AF65-F5344CB8AC3E}">
        <p14:creationId xmlns:p14="http://schemas.microsoft.com/office/powerpoint/2010/main" val="50569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a:t>
            </a:r>
            <a:endParaRPr lang="en-US" dirty="0"/>
          </a:p>
        </p:txBody>
      </p:sp>
      <p:sp>
        <p:nvSpPr>
          <p:cNvPr id="3" name="Content Placeholder 2"/>
          <p:cNvSpPr>
            <a:spLocks noGrp="1"/>
          </p:cNvSpPr>
          <p:nvPr>
            <p:ph idx="1"/>
          </p:nvPr>
        </p:nvSpPr>
        <p:spPr/>
        <p:txBody>
          <a:bodyPr/>
          <a:lstStyle/>
          <a:p>
            <a:r>
              <a:rPr lang="en-US" altLang="en-US" dirty="0" smtClean="0"/>
              <a:t>The AWT user-interface components were replaced by a more robust, versatile, and flexible library known as </a:t>
            </a:r>
            <a:r>
              <a:rPr lang="en-US" altLang="en-US" i="1" dirty="0" smtClean="0"/>
              <a:t>Swing components</a:t>
            </a:r>
            <a:r>
              <a:rPr lang="en-US" altLang="en-US" dirty="0" smtClean="0"/>
              <a:t>. </a:t>
            </a:r>
          </a:p>
          <a:p>
            <a:r>
              <a:rPr lang="en-US" altLang="en-US" dirty="0" smtClean="0"/>
              <a:t>Swing components are painted directly on canvases using Java code. </a:t>
            </a:r>
          </a:p>
          <a:p>
            <a:r>
              <a:rPr lang="en-US" altLang="en-US" dirty="0" smtClean="0"/>
              <a:t>Swing components depend less on the target platform and use less of the native GUI resource.</a:t>
            </a:r>
            <a:endParaRPr lang="en-US"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5</a:t>
            </a:fld>
            <a:endParaRPr lang="en-US" altLang="en-US"/>
          </a:p>
        </p:txBody>
      </p:sp>
    </p:spTree>
    <p:extLst>
      <p:ext uri="{BB962C8B-B14F-4D97-AF65-F5344CB8AC3E}">
        <p14:creationId xmlns:p14="http://schemas.microsoft.com/office/powerpoint/2010/main" val="152875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5DFDAF-9285-472D-9281-C55AAD5FA500}" type="slidenum">
              <a:rPr lang="en-US" altLang="en-US" sz="1400"/>
              <a:pPr>
                <a:spcBef>
                  <a:spcPct val="0"/>
                </a:spcBef>
                <a:buClrTx/>
                <a:buSzTx/>
                <a:buFontTx/>
                <a:buNone/>
              </a:pPr>
              <a:t>6</a:t>
            </a:fld>
            <a:endParaRPr lang="en-US" altLang="en-US" sz="1400"/>
          </a:p>
        </p:txBody>
      </p:sp>
      <p:sp>
        <p:nvSpPr>
          <p:cNvPr id="7171" name="Rectangle 2"/>
          <p:cNvSpPr>
            <a:spLocks noGrp="1" noChangeArrowheads="1"/>
          </p:cNvSpPr>
          <p:nvPr>
            <p:ph type="title"/>
          </p:nvPr>
        </p:nvSpPr>
        <p:spPr>
          <a:xfrm>
            <a:off x="685800" y="0"/>
            <a:ext cx="7772400" cy="1428750"/>
          </a:xfrm>
          <a:noFill/>
        </p:spPr>
        <p:txBody>
          <a:bodyPr/>
          <a:lstStyle/>
          <a:p>
            <a:r>
              <a:rPr lang="en-US" altLang="en-US" smtClean="0"/>
              <a:t>Basic Structure of JavaFX</a:t>
            </a:r>
          </a:p>
        </p:txBody>
      </p:sp>
      <p:sp>
        <p:nvSpPr>
          <p:cNvPr id="7172" name="Rectangle 3"/>
          <p:cNvSpPr>
            <a:spLocks noGrp="1" noChangeArrowheads="1"/>
          </p:cNvSpPr>
          <p:nvPr>
            <p:ph type="body" idx="1"/>
          </p:nvPr>
        </p:nvSpPr>
        <p:spPr>
          <a:xfrm>
            <a:off x="457200" y="1295400"/>
            <a:ext cx="8458200" cy="1447800"/>
          </a:xfrm>
          <a:noFill/>
        </p:spPr>
        <p:txBody>
          <a:bodyPr/>
          <a:lstStyle/>
          <a:p>
            <a:pPr>
              <a:spcAft>
                <a:spcPts val="1200"/>
              </a:spcAft>
            </a:pPr>
            <a:r>
              <a:rPr lang="en-US" altLang="en-US" sz="2400" dirty="0" smtClean="0"/>
              <a:t>Application</a:t>
            </a:r>
          </a:p>
          <a:p>
            <a:pPr>
              <a:spcAft>
                <a:spcPts val="1200"/>
              </a:spcAft>
            </a:pPr>
            <a:r>
              <a:rPr lang="en-US" altLang="en-US" sz="2400" dirty="0" smtClean="0"/>
              <a:t>Override the start(Stage) method</a:t>
            </a:r>
          </a:p>
          <a:p>
            <a:pPr>
              <a:spcAft>
                <a:spcPts val="1200"/>
              </a:spcAft>
            </a:pPr>
            <a:r>
              <a:rPr lang="en-US" altLang="en-US" sz="2400" dirty="0" smtClean="0"/>
              <a:t>Stage, Scene, and Nodes</a:t>
            </a:r>
          </a:p>
          <a:p>
            <a:pPr>
              <a:spcAft>
                <a:spcPts val="1200"/>
              </a:spcAft>
            </a:pPr>
            <a:r>
              <a:rPr lang="en-US" altLang="en-US" sz="2400" dirty="0" smtClean="0"/>
              <a:t>Code Examples: MyJavaFx.java, MultipleStateDemo.java</a:t>
            </a:r>
          </a:p>
          <a:p>
            <a:pPr>
              <a:spcAft>
                <a:spcPts val="1200"/>
              </a:spcAft>
            </a:pPr>
            <a:endParaRPr lang="en-US" altLang="en-US" dirty="0"/>
          </a:p>
          <a:p>
            <a:pPr>
              <a:spcAft>
                <a:spcPts val="1200"/>
              </a:spcAft>
            </a:pPr>
            <a:endParaRPr lang="en-US" altLang="en-US" dirty="0" smtClean="0"/>
          </a:p>
          <a:p>
            <a:pPr>
              <a:spcAft>
                <a:spcPts val="1200"/>
              </a:spcAft>
            </a:pPr>
            <a:endParaRPr lang="en-US" altLang="en-US" dirty="0"/>
          </a:p>
          <a:p>
            <a:pPr>
              <a:spcAft>
                <a:spcPts val="1200"/>
              </a:spcAft>
            </a:pPr>
            <a:endParaRPr lang="en-US" altLang="en-US" dirty="0" smtClean="0"/>
          </a:p>
          <a:p>
            <a:pPr marL="0" indent="0">
              <a:spcAft>
                <a:spcPts val="1200"/>
              </a:spcAft>
              <a:buNone/>
            </a:pPr>
            <a:endParaRPr lang="en-US" altLang="en-US" dirty="0" smtClean="0"/>
          </a:p>
        </p:txBody>
      </p:sp>
      <p:sp>
        <p:nvSpPr>
          <p:cNvPr id="2"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 name="Rectangle 1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7181" name="Object 3"/>
          <p:cNvGraphicFramePr>
            <a:graphicFrameLocks noChangeAspect="1"/>
          </p:cNvGraphicFramePr>
          <p:nvPr/>
        </p:nvGraphicFramePr>
        <p:xfrm>
          <a:off x="228600" y="3649663"/>
          <a:ext cx="3541713" cy="2446337"/>
        </p:xfrm>
        <a:graphic>
          <a:graphicData uri="http://schemas.openxmlformats.org/presentationml/2006/ole">
            <mc:AlternateContent xmlns:mc="http://schemas.openxmlformats.org/markup-compatibility/2006">
              <mc:Choice xmlns:v="urn:schemas-microsoft-com:vml" Requires="v">
                <p:oleObj spid="_x0000_s7193" name="Picture" r:id="rId3" imgW="1999971" imgH="1378022" progId="Word.Picture.8">
                  <p:embed/>
                </p:oleObj>
              </mc:Choice>
              <mc:Fallback>
                <p:oleObj name="Picture" r:id="rId3" imgW="1999971" imgH="137802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49663"/>
                        <a:ext cx="3541713"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sz="2800" dirty="0" smtClean="0"/>
              <a:t>All JavaFX programs must extend Application (</a:t>
            </a:r>
            <a:r>
              <a:rPr lang="en-US" sz="2800" dirty="0" err="1" smtClean="0"/>
              <a:t>javafx.application.Application</a:t>
            </a:r>
            <a:r>
              <a:rPr lang="en-US" sz="2800" dirty="0" smtClean="0"/>
              <a:t>) class.</a:t>
            </a:r>
          </a:p>
          <a:p>
            <a:r>
              <a:rPr lang="en-US" sz="2800" dirty="0" smtClean="0"/>
              <a:t>The start method must be overridden by the extending class and serves as the starting point for the GUI thread</a:t>
            </a:r>
          </a:p>
          <a:p>
            <a:r>
              <a:rPr lang="en-US" sz="2800" dirty="0" smtClean="0"/>
              <a:t>So like main() – each JavaFX program has one and only one class extending Application and one start() method.</a:t>
            </a:r>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7</a:t>
            </a:fld>
            <a:endParaRPr lang="en-US" altLang="en-US"/>
          </a:p>
        </p:txBody>
      </p:sp>
    </p:spTree>
    <p:extLst>
      <p:ext uri="{BB962C8B-B14F-4D97-AF65-F5344CB8AC3E}">
        <p14:creationId xmlns:p14="http://schemas.microsoft.com/office/powerpoint/2010/main" val="352583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Program</a:t>
            </a:r>
            <a:endParaRPr lang="en-US" dirty="0"/>
          </a:p>
        </p:txBody>
      </p:sp>
      <p:sp>
        <p:nvSpPr>
          <p:cNvPr id="3" name="Content Placeholder 2"/>
          <p:cNvSpPr>
            <a:spLocks noGrp="1"/>
          </p:cNvSpPr>
          <p:nvPr>
            <p:ph idx="1"/>
          </p:nvPr>
        </p:nvSpPr>
        <p:spPr/>
        <p:txBody>
          <a:bodyPr/>
          <a:lstStyle/>
          <a:p>
            <a:pPr marL="0" indent="0">
              <a:buNone/>
            </a:pPr>
            <a:r>
              <a:rPr lang="en-US" sz="800" b="1" dirty="0"/>
              <a:t>import </a:t>
            </a:r>
            <a:r>
              <a:rPr lang="en-US" sz="800" b="1" dirty="0" err="1"/>
              <a:t>javafx.application.Application</a:t>
            </a:r>
            <a:r>
              <a:rPr lang="en-US" sz="800" b="1" dirty="0"/>
              <a:t>;</a:t>
            </a:r>
          </a:p>
          <a:p>
            <a:pPr marL="0" indent="0">
              <a:buNone/>
            </a:pPr>
            <a:r>
              <a:rPr lang="en-US" sz="800" b="1" dirty="0"/>
              <a:t>import </a:t>
            </a:r>
            <a:r>
              <a:rPr lang="en-US" sz="800" b="1" dirty="0" err="1"/>
              <a:t>javafx.scene.Scene</a:t>
            </a:r>
            <a:r>
              <a:rPr lang="en-US" sz="800" b="1" dirty="0"/>
              <a:t>;</a:t>
            </a:r>
          </a:p>
          <a:p>
            <a:pPr marL="0" indent="0">
              <a:buNone/>
            </a:pPr>
            <a:r>
              <a:rPr lang="en-US" sz="800" b="1" dirty="0"/>
              <a:t>import </a:t>
            </a:r>
            <a:r>
              <a:rPr lang="en-US" sz="800" b="1" dirty="0" err="1"/>
              <a:t>javafx.scene.control.Button</a:t>
            </a:r>
            <a:r>
              <a:rPr lang="en-US" sz="800" b="1" dirty="0"/>
              <a:t>;</a:t>
            </a:r>
          </a:p>
          <a:p>
            <a:pPr marL="0" indent="0">
              <a:buNone/>
            </a:pPr>
            <a:r>
              <a:rPr lang="en-US" sz="800" b="1" dirty="0"/>
              <a:t>import </a:t>
            </a:r>
            <a:r>
              <a:rPr lang="en-US" sz="800" b="1" dirty="0" err="1"/>
              <a:t>javafx.stage.Stage</a:t>
            </a:r>
            <a:r>
              <a:rPr lang="en-US" sz="800" b="1" dirty="0"/>
              <a:t>;</a:t>
            </a:r>
          </a:p>
          <a:p>
            <a:pPr marL="0" indent="0">
              <a:buNone/>
            </a:pPr>
            <a:endParaRPr lang="en-US" sz="800" dirty="0"/>
          </a:p>
          <a:p>
            <a:pPr marL="0" indent="0">
              <a:buNone/>
            </a:pPr>
            <a:r>
              <a:rPr lang="en-US" sz="800" b="1" dirty="0"/>
              <a:t>public class </a:t>
            </a:r>
            <a:r>
              <a:rPr lang="en-US" sz="800" b="1" dirty="0" err="1"/>
              <a:t>MyJavaFX</a:t>
            </a:r>
            <a:r>
              <a:rPr lang="en-US" sz="800" b="1" dirty="0"/>
              <a:t> extends Application</a:t>
            </a:r>
          </a:p>
          <a:p>
            <a:pPr marL="0" indent="0">
              <a:buNone/>
            </a:pPr>
            <a:r>
              <a:rPr lang="en-US" sz="800" dirty="0"/>
              <a:t>{</a:t>
            </a:r>
          </a:p>
          <a:p>
            <a:pPr marL="0" indent="0">
              <a:buNone/>
            </a:pPr>
            <a:r>
              <a:rPr lang="en-US" sz="800" dirty="0"/>
              <a:t>// Override the start method in the Application class</a:t>
            </a:r>
          </a:p>
          <a:p>
            <a:pPr marL="400050" lvl="1" indent="0">
              <a:buNone/>
            </a:pPr>
            <a:r>
              <a:rPr lang="en-US" sz="800" b="1" dirty="0"/>
              <a:t>public void start(Stage </a:t>
            </a:r>
            <a:r>
              <a:rPr lang="en-US" sz="800" b="1" dirty="0" err="1"/>
              <a:t>primaryStage</a:t>
            </a:r>
            <a:r>
              <a:rPr lang="en-US" sz="800" b="1" dirty="0"/>
              <a:t>)</a:t>
            </a:r>
          </a:p>
          <a:p>
            <a:pPr marL="400050" lvl="1" indent="0">
              <a:buNone/>
            </a:pPr>
            <a:r>
              <a:rPr lang="en-US" sz="800" dirty="0"/>
              <a:t>{</a:t>
            </a:r>
          </a:p>
          <a:p>
            <a:pPr marL="400050" lvl="1" indent="0">
              <a:buNone/>
            </a:pPr>
            <a:r>
              <a:rPr lang="en-US" sz="800" dirty="0"/>
              <a:t>// Create a button and place it in the scene</a:t>
            </a:r>
          </a:p>
          <a:p>
            <a:pPr marL="400050" lvl="1" indent="0">
              <a:buNone/>
            </a:pPr>
            <a:r>
              <a:rPr lang="en-US" sz="800" dirty="0"/>
              <a:t>Button </a:t>
            </a:r>
            <a:r>
              <a:rPr lang="en-US" sz="800" dirty="0" err="1"/>
              <a:t>btOK</a:t>
            </a:r>
            <a:r>
              <a:rPr lang="en-US" sz="800" dirty="0"/>
              <a:t> = </a:t>
            </a:r>
            <a:r>
              <a:rPr lang="en-US" sz="800" b="1" dirty="0"/>
              <a:t>new Button("OK");</a:t>
            </a:r>
          </a:p>
          <a:p>
            <a:pPr marL="400050" lvl="1" indent="0">
              <a:buNone/>
            </a:pPr>
            <a:r>
              <a:rPr lang="nn-NO" sz="800" dirty="0"/>
              <a:t>Scene scene = </a:t>
            </a:r>
            <a:r>
              <a:rPr lang="nn-NO" sz="800" b="1" dirty="0"/>
              <a:t>new Scene(btOK, 200, 250);</a:t>
            </a:r>
          </a:p>
          <a:p>
            <a:pPr marL="400050" lvl="1" indent="0">
              <a:buNone/>
            </a:pPr>
            <a:r>
              <a:rPr lang="en-US" sz="800" dirty="0" err="1"/>
              <a:t>primaryStage.setTitle</a:t>
            </a:r>
            <a:r>
              <a:rPr lang="en-US" sz="800" dirty="0"/>
              <a:t>("</a:t>
            </a:r>
            <a:r>
              <a:rPr lang="en-US" sz="800" dirty="0" err="1"/>
              <a:t>MyJavaFX</a:t>
            </a:r>
            <a:r>
              <a:rPr lang="en-US" sz="800" dirty="0"/>
              <a:t>"); // Set the stage title</a:t>
            </a:r>
          </a:p>
          <a:p>
            <a:pPr marL="400050" lvl="1" indent="0">
              <a:buNone/>
            </a:pPr>
            <a:r>
              <a:rPr lang="en-US" sz="800" dirty="0" err="1"/>
              <a:t>primaryStage.setScene</a:t>
            </a:r>
            <a:r>
              <a:rPr lang="en-US" sz="800" dirty="0"/>
              <a:t>(scene); // Place the scene in the stage</a:t>
            </a:r>
          </a:p>
          <a:p>
            <a:pPr marL="400050" lvl="1" indent="0">
              <a:buNone/>
            </a:pPr>
            <a:r>
              <a:rPr lang="en-US" sz="800" dirty="0" err="1"/>
              <a:t>primaryStage.show</a:t>
            </a:r>
            <a:r>
              <a:rPr lang="en-US" sz="800" dirty="0"/>
              <a:t>(); // Display the stage</a:t>
            </a:r>
          </a:p>
          <a:p>
            <a:pPr marL="400050" lvl="1" indent="0">
              <a:buNone/>
            </a:pPr>
            <a:r>
              <a:rPr lang="en-US" sz="800" dirty="0"/>
              <a:t>}</a:t>
            </a:r>
          </a:p>
          <a:p>
            <a:pPr marL="400050" lvl="1" indent="0">
              <a:buNone/>
            </a:pPr>
            <a:endParaRPr lang="en-US" sz="800" dirty="0"/>
          </a:p>
          <a:p>
            <a:pPr marL="400050" lvl="1" indent="0">
              <a:buNone/>
            </a:pPr>
            <a:r>
              <a:rPr lang="en-US" sz="800" dirty="0"/>
              <a:t>/**</a:t>
            </a:r>
          </a:p>
          <a:p>
            <a:pPr marL="400050" lvl="1" indent="0">
              <a:buNone/>
            </a:pPr>
            <a:r>
              <a:rPr lang="en-US" sz="800" dirty="0"/>
              <a:t> * The main method is only needed for the IDE with limited JavaFX support.</a:t>
            </a:r>
          </a:p>
          <a:p>
            <a:pPr marL="400050" lvl="1" indent="0">
              <a:buNone/>
            </a:pPr>
            <a:r>
              <a:rPr lang="en-US" sz="800" dirty="0"/>
              <a:t> * Not needed for running from the command line.</a:t>
            </a:r>
          </a:p>
          <a:p>
            <a:pPr marL="400050" lvl="1" indent="0">
              <a:buNone/>
            </a:pPr>
            <a:r>
              <a:rPr lang="en-US" sz="800" dirty="0"/>
              <a:t> */</a:t>
            </a:r>
          </a:p>
          <a:p>
            <a:pPr marL="400050" lvl="1" indent="0">
              <a:buNone/>
            </a:pPr>
            <a:r>
              <a:rPr lang="en-US" sz="800" b="1" dirty="0"/>
              <a:t>public static void main(String[] </a:t>
            </a:r>
            <a:r>
              <a:rPr lang="en-US" sz="800" b="1" dirty="0" err="1"/>
              <a:t>args</a:t>
            </a:r>
            <a:r>
              <a:rPr lang="en-US" sz="800" b="1" dirty="0"/>
              <a:t>)</a:t>
            </a:r>
          </a:p>
          <a:p>
            <a:pPr marL="400050" lvl="1" indent="0">
              <a:buNone/>
            </a:pPr>
            <a:r>
              <a:rPr lang="en-US" sz="800" dirty="0"/>
              <a:t>{</a:t>
            </a:r>
          </a:p>
          <a:p>
            <a:pPr marL="400050" lvl="1" indent="0">
              <a:buNone/>
            </a:pPr>
            <a:r>
              <a:rPr lang="en-US" sz="800" i="1" dirty="0"/>
              <a:t>launch(</a:t>
            </a:r>
            <a:r>
              <a:rPr lang="en-US" sz="800" i="1" dirty="0" err="1"/>
              <a:t>args</a:t>
            </a:r>
            <a:r>
              <a:rPr lang="en-US" sz="800" i="1" dirty="0"/>
              <a:t>);</a:t>
            </a:r>
          </a:p>
          <a:p>
            <a:pPr marL="400050" lvl="1" indent="0">
              <a:buNone/>
            </a:pPr>
            <a:r>
              <a:rPr lang="en-US" sz="800" dirty="0"/>
              <a:t>}</a:t>
            </a:r>
          </a:p>
          <a:p>
            <a:pPr marL="0" indent="0">
              <a:buNone/>
            </a:pPr>
            <a:r>
              <a:rPr lang="en-US" sz="800" dirty="0"/>
              <a:t>}</a:t>
            </a:r>
          </a:p>
          <a:p>
            <a:endParaRPr lang="en-US" sz="1000"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8</a:t>
            </a:fld>
            <a:endParaRPr lang="en-US" altLang="en-US"/>
          </a:p>
        </p:txBody>
      </p:sp>
    </p:spTree>
    <p:extLst>
      <p:ext uri="{BB962C8B-B14F-4D97-AF65-F5344CB8AC3E}">
        <p14:creationId xmlns:p14="http://schemas.microsoft.com/office/powerpoint/2010/main" val="70974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aunch method</a:t>
            </a:r>
            <a:endParaRPr lang="en-US" dirty="0"/>
          </a:p>
        </p:txBody>
      </p:sp>
      <p:sp>
        <p:nvSpPr>
          <p:cNvPr id="3" name="Content Placeholder 2"/>
          <p:cNvSpPr>
            <a:spLocks noGrp="1"/>
          </p:cNvSpPr>
          <p:nvPr>
            <p:ph idx="1"/>
          </p:nvPr>
        </p:nvSpPr>
        <p:spPr/>
        <p:txBody>
          <a:bodyPr/>
          <a:lstStyle/>
          <a:p>
            <a:r>
              <a:rPr lang="en-US" sz="2800" dirty="0" smtClean="0"/>
              <a:t>Some IDE’s don’t require a main() for FX programs- Eclipse does.  Your main should call launch() as in example above.</a:t>
            </a:r>
          </a:p>
          <a:p>
            <a:r>
              <a:rPr lang="en-US" sz="2800" dirty="0" smtClean="0"/>
              <a:t>The </a:t>
            </a:r>
            <a:r>
              <a:rPr lang="en-US" sz="2800" dirty="0" smtClean="0"/>
              <a:t>launch method called in main is a static method defined in the parent Application class.</a:t>
            </a:r>
          </a:p>
          <a:p>
            <a:r>
              <a:rPr lang="en-US" sz="2800" dirty="0" smtClean="0"/>
              <a:t>The start method is non-static method of the parent Application class and where we add content to our GUI.</a:t>
            </a:r>
            <a:endParaRPr lang="en-US" sz="2800" dirty="0"/>
          </a:p>
        </p:txBody>
      </p:sp>
      <p:sp>
        <p:nvSpPr>
          <p:cNvPr id="4" name="Slide Number Placeholder 3"/>
          <p:cNvSpPr>
            <a:spLocks noGrp="1"/>
          </p:cNvSpPr>
          <p:nvPr>
            <p:ph type="sldNum" sz="quarter" idx="11"/>
          </p:nvPr>
        </p:nvSpPr>
        <p:spPr/>
        <p:txBody>
          <a:bodyPr/>
          <a:lstStyle/>
          <a:p>
            <a:fld id="{8CDFDCCC-8122-463B-9962-92232BC9AC41}" type="slidenum">
              <a:rPr lang="en-US" altLang="en-US" smtClean="0"/>
              <a:pPr/>
              <a:t>9</a:t>
            </a:fld>
            <a:endParaRPr lang="en-US" altLang="en-US"/>
          </a:p>
        </p:txBody>
      </p:sp>
    </p:spTree>
    <p:extLst>
      <p:ext uri="{BB962C8B-B14F-4D97-AF65-F5344CB8AC3E}">
        <p14:creationId xmlns:p14="http://schemas.microsoft.com/office/powerpoint/2010/main" val="4237009418"/>
      </p:ext>
    </p:extLst>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28205</TotalTime>
  <Words>935</Words>
  <Application>Microsoft Office PowerPoint</Application>
  <PresentationFormat>On-screen Show (4:3)</PresentationFormat>
  <Paragraphs>169</Paragraphs>
  <Slides>43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Book Antiqua</vt:lpstr>
      <vt:lpstr>Courier New</vt:lpstr>
      <vt:lpstr>Monotype Sorts</vt:lpstr>
      <vt:lpstr>Times New Roman</vt:lpstr>
      <vt:lpstr>International</vt:lpstr>
      <vt:lpstr>Picture</vt:lpstr>
      <vt:lpstr>Chapter 14 JavaFX Basics</vt:lpstr>
      <vt:lpstr>Motivations</vt:lpstr>
      <vt:lpstr>JavaFX vs Swing and AWT</vt:lpstr>
      <vt:lpstr>AWT</vt:lpstr>
      <vt:lpstr>Swing</vt:lpstr>
      <vt:lpstr>Basic Structure of JavaFX</vt:lpstr>
      <vt:lpstr>Application</vt:lpstr>
      <vt:lpstr>Basic Program</vt:lpstr>
      <vt:lpstr>launch method</vt:lpstr>
      <vt:lpstr>Components</vt:lpstr>
      <vt:lpstr>Scene’s and Stages</vt:lpstr>
      <vt:lpstr>Panes, UI Controls, and Shapes</vt:lpstr>
      <vt:lpstr>Example file</vt:lpstr>
      <vt:lpstr>Display a Shape</vt:lpstr>
      <vt:lpstr>Example File</vt:lpstr>
      <vt:lpstr>Java FX components and layouts</vt:lpstr>
      <vt:lpstr>The Color Class</vt:lpstr>
      <vt:lpstr>The Font Class</vt:lpstr>
      <vt:lpstr>The Image Class</vt:lpstr>
      <vt:lpstr>The ImageView Class</vt:lpstr>
      <vt:lpstr>ShowImage.java</vt:lpstr>
      <vt:lpstr>Layout Panes</vt:lpstr>
      <vt:lpstr>FlowPane</vt:lpstr>
      <vt:lpstr>GridPane</vt:lpstr>
      <vt:lpstr>BorderPane</vt:lpstr>
      <vt:lpstr>HBox</vt:lpstr>
      <vt:lpstr>VBox</vt:lpstr>
      <vt:lpstr>Panes</vt:lpstr>
      <vt:lpstr>Shapes</vt:lpstr>
      <vt:lpstr>Text</vt:lpstr>
      <vt:lpstr>Text Example</vt:lpstr>
      <vt:lpstr>Line</vt:lpstr>
      <vt:lpstr>Rectangle</vt:lpstr>
      <vt:lpstr>Rectangle Example</vt:lpstr>
      <vt:lpstr>Circle</vt:lpstr>
      <vt:lpstr>Ellipse</vt:lpstr>
      <vt:lpstr>Arc</vt:lpstr>
      <vt:lpstr>Arc Examples</vt:lpstr>
      <vt:lpstr>Polygon and Polyline</vt:lpstr>
      <vt:lpstr>Polygon</vt:lpstr>
      <vt:lpstr>Case Study: The ClockPane Class</vt:lpstr>
      <vt:lpstr>Use the ClockPane Class</vt:lpstr>
      <vt:lpstr>Class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Cynthia Johnson</cp:lastModifiedBy>
  <cp:revision>331</cp:revision>
  <cp:lastPrinted>1998-04-22T12:52:01Z</cp:lastPrinted>
  <dcterms:created xsi:type="dcterms:W3CDTF">1995-06-10T17:31:50Z</dcterms:created>
  <dcterms:modified xsi:type="dcterms:W3CDTF">2016-03-02T15:24:07Z</dcterms:modified>
</cp:coreProperties>
</file>