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310" r:id="rId2"/>
    <p:sldId id="616" r:id="rId3"/>
    <p:sldId id="673" r:id="rId4"/>
    <p:sldId id="674" r:id="rId5"/>
    <p:sldId id="675" r:id="rId6"/>
    <p:sldId id="677" r:id="rId7"/>
    <p:sldId id="686" r:id="rId8"/>
    <p:sldId id="687" r:id="rId9"/>
    <p:sldId id="680" r:id="rId10"/>
    <p:sldId id="681" r:id="rId11"/>
    <p:sldId id="682" r:id="rId12"/>
    <p:sldId id="683" r:id="rId13"/>
    <p:sldId id="684" r:id="rId14"/>
    <p:sldId id="688" r:id="rId15"/>
    <p:sldId id="691" r:id="rId16"/>
    <p:sldId id="692" r:id="rId17"/>
    <p:sldId id="693" r:id="rId18"/>
    <p:sldId id="694" r:id="rId19"/>
    <p:sldId id="695" r:id="rId20"/>
    <p:sldId id="696" r:id="rId21"/>
    <p:sldId id="697" r:id="rId22"/>
    <p:sldId id="698" r:id="rId23"/>
    <p:sldId id="699" r:id="rId24"/>
    <p:sldId id="713" r:id="rId25"/>
    <p:sldId id="700" r:id="rId26"/>
    <p:sldId id="714" r:id="rId27"/>
    <p:sldId id="701" r:id="rId28"/>
    <p:sldId id="703" r:id="rId29"/>
    <p:sldId id="709" r:id="rId30"/>
    <p:sldId id="708" r:id="rId31"/>
    <p:sldId id="710" r:id="rId32"/>
    <p:sldId id="717"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92" d="100"/>
          <a:sy n="92" d="100"/>
        </p:scale>
        <p:origin x="1344" y="96"/>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76"/>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511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AD5523B8-15D7-4F63-9F1B-894862101CA4}" type="slidenum">
              <a:rPr lang="en-US" altLang="en-US"/>
              <a:pPr/>
              <a:t>‹#›</a:t>
            </a:fld>
            <a:endParaRPr lang="en-US" altLang="en-US"/>
          </a:p>
        </p:txBody>
      </p:sp>
    </p:spTree>
    <p:extLst>
      <p:ext uri="{BB962C8B-B14F-4D97-AF65-F5344CB8AC3E}">
        <p14:creationId xmlns:p14="http://schemas.microsoft.com/office/powerpoint/2010/main" val="2478139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3A3297-3E1F-4638-B88B-1FB86FDDA041}" type="slidenum">
              <a:rPr lang="en-US" altLang="en-US" sz="1000"/>
              <a:pPr/>
              <a:t>1</a:t>
            </a:fld>
            <a:endParaRPr lang="en-US" altLang="en-US" sz="1000"/>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8549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9E9C73D3-6F97-4699-A6DA-0B4AB5CCD4B3}" type="slidenum">
              <a:rPr lang="en-US" altLang="en-US"/>
              <a:pPr/>
              <a:t>‹#›</a:t>
            </a:fld>
            <a:endParaRPr lang="en-US" altLang="en-US"/>
          </a:p>
        </p:txBody>
      </p:sp>
    </p:spTree>
    <p:extLst>
      <p:ext uri="{BB962C8B-B14F-4D97-AF65-F5344CB8AC3E}">
        <p14:creationId xmlns:p14="http://schemas.microsoft.com/office/powerpoint/2010/main" val="22724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F35CA8C-FA7B-4B2C-824F-DB30A6D9C44A}" type="slidenum">
              <a:rPr lang="en-US" altLang="en-US"/>
              <a:pPr/>
              <a:t>‹#›</a:t>
            </a:fld>
            <a:endParaRPr lang="en-US" altLang="en-US"/>
          </a:p>
        </p:txBody>
      </p:sp>
    </p:spTree>
    <p:extLst>
      <p:ext uri="{BB962C8B-B14F-4D97-AF65-F5344CB8AC3E}">
        <p14:creationId xmlns:p14="http://schemas.microsoft.com/office/powerpoint/2010/main" val="357215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712F74B8-BDE8-4816-A65F-7023E90BFCBB}" type="slidenum">
              <a:rPr lang="en-US" altLang="en-US"/>
              <a:pPr/>
              <a:t>‹#›</a:t>
            </a:fld>
            <a:endParaRPr lang="en-US" altLang="en-US"/>
          </a:p>
        </p:txBody>
      </p:sp>
    </p:spTree>
    <p:extLst>
      <p:ext uri="{BB962C8B-B14F-4D97-AF65-F5344CB8AC3E}">
        <p14:creationId xmlns:p14="http://schemas.microsoft.com/office/powerpoint/2010/main" val="273234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25CCC7B-2637-41EC-A2B0-91E3D250BDC9}" type="slidenum">
              <a:rPr lang="en-US" altLang="en-US"/>
              <a:pPr/>
              <a:t>‹#›</a:t>
            </a:fld>
            <a:endParaRPr lang="en-US" altLang="en-US"/>
          </a:p>
        </p:txBody>
      </p:sp>
    </p:spTree>
    <p:extLst>
      <p:ext uri="{BB962C8B-B14F-4D97-AF65-F5344CB8AC3E}">
        <p14:creationId xmlns:p14="http://schemas.microsoft.com/office/powerpoint/2010/main" val="350448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3BDB0860-9628-4875-8761-9F35124135E0}" type="slidenum">
              <a:rPr lang="en-US" altLang="en-US"/>
              <a:pPr/>
              <a:t>‹#›</a:t>
            </a:fld>
            <a:endParaRPr lang="en-US" altLang="en-US"/>
          </a:p>
        </p:txBody>
      </p:sp>
    </p:spTree>
    <p:extLst>
      <p:ext uri="{BB962C8B-B14F-4D97-AF65-F5344CB8AC3E}">
        <p14:creationId xmlns:p14="http://schemas.microsoft.com/office/powerpoint/2010/main" val="302270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21036E38-FD21-43FC-B8BB-051B8C1F80C7}" type="slidenum">
              <a:rPr lang="en-US" altLang="en-US"/>
              <a:pPr/>
              <a:t>‹#›</a:t>
            </a:fld>
            <a:endParaRPr lang="en-US" altLang="en-US"/>
          </a:p>
        </p:txBody>
      </p:sp>
    </p:spTree>
    <p:extLst>
      <p:ext uri="{BB962C8B-B14F-4D97-AF65-F5344CB8AC3E}">
        <p14:creationId xmlns:p14="http://schemas.microsoft.com/office/powerpoint/2010/main" val="91155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27C5B25E-B652-4C6D-8C44-8A204FB5E118}" type="slidenum">
              <a:rPr lang="en-US" altLang="en-US"/>
              <a:pPr/>
              <a:t>‹#›</a:t>
            </a:fld>
            <a:endParaRPr lang="en-US" altLang="en-US"/>
          </a:p>
        </p:txBody>
      </p:sp>
    </p:spTree>
    <p:extLst>
      <p:ext uri="{BB962C8B-B14F-4D97-AF65-F5344CB8AC3E}">
        <p14:creationId xmlns:p14="http://schemas.microsoft.com/office/powerpoint/2010/main" val="400792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82BA7436-E617-4BB9-BAF6-3A2E28670839}" type="slidenum">
              <a:rPr lang="en-US" altLang="en-US"/>
              <a:pPr/>
              <a:t>‹#›</a:t>
            </a:fld>
            <a:endParaRPr lang="en-US" altLang="en-US"/>
          </a:p>
        </p:txBody>
      </p:sp>
    </p:spTree>
    <p:extLst>
      <p:ext uri="{BB962C8B-B14F-4D97-AF65-F5344CB8AC3E}">
        <p14:creationId xmlns:p14="http://schemas.microsoft.com/office/powerpoint/2010/main" val="274904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9ECA0F10-C695-45F6-A8CB-5FB041CE9394}" type="slidenum">
              <a:rPr lang="en-US" altLang="en-US"/>
              <a:pPr/>
              <a:t>‹#›</a:t>
            </a:fld>
            <a:endParaRPr lang="en-US" altLang="en-US"/>
          </a:p>
        </p:txBody>
      </p:sp>
    </p:spTree>
    <p:extLst>
      <p:ext uri="{BB962C8B-B14F-4D97-AF65-F5344CB8AC3E}">
        <p14:creationId xmlns:p14="http://schemas.microsoft.com/office/powerpoint/2010/main" val="173031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3447CFF-4A16-45AC-A7CC-5B7F80A6630B}" type="slidenum">
              <a:rPr lang="en-US" altLang="en-US"/>
              <a:pPr/>
              <a:t>‹#›</a:t>
            </a:fld>
            <a:endParaRPr lang="en-US" altLang="en-US"/>
          </a:p>
        </p:txBody>
      </p:sp>
    </p:spTree>
    <p:extLst>
      <p:ext uri="{BB962C8B-B14F-4D97-AF65-F5344CB8AC3E}">
        <p14:creationId xmlns:p14="http://schemas.microsoft.com/office/powerpoint/2010/main" val="338781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4DF854BE-6E2B-4C85-9FA2-858291862A23}" type="slidenum">
              <a:rPr lang="en-US" altLang="en-US"/>
              <a:pPr/>
              <a:t>‹#›</a:t>
            </a:fld>
            <a:endParaRPr lang="en-US" altLang="en-US"/>
          </a:p>
        </p:txBody>
      </p:sp>
    </p:spTree>
    <p:extLst>
      <p:ext uri="{BB962C8B-B14F-4D97-AF65-F5344CB8AC3E}">
        <p14:creationId xmlns:p14="http://schemas.microsoft.com/office/powerpoint/2010/main" val="72371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EA3ED7-7567-4AA8-A3A8-A7CA769F479D}" type="slidenum">
              <a:rPr lang="en-US" altLang="en-US"/>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ml/ControlCircleWithoutEventHandling.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ntrolCircleWithoutEventHandling.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ml/ControlCircle.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ControlCircle.html"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ml/LoanCalculator.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s.armstrong.edu/liang/intro10e/html/AnonymousHandlerDemo.html" TargetMode="External"/><Relationship Id="rId2" Type="http://schemas.openxmlformats.org/officeDocument/2006/relationships/hyperlink" Target="html/AnonymousHandlerDemo.html"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armstrong.edu/liang/intro10e/html/LambdaHandlerDemo.html" TargetMode="External"/><Relationship Id="rId2" Type="http://schemas.openxmlformats.org/officeDocument/2006/relationships/hyperlink" Target="html/LambdaHandlerDemo.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s.armstrong.edu/liang/intro10e/html/MouseEventDemo.html" TargetMode="External"/><Relationship Id="rId2" Type="http://schemas.openxmlformats.org/officeDocument/2006/relationships/hyperlink" Target="html/MouseEventDemo.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0e/html/KeyEventDemo.html" TargetMode="External"/><Relationship Id="rId2" Type="http://schemas.openxmlformats.org/officeDocument/2006/relationships/hyperlink" Target="html/KeyEventDemo.html"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s.armstrong.edu/liang/intro10e/html/ControlCircleWithMouseAndKey.html" TargetMode="External"/><Relationship Id="rId2" Type="http://schemas.openxmlformats.org/officeDocument/2006/relationships/hyperlink" Target="html/ControlCircleWithMouseAndKe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cs.armstrong.edu/liang/intro10e/html/BounceBallControl.html" TargetMode="External"/><Relationship Id="rId3" Type="http://schemas.openxmlformats.org/officeDocument/2006/relationships/image" Target="../media/image21.png"/><Relationship Id="rId7" Type="http://schemas.openxmlformats.org/officeDocument/2006/relationships/hyperlink" Target="html/BallPane.html"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www.cs.armstrong.edu/liang/intro10e/html/BallPane.html" TargetMode="External"/><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hyperlink" Target="html/BounceBallControl.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ml/HandleEvent.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HandleEvent.html"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B9BAD3-95F2-4D57-87EB-AAE91C2B6C72}"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09600"/>
            <a:ext cx="7772400" cy="1609725"/>
          </a:xfrm>
          <a:noFill/>
        </p:spPr>
        <p:txBody>
          <a:bodyPr/>
          <a:lstStyle/>
          <a:p>
            <a:r>
              <a:rPr lang="en-US" altLang="en-US" sz="4000" smtClean="0"/>
              <a:t>Chapter 15 Event-Driven Programming and Animations</a:t>
            </a:r>
            <a:endParaRPr lang="en-US" altLang="en-US" smtClean="0"/>
          </a:p>
        </p:txBody>
      </p:sp>
      <p:sp>
        <p:nvSpPr>
          <p:cNvPr id="3076"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1E9329-8CEA-48BE-9311-B0229E89A715}" type="slidenum">
              <a:rPr lang="en-US" altLang="en-US" sz="1400"/>
              <a:pPr>
                <a:spcBef>
                  <a:spcPct val="0"/>
                </a:spcBef>
                <a:buClrTx/>
                <a:buSzTx/>
                <a:buFontTx/>
                <a:buNone/>
              </a:pPr>
              <a:t>10</a:t>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smtClean="0"/>
              <a:t>Event Classes</a:t>
            </a:r>
            <a:endParaRPr lang="en-US" altLang="en-US" b="1" smtClean="0"/>
          </a:p>
        </p:txBody>
      </p:sp>
      <p:sp>
        <p:nvSpPr>
          <p:cNvPr id="2"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33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7350"/>
            <a:ext cx="8767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446D20-17BE-49FF-9DE1-B7B95B6700F8}" type="slidenum">
              <a:rPr lang="en-US" altLang="en-US" sz="1400"/>
              <a:pPr>
                <a:spcBef>
                  <a:spcPct val="0"/>
                </a:spcBef>
                <a:buClrTx/>
                <a:buSzTx/>
                <a:buFontTx/>
                <a:buNone/>
              </a:pPr>
              <a:t>11</a:t>
            </a:fld>
            <a:endParaRPr lang="en-US" altLang="en-US" sz="1400"/>
          </a:p>
        </p:txBody>
      </p:sp>
      <p:sp>
        <p:nvSpPr>
          <p:cNvPr id="14339" name="Rectangle 2"/>
          <p:cNvSpPr>
            <a:spLocks noGrp="1" noChangeArrowheads="1"/>
          </p:cNvSpPr>
          <p:nvPr>
            <p:ph type="title"/>
          </p:nvPr>
        </p:nvSpPr>
        <p:spPr>
          <a:xfrm>
            <a:off x="685800" y="0"/>
            <a:ext cx="7772400" cy="1428750"/>
          </a:xfrm>
          <a:noFill/>
        </p:spPr>
        <p:txBody>
          <a:bodyPr/>
          <a:lstStyle/>
          <a:p>
            <a:r>
              <a:rPr lang="en-US" altLang="en-US" smtClean="0"/>
              <a:t>Event Information</a:t>
            </a:r>
          </a:p>
        </p:txBody>
      </p:sp>
      <p:sp>
        <p:nvSpPr>
          <p:cNvPr id="14340" name="Rectangle 3"/>
          <p:cNvSpPr>
            <a:spLocks noGrp="1" noChangeArrowheads="1"/>
          </p:cNvSpPr>
          <p:nvPr>
            <p:ph type="body" idx="1"/>
          </p:nvPr>
        </p:nvSpPr>
        <p:spPr>
          <a:xfrm>
            <a:off x="381000" y="1371600"/>
            <a:ext cx="8534400" cy="4724400"/>
          </a:xfrm>
          <a:noFill/>
        </p:spPr>
        <p:txBody>
          <a:bodyPr/>
          <a:lstStyle/>
          <a:p>
            <a:pPr>
              <a:buFont typeface="Wingdings" panose="05000000000000000000" pitchFamily="2" charset="2"/>
              <a:buChar char="§"/>
            </a:pPr>
            <a:r>
              <a:rPr lang="en-US" altLang="en-US" sz="2800" dirty="0" smtClean="0">
                <a:cs typeface="Times New Roman" panose="02020603050405020304" pitchFamily="18" charset="0"/>
              </a:rPr>
              <a:t>An event object contains whatever properties are pertinent to the event. </a:t>
            </a:r>
          </a:p>
          <a:p>
            <a:pPr>
              <a:buFont typeface="Wingdings" panose="05000000000000000000" pitchFamily="2" charset="2"/>
              <a:buChar char="§"/>
            </a:pPr>
            <a:r>
              <a:rPr lang="en-US" altLang="en-US" sz="2800" dirty="0" smtClean="0">
                <a:cs typeface="Times New Roman" panose="02020603050405020304" pitchFamily="18" charset="0"/>
              </a:rPr>
              <a:t>You can identify the source object of the event using the </a:t>
            </a:r>
            <a:r>
              <a:rPr lang="en-US" altLang="en-US" sz="2800" dirty="0" err="1" smtClean="0">
                <a:cs typeface="Times New Roman" panose="02020603050405020304" pitchFamily="18" charset="0"/>
              </a:rPr>
              <a:t>getSource</a:t>
            </a:r>
            <a:r>
              <a:rPr lang="en-US" altLang="en-US" sz="2800" dirty="0" smtClean="0">
                <a:cs typeface="Times New Roman" panose="02020603050405020304" pitchFamily="18" charset="0"/>
              </a:rPr>
              <a:t>() instance method in the </a:t>
            </a:r>
            <a:r>
              <a:rPr lang="en-US" altLang="en-US" sz="2800" dirty="0" err="1" smtClean="0">
                <a:cs typeface="Times New Roman" panose="02020603050405020304" pitchFamily="18" charset="0"/>
              </a:rPr>
              <a:t>EventObject</a:t>
            </a:r>
            <a:r>
              <a:rPr lang="en-US" altLang="en-US" sz="2800" dirty="0" smtClean="0">
                <a:cs typeface="Times New Roman" panose="02020603050405020304" pitchFamily="18" charset="0"/>
              </a:rPr>
              <a:t> class. </a:t>
            </a:r>
          </a:p>
          <a:p>
            <a:pPr>
              <a:buFont typeface="Wingdings" panose="05000000000000000000" pitchFamily="2" charset="2"/>
              <a:buChar char="§"/>
            </a:pPr>
            <a:r>
              <a:rPr lang="en-US" altLang="en-US" sz="2800" dirty="0" smtClean="0">
                <a:cs typeface="Times New Roman" panose="02020603050405020304" pitchFamily="18" charset="0"/>
              </a:rPr>
              <a:t>The subclasses of </a:t>
            </a:r>
            <a:r>
              <a:rPr lang="en-US" altLang="en-US" sz="2800" dirty="0" err="1" smtClean="0">
                <a:cs typeface="Times New Roman" panose="02020603050405020304" pitchFamily="18" charset="0"/>
              </a:rPr>
              <a:t>EventObject</a:t>
            </a:r>
            <a:r>
              <a:rPr lang="en-US" altLang="en-US" sz="2800" dirty="0" smtClean="0">
                <a:cs typeface="Times New Roman" panose="02020603050405020304" pitchFamily="18" charset="0"/>
              </a:rPr>
              <a:t> deal with special types of events, such as button actions, window events, component events, mouse movements, and keystrokes. </a:t>
            </a:r>
          </a:p>
          <a:p>
            <a:pPr>
              <a:buFont typeface="Wingdings" panose="05000000000000000000" pitchFamily="2" charset="2"/>
              <a:buChar char="§"/>
            </a:pPr>
            <a:r>
              <a:rPr lang="en-US" altLang="en-US" sz="2800" dirty="0" smtClean="0">
                <a:cs typeface="Times New Roman" panose="02020603050405020304" pitchFamily="18" charset="0"/>
              </a:rPr>
              <a:t>Table 15.1 lists external user actions, source objects, and event types generated.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B126D4-5931-4B77-98F2-A74B9C34CCF5}" type="slidenum">
              <a:rPr lang="en-US" altLang="en-US" sz="1400"/>
              <a:pPr>
                <a:spcBef>
                  <a:spcPct val="0"/>
                </a:spcBef>
                <a:buClrTx/>
                <a:buSzTx/>
                <a:buFontTx/>
                <a:buNone/>
              </a:pPr>
              <a:t>12</a:t>
            </a:fld>
            <a:endParaRPr lang="en-US" altLang="en-US" sz="1400"/>
          </a:p>
        </p:txBody>
      </p:sp>
      <p:sp>
        <p:nvSpPr>
          <p:cNvPr id="15363" name="Rectangle 2"/>
          <p:cNvSpPr>
            <a:spLocks noGrp="1" noChangeArrowheads="1"/>
          </p:cNvSpPr>
          <p:nvPr>
            <p:ph type="title"/>
          </p:nvPr>
        </p:nvSpPr>
        <p:spPr>
          <a:xfrm>
            <a:off x="381000" y="381000"/>
            <a:ext cx="8382000" cy="990600"/>
          </a:xfrm>
          <a:noFill/>
        </p:spPr>
        <p:txBody>
          <a:bodyPr/>
          <a:lstStyle/>
          <a:p>
            <a:r>
              <a:rPr lang="en-US" altLang="en-US" smtClean="0"/>
              <a:t>Selected User Actions and Handlers</a:t>
            </a:r>
            <a:endParaRPr lang="en-US" altLang="en-US" smtClean="0">
              <a:solidFill>
                <a:schemeClr val="tx1"/>
              </a:solidFill>
              <a:latin typeface="Book Antiqua" panose="02040602050305030304" pitchFamily="18" charset="0"/>
            </a:endParaRP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33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2E7F4D-CEF2-46C9-AA14-DB05BAC556D9}" type="slidenum">
              <a:rPr lang="en-US" altLang="en-US" sz="1400"/>
              <a:pPr>
                <a:spcBef>
                  <a:spcPct val="0"/>
                </a:spcBef>
                <a:buClrTx/>
                <a:buSzTx/>
                <a:buFontTx/>
                <a:buNone/>
              </a:pPr>
              <a:t>13</a:t>
            </a:fld>
            <a:endParaRPr lang="en-US" altLang="en-US" sz="1400"/>
          </a:p>
        </p:txBody>
      </p:sp>
      <p:sp>
        <p:nvSpPr>
          <p:cNvPr id="16387" name="Rectangle 2"/>
          <p:cNvSpPr>
            <a:spLocks noGrp="1" noChangeArrowheads="1"/>
          </p:cNvSpPr>
          <p:nvPr>
            <p:ph type="title"/>
          </p:nvPr>
        </p:nvSpPr>
        <p:spPr>
          <a:xfrm>
            <a:off x="685800" y="152400"/>
            <a:ext cx="7772400" cy="685800"/>
          </a:xfrm>
        </p:spPr>
        <p:txBody>
          <a:bodyPr/>
          <a:lstStyle/>
          <a:p>
            <a:r>
              <a:rPr lang="en-US" altLang="en-US" sz="4000" smtClean="0"/>
              <a:t>The Delegation Model</a:t>
            </a:r>
            <a:endParaRPr lang="en-US" altLang="en-US" sz="4000" b="1" smtClean="0"/>
          </a:p>
        </p:txBody>
      </p:sp>
      <p:sp>
        <p:nvSpPr>
          <p:cNvPr id="16388"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8" name="Rectangle 11"/>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639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600"/>
            <a:ext cx="9144000"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B50277-4EE0-479D-920D-E3977D3E5C99}" type="slidenum">
              <a:rPr lang="en-US" altLang="en-US" sz="1400"/>
              <a:pPr>
                <a:spcBef>
                  <a:spcPct val="0"/>
                </a:spcBef>
                <a:buClrTx/>
                <a:buSzTx/>
                <a:buFontTx/>
                <a:buNone/>
              </a:pPr>
              <a:t>14</a:t>
            </a:fld>
            <a:endParaRPr lang="en-US" altLang="en-US" sz="1400"/>
          </a:p>
        </p:txBody>
      </p:sp>
      <p:sp>
        <p:nvSpPr>
          <p:cNvPr id="17411" name="Rectangle 2"/>
          <p:cNvSpPr>
            <a:spLocks noGrp="1" noChangeArrowheads="1"/>
          </p:cNvSpPr>
          <p:nvPr>
            <p:ph type="title"/>
          </p:nvPr>
        </p:nvSpPr>
        <p:spPr>
          <a:xfrm>
            <a:off x="685800" y="0"/>
            <a:ext cx="7772400" cy="1428750"/>
          </a:xfrm>
        </p:spPr>
        <p:txBody>
          <a:bodyPr/>
          <a:lstStyle/>
          <a:p>
            <a:r>
              <a:rPr lang="en-US" altLang="en-US" smtClean="0"/>
              <a:t>The Delegation Model: Example</a:t>
            </a:r>
            <a:endParaRPr lang="en-US" altLang="en-US" b="1" smtClean="0"/>
          </a:p>
        </p:txBody>
      </p:sp>
      <p:sp>
        <p:nvSpPr>
          <p:cNvPr id="17412"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Text Box 7"/>
          <p:cNvSpPr txBox="1">
            <a:spLocks noChangeArrowheads="1"/>
          </p:cNvSpPr>
          <p:nvPr/>
        </p:nvSpPr>
        <p:spPr bwMode="auto">
          <a:xfrm>
            <a:off x="228600" y="26670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Button btOK = new Button("OK");</a:t>
            </a:r>
          </a:p>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OKHandlerClass handler = new OKHandlerClass();</a:t>
            </a:r>
            <a:endParaRPr lang="en-US" altLang="en-US" sz="2400">
              <a:solidFill>
                <a:schemeClr val="bg2"/>
              </a:solidFill>
              <a:latin typeface="Courier" charset="0"/>
              <a:cs typeface="Times New Roman" panose="02020603050405020304" pitchFamily="18" charset="0"/>
            </a:endParaRPr>
          </a:p>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btOK.setOnAction(handler);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E254B6-521E-40B6-B04F-8EE10BA0A410}" type="slidenum">
              <a:rPr lang="en-US" altLang="en-US" sz="1400"/>
              <a:pPr>
                <a:spcBef>
                  <a:spcPct val="0"/>
                </a:spcBef>
                <a:buClrTx/>
                <a:buSzTx/>
                <a:buFontTx/>
                <a:buNone/>
              </a:pPr>
              <a:t>15</a:t>
            </a:fld>
            <a:endParaRPr lang="en-US" altLang="en-US" sz="1400"/>
          </a:p>
        </p:txBody>
      </p:sp>
      <p:sp>
        <p:nvSpPr>
          <p:cNvPr id="18435" name="Rectangle 2"/>
          <p:cNvSpPr>
            <a:spLocks noGrp="1" noChangeArrowheads="1"/>
          </p:cNvSpPr>
          <p:nvPr>
            <p:ph type="title"/>
          </p:nvPr>
        </p:nvSpPr>
        <p:spPr>
          <a:xfrm>
            <a:off x="685800" y="0"/>
            <a:ext cx="7772400" cy="1428750"/>
          </a:xfrm>
        </p:spPr>
        <p:txBody>
          <a:bodyPr/>
          <a:lstStyle/>
          <a:p>
            <a:r>
              <a:rPr lang="en-US" altLang="en-US" sz="4000" smtClean="0"/>
              <a:t>Example: First Version for ControlCircle (no listeners)</a:t>
            </a:r>
          </a:p>
        </p:txBody>
      </p:sp>
      <p:sp>
        <p:nvSpPr>
          <p:cNvPr id="18436" name="Rectangle 3"/>
          <p:cNvSpPr>
            <a:spLocks noGrp="1" noChangeArrowheads="1"/>
          </p:cNvSpPr>
          <p:nvPr>
            <p:ph type="body" idx="1"/>
          </p:nvPr>
        </p:nvSpPr>
        <p:spPr>
          <a:xfrm>
            <a:off x="609600" y="1600200"/>
            <a:ext cx="8077200" cy="1219200"/>
          </a:xfrm>
        </p:spPr>
        <p:txBody>
          <a:bodyPr/>
          <a:lstStyle/>
          <a:p>
            <a:pPr marL="0" indent="0">
              <a:spcBef>
                <a:spcPct val="50000"/>
              </a:spcBef>
              <a:buFont typeface="Monotype Sorts"/>
              <a:buNone/>
            </a:pPr>
            <a:r>
              <a:rPr lang="en-US" altLang="en-US" smtClean="0"/>
              <a:t>Now let us consider to write a program that uses two buttons to control the size of a circle. </a:t>
            </a:r>
          </a:p>
        </p:txBody>
      </p:sp>
      <p:sp>
        <p:nvSpPr>
          <p:cNvPr id="400390" name="AutoShape 6">
            <a:hlinkClick r:id="" action="ppaction://noaction" highlightClick="1"/>
          </p:cNvPr>
          <p:cNvSpPr>
            <a:spLocks noChangeArrowheads="1"/>
          </p:cNvSpPr>
          <p:nvPr/>
        </p:nvSpPr>
        <p:spPr bwMode="auto">
          <a:xfrm>
            <a:off x="457200" y="5105400"/>
            <a:ext cx="5334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ControlCircleWithoutEventHandling</a:t>
            </a:r>
            <a:endParaRPr lang="en-US" dirty="0">
              <a:solidFill>
                <a:schemeClr val="accent1"/>
              </a:solidFill>
            </a:endParaRPr>
          </a:p>
        </p:txBody>
      </p:sp>
      <p:pic>
        <p:nvPicPr>
          <p:cNvPr id="1843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19400"/>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0" name="AutoShape 9">
            <a:hlinkClick r:id="rId4" highlightClick="1"/>
          </p:cNvPr>
          <p:cNvSpPr>
            <a:spLocks noChangeArrowheads="1"/>
          </p:cNvSpPr>
          <p:nvPr/>
        </p:nvSpPr>
        <p:spPr bwMode="auto">
          <a:xfrm>
            <a:off x="152400" y="4724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BFFEA4-AC04-4A52-B87F-2A9265BC5C87}" type="slidenum">
              <a:rPr lang="en-US" altLang="en-US" sz="1400"/>
              <a:pPr>
                <a:spcBef>
                  <a:spcPct val="0"/>
                </a:spcBef>
                <a:buClrTx/>
                <a:buSzTx/>
                <a:buFontTx/>
                <a:buNone/>
              </a:pPr>
              <a:t>16</a:t>
            </a:fld>
            <a:endParaRPr lang="en-US" altLang="en-US" sz="1400"/>
          </a:p>
        </p:txBody>
      </p:sp>
      <p:sp>
        <p:nvSpPr>
          <p:cNvPr id="19459" name="Rectangle 2"/>
          <p:cNvSpPr>
            <a:spLocks noGrp="1" noChangeArrowheads="1"/>
          </p:cNvSpPr>
          <p:nvPr>
            <p:ph type="title"/>
          </p:nvPr>
        </p:nvSpPr>
        <p:spPr>
          <a:xfrm>
            <a:off x="0" y="152400"/>
            <a:ext cx="8991600" cy="1371600"/>
          </a:xfrm>
        </p:spPr>
        <p:txBody>
          <a:bodyPr/>
          <a:lstStyle/>
          <a:p>
            <a:r>
              <a:rPr lang="en-US" altLang="en-US" sz="4000" smtClean="0"/>
              <a:t>Example: Second Version for ControlCircle (with listener for Enlarge)</a:t>
            </a:r>
          </a:p>
        </p:txBody>
      </p:sp>
      <p:sp>
        <p:nvSpPr>
          <p:cNvPr id="19460" name="Rectangle 3"/>
          <p:cNvSpPr>
            <a:spLocks noGrp="1" noChangeArrowheads="1"/>
          </p:cNvSpPr>
          <p:nvPr>
            <p:ph type="body" idx="1"/>
          </p:nvPr>
        </p:nvSpPr>
        <p:spPr>
          <a:xfrm>
            <a:off x="609600" y="1752600"/>
            <a:ext cx="8077200" cy="1219200"/>
          </a:xfrm>
        </p:spPr>
        <p:txBody>
          <a:bodyPr/>
          <a:lstStyle/>
          <a:p>
            <a:pPr marL="0" indent="0">
              <a:spcBef>
                <a:spcPct val="50000"/>
              </a:spcBef>
              <a:buFont typeface="Monotype Sorts"/>
              <a:buNone/>
            </a:pPr>
            <a:r>
              <a:rPr lang="en-US" altLang="en-US" smtClean="0"/>
              <a:t>Now let us consider to write a program that uses two buttons to control the size of a circle. </a:t>
            </a:r>
          </a:p>
        </p:txBody>
      </p:sp>
      <p:sp>
        <p:nvSpPr>
          <p:cNvPr id="401414" name="AutoShape 6">
            <a:hlinkClick r:id="" action="ppaction://noaction" highlightClick="1"/>
          </p:cNvPr>
          <p:cNvSpPr>
            <a:spLocks noChangeArrowheads="1"/>
          </p:cNvSpPr>
          <p:nvPr/>
        </p:nvSpPr>
        <p:spPr bwMode="auto">
          <a:xfrm>
            <a:off x="1752600" y="5486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ControlCircle</a:t>
            </a:r>
            <a:endParaRPr lang="en-US" dirty="0">
              <a:solidFill>
                <a:schemeClr val="accent1"/>
              </a:solidFill>
            </a:endParaRPr>
          </a:p>
        </p:txBody>
      </p:sp>
      <p:pic>
        <p:nvPicPr>
          <p:cNvPr id="1946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AutoShape 10">
            <a:hlinkClick r:id="rId5" highlightClick="1"/>
          </p:cNvPr>
          <p:cNvSpPr>
            <a:spLocks noChangeArrowheads="1"/>
          </p:cNvSpPr>
          <p:nvPr/>
        </p:nvSpPr>
        <p:spPr bwMode="auto">
          <a:xfrm>
            <a:off x="11430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A574C7-2391-484B-928F-002B536EB530}" type="slidenum">
              <a:rPr lang="en-US" altLang="en-US" sz="1400"/>
              <a:pPr>
                <a:spcBef>
                  <a:spcPct val="0"/>
                </a:spcBef>
                <a:buClrTx/>
                <a:buSzTx/>
                <a:buFontTx/>
                <a:buNone/>
              </a:pPr>
              <a:t>17</a:t>
            </a:fld>
            <a:endParaRPr lang="en-US" altLang="en-US" sz="1400"/>
          </a:p>
        </p:txBody>
      </p:sp>
      <p:sp>
        <p:nvSpPr>
          <p:cNvPr id="20483" name="Rectangle 2"/>
          <p:cNvSpPr>
            <a:spLocks noGrp="1" noChangeArrowheads="1"/>
          </p:cNvSpPr>
          <p:nvPr>
            <p:ph type="title"/>
          </p:nvPr>
        </p:nvSpPr>
        <p:spPr>
          <a:xfrm>
            <a:off x="685800" y="0"/>
            <a:ext cx="7772400" cy="1428750"/>
          </a:xfrm>
        </p:spPr>
        <p:txBody>
          <a:bodyPr/>
          <a:lstStyle/>
          <a:p>
            <a:r>
              <a:rPr lang="en-US" altLang="en-US" smtClean="0"/>
              <a:t>Inner Class Listeners</a:t>
            </a:r>
          </a:p>
        </p:txBody>
      </p:sp>
      <p:sp>
        <p:nvSpPr>
          <p:cNvPr id="20484" name="Rectangle 3"/>
          <p:cNvSpPr>
            <a:spLocks noGrp="1" noChangeArrowheads="1"/>
          </p:cNvSpPr>
          <p:nvPr>
            <p:ph type="body" idx="1"/>
          </p:nvPr>
        </p:nvSpPr>
        <p:spPr>
          <a:xfrm>
            <a:off x="609600" y="1371600"/>
            <a:ext cx="8077200" cy="3657600"/>
          </a:xfrm>
        </p:spPr>
        <p:txBody>
          <a:bodyPr/>
          <a:lstStyle/>
          <a:p>
            <a:pPr marL="0" indent="0">
              <a:spcBef>
                <a:spcPct val="50000"/>
              </a:spcBef>
              <a:buFont typeface="Monotype Sorts"/>
              <a:buNone/>
            </a:pPr>
            <a:r>
              <a:rPr lang="en-US" altLang="en-US" sz="3600" smtClean="0"/>
              <a:t>A listener class is designed specifically to create a listener object for a GUI component (e.g., a button). It will not be shared by other applications. So, it is appropriate to define the listener class inside the frame class as an inner class.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1409CD-ACC5-4283-91A5-7B3C6809DD39}" type="slidenum">
              <a:rPr lang="en-US" altLang="en-US" sz="1400"/>
              <a:pPr>
                <a:spcBef>
                  <a:spcPct val="0"/>
                </a:spcBef>
                <a:buClrTx/>
                <a:buSzTx/>
                <a:buFontTx/>
                <a:buNone/>
              </a:pPr>
              <a:t>18</a:t>
            </a:fld>
            <a:endParaRPr lang="en-US" altLang="en-US" sz="1400"/>
          </a:p>
        </p:txBody>
      </p:sp>
      <p:sp>
        <p:nvSpPr>
          <p:cNvPr id="21507" name="Rectangle 2"/>
          <p:cNvSpPr>
            <a:spLocks noGrp="1" noChangeArrowheads="1"/>
          </p:cNvSpPr>
          <p:nvPr>
            <p:ph type="title"/>
          </p:nvPr>
        </p:nvSpPr>
        <p:spPr>
          <a:xfrm>
            <a:off x="685800" y="0"/>
            <a:ext cx="7772400" cy="1428750"/>
          </a:xfrm>
        </p:spPr>
        <p:txBody>
          <a:bodyPr/>
          <a:lstStyle/>
          <a:p>
            <a:r>
              <a:rPr lang="en-US" altLang="en-US" smtClean="0"/>
              <a:t>Inner Classes</a:t>
            </a:r>
          </a:p>
        </p:txBody>
      </p:sp>
      <p:sp>
        <p:nvSpPr>
          <p:cNvPr id="22532" name="Rectangle 3"/>
          <p:cNvSpPr>
            <a:spLocks noGrp="1" noChangeArrowheads="1"/>
          </p:cNvSpPr>
          <p:nvPr>
            <p:ph type="body" idx="1"/>
          </p:nvPr>
        </p:nvSpPr>
        <p:spPr>
          <a:xfrm>
            <a:off x="685800" y="1371600"/>
            <a:ext cx="7467600" cy="4953000"/>
          </a:xfrm>
        </p:spPr>
        <p:txBody>
          <a:bodyPr/>
          <a:lstStyle/>
          <a:p>
            <a:pPr>
              <a:spcBef>
                <a:spcPct val="50000"/>
              </a:spcBef>
              <a:buFont typeface="Monotype Sorts"/>
              <a:buNone/>
              <a:defRPr/>
            </a:pPr>
            <a:r>
              <a:rPr lang="en-US" altLang="en-US" sz="2800" dirty="0" smtClean="0"/>
              <a:t>Inner class: A class is a member of another class.</a:t>
            </a:r>
          </a:p>
          <a:p>
            <a:pPr>
              <a:spcBef>
                <a:spcPct val="50000"/>
              </a:spcBef>
              <a:buFont typeface="Monotype Sorts"/>
              <a:buNone/>
              <a:defRPr/>
            </a:pPr>
            <a:r>
              <a:rPr lang="en-US" altLang="en-US" sz="2800" dirty="0" smtClean="0"/>
              <a:t>Advantages: In some applications, you can use an inner class to make programs simple.</a:t>
            </a:r>
          </a:p>
          <a:p>
            <a:pPr marL="0" indent="0">
              <a:spcBef>
                <a:spcPct val="50000"/>
              </a:spcBef>
              <a:buFont typeface="Monotype Sorts"/>
              <a:buNone/>
              <a:defRPr/>
            </a:pPr>
            <a:r>
              <a:rPr lang="en-US" altLang="en-US" sz="2800" dirty="0" smtClean="0"/>
              <a:t>An inner class can reference the data and methods defined in the outer class in which it nests, so you do not need to pass the reference of the outer class to the constructor of the inner class. It can not typically be seen by any other classes.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D24685-811C-4D6F-990C-CD55E3970A85}" type="slidenum">
              <a:rPr lang="en-US" altLang="en-US" sz="1400"/>
              <a:pPr>
                <a:spcBef>
                  <a:spcPct val="0"/>
                </a:spcBef>
                <a:buClrTx/>
                <a:buSzTx/>
                <a:buFontTx/>
                <a:buNone/>
              </a:pPr>
              <a:t>19</a:t>
            </a:fld>
            <a:endParaRPr lang="en-US" altLang="en-US" sz="1400"/>
          </a:p>
        </p:txBody>
      </p:sp>
      <p:sp>
        <p:nvSpPr>
          <p:cNvPr id="22531" name="Rectangle 2"/>
          <p:cNvSpPr>
            <a:spLocks noGrp="1" noChangeArrowheads="1"/>
          </p:cNvSpPr>
          <p:nvPr>
            <p:ph type="title"/>
          </p:nvPr>
        </p:nvSpPr>
        <p:spPr>
          <a:xfrm>
            <a:off x="685800" y="304800"/>
            <a:ext cx="7772400" cy="609600"/>
          </a:xfrm>
        </p:spPr>
        <p:txBody>
          <a:bodyPr/>
          <a:lstStyle/>
          <a:p>
            <a:r>
              <a:rPr lang="en-US" altLang="en-US" sz="4000" smtClean="0"/>
              <a:t>Inner Classes, cont.</a:t>
            </a:r>
          </a:p>
        </p:txBody>
      </p:sp>
      <p:sp>
        <p:nvSpPr>
          <p:cNvPr id="22532" name="Rectangle 7"/>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16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EF7785-B7A4-4422-ACB8-66FC7526CF77}"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228600" y="1295400"/>
            <a:ext cx="5257800" cy="4648200"/>
          </a:xfrm>
          <a:noFill/>
        </p:spPr>
        <p:txBody>
          <a:bodyPr/>
          <a:lstStyle/>
          <a:p>
            <a:pPr marL="0" indent="0">
              <a:buFont typeface="Monotype Sorts"/>
              <a:buNone/>
            </a:pPr>
            <a:r>
              <a:rPr lang="en-US" altLang="en-US" sz="2800" smtClean="0"/>
              <a:t>Suppose you want to write a GUI program that lets the user enter a loan amount, annual interest rate, and number of years and click the </a:t>
            </a:r>
            <a:r>
              <a:rPr lang="en-US" altLang="en-US" sz="2800" i="1" smtClean="0"/>
              <a:t>Compute Payment</a:t>
            </a:r>
            <a:r>
              <a:rPr lang="en-US" altLang="en-US" sz="2800" smtClean="0"/>
              <a:t> button to obtain the monthly payment and total payment. How do you accomplish the task? You have to use </a:t>
            </a:r>
            <a:r>
              <a:rPr lang="en-US" altLang="en-US" sz="2800" i="1" smtClean="0"/>
              <a:t>event-driven programming</a:t>
            </a:r>
            <a:r>
              <a:rPr lang="en-US" altLang="en-US" sz="2800" smtClean="0"/>
              <a:t> to write the code to respond to the button-clicking event.</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376363"/>
            <a:ext cx="3506788"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1">
            <a:hlinkClick r:id="" action="ppaction://noaction" highlightClick="1"/>
          </p:cNvPr>
          <p:cNvSpPr>
            <a:spLocks noChangeArrowheads="1"/>
          </p:cNvSpPr>
          <p:nvPr/>
        </p:nvSpPr>
        <p:spPr bwMode="auto">
          <a:xfrm>
            <a:off x="5492750" y="4652963"/>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LoanCalculator</a:t>
            </a:r>
            <a:endParaRPr lang="en-US">
              <a:solidFill>
                <a:schemeClr val="accen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7939A4-B625-4CFC-B820-EE27F0A91D2E}" type="slidenum">
              <a:rPr lang="en-US" altLang="en-US" sz="1400"/>
              <a:pPr>
                <a:spcBef>
                  <a:spcPct val="0"/>
                </a:spcBef>
                <a:buClrTx/>
                <a:buSzTx/>
                <a:buFontTx/>
                <a:buNone/>
              </a:pPr>
              <a:t>20</a:t>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mtClean="0"/>
              <a:t>Inner Classes (cont.)</a:t>
            </a:r>
          </a:p>
        </p:txBody>
      </p:sp>
      <p:sp>
        <p:nvSpPr>
          <p:cNvPr id="23556" name="Rectangle 3"/>
          <p:cNvSpPr>
            <a:spLocks noGrp="1" noChangeArrowheads="1"/>
          </p:cNvSpPr>
          <p:nvPr>
            <p:ph type="body" idx="1"/>
          </p:nvPr>
        </p:nvSpPr>
        <p:spPr>
          <a:xfrm>
            <a:off x="685800" y="1371600"/>
            <a:ext cx="7467600" cy="4953000"/>
          </a:xfrm>
        </p:spPr>
        <p:txBody>
          <a:bodyPr/>
          <a:lstStyle/>
          <a:p>
            <a:pPr marL="0" indent="0">
              <a:spcBef>
                <a:spcPct val="50000"/>
              </a:spcBef>
              <a:buFont typeface="Monotype Sorts"/>
              <a:buNone/>
            </a:pPr>
            <a:r>
              <a:rPr lang="en-US" altLang="en-US" smtClean="0">
                <a:cs typeface="Times New Roman" panose="02020603050405020304" pitchFamily="18" charset="0"/>
              </a:rPr>
              <a:t>Inner classes can make programs simple and concise. </a:t>
            </a:r>
          </a:p>
          <a:p>
            <a:pPr marL="0" indent="0">
              <a:spcBef>
                <a:spcPct val="50000"/>
              </a:spcBef>
              <a:buFont typeface="Monotype Sorts"/>
              <a:buNone/>
            </a:pPr>
            <a:r>
              <a:rPr lang="en-US" altLang="en-US" smtClean="0">
                <a:cs typeface="Times New Roman" panose="02020603050405020304" pitchFamily="18" charset="0"/>
              </a:rPr>
              <a:t>An inner class supports the work of its containing outer class and is compiled into a class named </a:t>
            </a:r>
            <a:r>
              <a:rPr lang="en-US" altLang="en-US" i="1" smtClean="0">
                <a:cs typeface="Times New Roman" panose="02020603050405020304" pitchFamily="18" charset="0"/>
              </a:rPr>
              <a:t>OuterClassName</a:t>
            </a:r>
            <a:r>
              <a:rPr lang="en-US" altLang="en-US" smtClean="0">
                <a:cs typeface="Times New Roman" panose="02020603050405020304" pitchFamily="18" charset="0"/>
              </a:rPr>
              <a:t>$</a:t>
            </a:r>
            <a:r>
              <a:rPr lang="en-US" altLang="en-US" i="1" smtClean="0">
                <a:cs typeface="Times New Roman" panose="02020603050405020304" pitchFamily="18" charset="0"/>
              </a:rPr>
              <a:t>InnerClassName</a:t>
            </a:r>
            <a:r>
              <a:rPr lang="en-US" altLang="en-US" smtClean="0">
                <a:cs typeface="Times New Roman" panose="02020603050405020304" pitchFamily="18" charset="0"/>
              </a:rPr>
              <a:t>.class. For example, the inner class InnerClass in OuterClass is compiled into </a:t>
            </a:r>
            <a:r>
              <a:rPr lang="en-US" altLang="en-US" i="1" smtClean="0">
                <a:cs typeface="Times New Roman" panose="02020603050405020304" pitchFamily="18" charset="0"/>
              </a:rPr>
              <a:t>OuterClass$InnerClass</a:t>
            </a:r>
            <a:r>
              <a:rPr lang="en-US" altLang="en-US" smtClean="0">
                <a:cs typeface="Times New Roman" panose="02020603050405020304" pitchFamily="18" charset="0"/>
              </a:rPr>
              <a:t>.class</a:t>
            </a:r>
            <a:r>
              <a:rPr lang="en-US" altLang="en-US" smtClean="0">
                <a:latin typeface="Courier" charset="0"/>
                <a:cs typeface="Times New Roman" panose="02020603050405020304" pitchFamily="18" charset="0"/>
              </a:rPr>
              <a:t>.</a:t>
            </a:r>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F2774F-DB98-44C9-A756-6EFAAB86407A}" type="slidenum">
              <a:rPr lang="en-US" altLang="en-US" sz="1400"/>
              <a:pPr>
                <a:spcBef>
                  <a:spcPct val="0"/>
                </a:spcBef>
                <a:buClrTx/>
                <a:buSzTx/>
                <a:buFontTx/>
                <a:buNone/>
              </a:pPr>
              <a:t>21</a:t>
            </a:fld>
            <a:endParaRPr lang="en-US" altLang="en-US" sz="1400"/>
          </a:p>
        </p:txBody>
      </p:sp>
      <p:sp>
        <p:nvSpPr>
          <p:cNvPr id="24579" name="Rectangle 2"/>
          <p:cNvSpPr>
            <a:spLocks noGrp="1" noChangeArrowheads="1"/>
          </p:cNvSpPr>
          <p:nvPr>
            <p:ph type="title"/>
          </p:nvPr>
        </p:nvSpPr>
        <p:spPr>
          <a:xfrm>
            <a:off x="685800" y="0"/>
            <a:ext cx="7772400" cy="1428750"/>
          </a:xfrm>
        </p:spPr>
        <p:txBody>
          <a:bodyPr/>
          <a:lstStyle/>
          <a:p>
            <a:r>
              <a:rPr lang="en-US" altLang="en-US" smtClean="0"/>
              <a:t>Inner Classes (cont.)</a:t>
            </a:r>
          </a:p>
        </p:txBody>
      </p:sp>
      <p:sp>
        <p:nvSpPr>
          <p:cNvPr id="24580" name="Rectangle 3"/>
          <p:cNvSpPr>
            <a:spLocks noGrp="1" noChangeArrowheads="1"/>
          </p:cNvSpPr>
          <p:nvPr>
            <p:ph type="body" idx="1"/>
          </p:nvPr>
        </p:nvSpPr>
        <p:spPr>
          <a:xfrm>
            <a:off x="685800" y="1371600"/>
            <a:ext cx="7467600" cy="4953000"/>
          </a:xfrm>
        </p:spPr>
        <p:txBody>
          <a:bodyPr/>
          <a:lstStyle/>
          <a:p>
            <a:pPr>
              <a:spcBef>
                <a:spcPct val="50000"/>
              </a:spcBef>
              <a:buFont typeface="Wingdings" panose="05000000000000000000" pitchFamily="2" charset="2"/>
              <a:buChar char="q"/>
            </a:pPr>
            <a:r>
              <a:rPr lang="en-US" altLang="en-US" smtClean="0">
                <a:cs typeface="Times New Roman" panose="02020603050405020304" pitchFamily="18" charset="0"/>
              </a:rPr>
              <a:t>An inner class can be declared public, protected, or private subject to the same visibility rules applied to a member of the class. </a:t>
            </a:r>
          </a:p>
          <a:p>
            <a:pPr>
              <a:spcBef>
                <a:spcPct val="50000"/>
              </a:spcBef>
              <a:buFont typeface="Wingdings" panose="05000000000000000000" pitchFamily="2" charset="2"/>
              <a:buChar char="q"/>
            </a:pPr>
            <a:r>
              <a:rPr lang="en-US" altLang="en-US" smtClean="0">
                <a:cs typeface="Times New Roman" panose="02020603050405020304" pitchFamily="18" charset="0"/>
              </a:rPr>
              <a:t>An inner class can be declared static. A static inner class can be accessed using the outer class name. A static inner class cannot access nonstatic members of the outer class</a:t>
            </a:r>
            <a:r>
              <a:rPr lang="en-US" altLang="en-US" smtClean="0">
                <a:latin typeface="Courier"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8AC1F7-2122-48F9-B530-E1350E418776}" type="slidenum">
              <a:rPr lang="en-US" altLang="en-US" sz="1400"/>
              <a:pPr>
                <a:spcBef>
                  <a:spcPct val="0"/>
                </a:spcBef>
                <a:buClrTx/>
                <a:buSzTx/>
                <a:buFontTx/>
                <a:buNone/>
              </a:pPr>
              <a:t>22</a:t>
            </a:fld>
            <a:endParaRPr lang="en-US" altLang="en-US" sz="1400"/>
          </a:p>
        </p:txBody>
      </p:sp>
      <p:sp>
        <p:nvSpPr>
          <p:cNvPr id="25603" name="Rectangle 2"/>
          <p:cNvSpPr>
            <a:spLocks noGrp="1" noChangeArrowheads="1"/>
          </p:cNvSpPr>
          <p:nvPr>
            <p:ph type="title"/>
          </p:nvPr>
        </p:nvSpPr>
        <p:spPr>
          <a:xfrm>
            <a:off x="685800" y="381000"/>
            <a:ext cx="7772400" cy="666750"/>
          </a:xfrm>
        </p:spPr>
        <p:txBody>
          <a:bodyPr/>
          <a:lstStyle/>
          <a:p>
            <a:r>
              <a:rPr lang="en-US" altLang="en-US" sz="4000" smtClean="0"/>
              <a:t>Anonymous Inner Classes</a:t>
            </a:r>
          </a:p>
        </p:txBody>
      </p:sp>
      <p:sp>
        <p:nvSpPr>
          <p:cNvPr id="25604" name="Rectangle 3"/>
          <p:cNvSpPr>
            <a:spLocks noGrp="1" noChangeArrowheads="1"/>
          </p:cNvSpPr>
          <p:nvPr>
            <p:ph type="body" idx="1"/>
          </p:nvPr>
        </p:nvSpPr>
        <p:spPr>
          <a:xfrm>
            <a:off x="304800" y="1295400"/>
            <a:ext cx="8382000" cy="4953000"/>
          </a:xfrm>
        </p:spPr>
        <p:txBody>
          <a:bodyPr/>
          <a:lstStyle/>
          <a:p>
            <a:pPr>
              <a:buFont typeface="Wingdings" panose="05000000000000000000" pitchFamily="2" charset="2"/>
              <a:buChar char="q"/>
            </a:pPr>
            <a:r>
              <a:rPr lang="en-US" altLang="en-US" sz="2400" smtClean="0"/>
              <a:t>An anonymous inner class must always extend a superclass or implement an interface, but it cannot have an explicit extends or implements clause. </a:t>
            </a:r>
          </a:p>
          <a:p>
            <a:pPr>
              <a:buFont typeface="Wingdings" panose="05000000000000000000" pitchFamily="2" charset="2"/>
              <a:buChar char="q"/>
            </a:pPr>
            <a:r>
              <a:rPr lang="en-US" altLang="en-US" sz="2400" smtClean="0"/>
              <a:t>An anonymous inner class must implement all the abstract methods in the superclass or in the interface. </a:t>
            </a:r>
          </a:p>
          <a:p>
            <a:pPr>
              <a:buFont typeface="Wingdings" panose="05000000000000000000" pitchFamily="2" charset="2"/>
              <a:buChar char="q"/>
            </a:pPr>
            <a:r>
              <a:rPr lang="en-US" altLang="en-US" sz="2400" smtClean="0"/>
              <a:t>An anonymous inner class always uses the no-arg constructor from its superclass to create an instance. If an anonymous inner class implements an interface, the constructor is Object().</a:t>
            </a:r>
          </a:p>
          <a:p>
            <a:pPr>
              <a:buFont typeface="Wingdings" panose="05000000000000000000" pitchFamily="2" charset="2"/>
              <a:buChar char="q"/>
            </a:pPr>
            <a:r>
              <a:rPr lang="en-US" altLang="en-US" sz="2400" smtClean="0"/>
              <a:t>An anonymous inner class is compiled into a class named OuterClassName$</a:t>
            </a:r>
            <a:r>
              <a:rPr lang="en-US" altLang="en-US" sz="2400" i="1" smtClean="0"/>
              <a:t>n</a:t>
            </a:r>
            <a:r>
              <a:rPr lang="en-US" altLang="en-US" sz="2400" smtClean="0"/>
              <a:t>.class. For example, if the outer class Test has two anonymous inner classes, these two classes are compiled into Test$1.class and Test$2.class.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5507B0-3710-4A32-8F80-16D2CC5DBAC8}" type="slidenum">
              <a:rPr lang="en-US" altLang="en-US" sz="1400"/>
              <a:pPr>
                <a:spcBef>
                  <a:spcPct val="0"/>
                </a:spcBef>
                <a:buClrTx/>
                <a:buSzTx/>
                <a:buFontTx/>
                <a:buNone/>
              </a:pPr>
              <a:t>23</a:t>
            </a:fld>
            <a:endParaRPr lang="en-US" altLang="en-US" sz="1400"/>
          </a:p>
        </p:txBody>
      </p:sp>
      <p:sp>
        <p:nvSpPr>
          <p:cNvPr id="26627" name="Rectangle 2"/>
          <p:cNvSpPr>
            <a:spLocks noGrp="1" noChangeArrowheads="1"/>
          </p:cNvSpPr>
          <p:nvPr>
            <p:ph type="title"/>
          </p:nvPr>
        </p:nvSpPr>
        <p:spPr>
          <a:xfrm>
            <a:off x="685800" y="381000"/>
            <a:ext cx="7772400" cy="666750"/>
          </a:xfrm>
        </p:spPr>
        <p:txBody>
          <a:bodyPr/>
          <a:lstStyle/>
          <a:p>
            <a:r>
              <a:rPr lang="en-US" altLang="en-US" sz="4000" smtClean="0"/>
              <a:t>Anonymous Inner Classes (cont.)</a:t>
            </a:r>
          </a:p>
        </p:txBody>
      </p:sp>
      <p:sp>
        <p:nvSpPr>
          <p:cNvPr id="26628" name="Rectangle 3"/>
          <p:cNvSpPr>
            <a:spLocks noGrp="1" noChangeArrowheads="1"/>
          </p:cNvSpPr>
          <p:nvPr>
            <p:ph type="body" idx="1"/>
          </p:nvPr>
        </p:nvSpPr>
        <p:spPr>
          <a:xfrm>
            <a:off x="304800" y="1295400"/>
            <a:ext cx="8382000" cy="2590800"/>
          </a:xfrm>
        </p:spPr>
        <p:txBody>
          <a:bodyPr/>
          <a:lstStyle/>
          <a:p>
            <a:pPr>
              <a:spcBef>
                <a:spcPct val="0"/>
              </a:spcBef>
              <a:buFont typeface="Monotype Sorts"/>
              <a:buNone/>
            </a:pPr>
            <a:r>
              <a:rPr lang="en-US" altLang="en-US" sz="2800" smtClean="0"/>
              <a:t>	Inner class listeners can be shortened using anonymous inner classes. An </a:t>
            </a:r>
            <a:r>
              <a:rPr lang="en-US" altLang="en-US" sz="2800" i="1" smtClean="0"/>
              <a:t>anonymous inner class</a:t>
            </a:r>
            <a:r>
              <a:rPr lang="en-US" altLang="en-US" sz="2800" smtClean="0"/>
              <a:t> is an inner class without a name. It combines declaring an inner class and creating an instance of the class in one step. An anonymous inner class is declared as follows:</a:t>
            </a:r>
          </a:p>
        </p:txBody>
      </p:sp>
      <p:sp>
        <p:nvSpPr>
          <p:cNvPr id="26629" name="Text Box 4"/>
          <p:cNvSpPr txBox="1">
            <a:spLocks noChangeArrowheads="1"/>
          </p:cNvSpPr>
          <p:nvPr/>
        </p:nvSpPr>
        <p:spPr bwMode="auto">
          <a:xfrm>
            <a:off x="533400" y="3978275"/>
            <a:ext cx="8077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new</a:t>
            </a:r>
            <a:r>
              <a:rPr lang="en-US" altLang="en-US" sz="2400">
                <a:solidFill>
                  <a:schemeClr val="bg2"/>
                </a:solidFill>
              </a:rPr>
              <a:t> SuperClassName/InterfaceName() {</a:t>
            </a:r>
          </a:p>
          <a:p>
            <a:pPr>
              <a:spcBef>
                <a:spcPct val="0"/>
              </a:spcBef>
              <a:buClrTx/>
              <a:buSzTx/>
              <a:buFontTx/>
              <a:buNone/>
            </a:pPr>
            <a:r>
              <a:rPr lang="en-US" altLang="en-US" sz="2400">
                <a:solidFill>
                  <a:schemeClr val="bg2"/>
                </a:solidFill>
              </a:rPr>
              <a:t>  // Implement or override methods in superclass or interface</a:t>
            </a:r>
          </a:p>
          <a:p>
            <a:pPr>
              <a:spcBef>
                <a:spcPct val="0"/>
              </a:spcBef>
              <a:buClrTx/>
              <a:buSzTx/>
              <a:buFontTx/>
              <a:buNone/>
            </a:pPr>
            <a:r>
              <a:rPr lang="en-US" altLang="en-US" sz="2400">
                <a:solidFill>
                  <a:schemeClr val="bg2"/>
                </a:solidFill>
              </a:rPr>
              <a:t>  // Other methods if necessary</a:t>
            </a:r>
          </a:p>
          <a:p>
            <a:pPr>
              <a:spcBef>
                <a:spcPct val="0"/>
              </a:spcBef>
              <a:buClrTx/>
              <a:buSzTx/>
              <a:buFontTx/>
              <a:buNone/>
            </a:pPr>
            <a:r>
              <a:rPr lang="en-US" altLang="en-US" sz="2400">
                <a:solidFill>
                  <a:schemeClr val="bg2"/>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321BE6-BF8D-4013-9505-FC68F9243B11}" type="slidenum">
              <a:rPr lang="en-US" altLang="en-US" sz="1400"/>
              <a:pPr>
                <a:spcBef>
                  <a:spcPct val="0"/>
                </a:spcBef>
                <a:buClrTx/>
                <a:buSzTx/>
                <a:buFontTx/>
                <a:buNone/>
              </a:pPr>
              <a:t>24</a:t>
            </a:fld>
            <a:endParaRPr lang="en-US" altLang="en-US" sz="1400"/>
          </a:p>
        </p:txBody>
      </p:sp>
      <p:sp>
        <p:nvSpPr>
          <p:cNvPr id="27651" name="Rectangle 2"/>
          <p:cNvSpPr>
            <a:spLocks noGrp="1" noChangeArrowheads="1"/>
          </p:cNvSpPr>
          <p:nvPr>
            <p:ph type="title"/>
          </p:nvPr>
        </p:nvSpPr>
        <p:spPr>
          <a:xfrm>
            <a:off x="685800" y="381000"/>
            <a:ext cx="7772400" cy="666750"/>
          </a:xfrm>
        </p:spPr>
        <p:txBody>
          <a:bodyPr/>
          <a:lstStyle/>
          <a:p>
            <a:r>
              <a:rPr lang="en-US" altLang="en-US" sz="4000" smtClean="0"/>
              <a:t>Anonymous Inner Classes (cont.)</a:t>
            </a: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AnonymousHandlerDemo</a:t>
            </a:r>
            <a:endParaRPr lang="en-US" dirty="0">
              <a:solidFill>
                <a:schemeClr val="accent1"/>
              </a:solidFill>
            </a:endParaRPr>
          </a:p>
        </p:txBody>
      </p:sp>
      <p:sp>
        <p:nvSpPr>
          <p:cNvPr id="27656" name="AutoShape 7">
            <a:hlinkClick r:id="rId3"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495800"/>
            <a:ext cx="28384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2765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 y="1371600"/>
            <a:ext cx="9067800" cy="283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BC5C1D-2BC2-409E-A79A-5655130D7375}" type="slidenum">
              <a:rPr lang="en-US" altLang="en-US" sz="1400"/>
              <a:pPr>
                <a:spcBef>
                  <a:spcPct val="0"/>
                </a:spcBef>
                <a:buClrTx/>
                <a:buSzTx/>
                <a:buFontTx/>
                <a:buNone/>
              </a:pPr>
              <a:t>25</a:t>
            </a:fld>
            <a:endParaRPr lang="en-US" altLang="en-US" sz="1400"/>
          </a:p>
        </p:txBody>
      </p:sp>
      <p:sp>
        <p:nvSpPr>
          <p:cNvPr id="28675" name="Rectangle 2"/>
          <p:cNvSpPr>
            <a:spLocks noGrp="1" noChangeArrowheads="1"/>
          </p:cNvSpPr>
          <p:nvPr>
            <p:ph type="title"/>
          </p:nvPr>
        </p:nvSpPr>
        <p:spPr>
          <a:xfrm>
            <a:off x="304800" y="228600"/>
            <a:ext cx="8458200" cy="1295400"/>
          </a:xfrm>
        </p:spPr>
        <p:txBody>
          <a:bodyPr/>
          <a:lstStyle/>
          <a:p>
            <a:r>
              <a:rPr lang="en-US" altLang="en-US" smtClean="0"/>
              <a:t>Simplifying Event Handing Using Lambda Expressions</a:t>
            </a:r>
          </a:p>
        </p:txBody>
      </p:sp>
      <p:sp>
        <p:nvSpPr>
          <p:cNvPr id="28676" name="Rectangle 3"/>
          <p:cNvSpPr>
            <a:spLocks noGrp="1" noChangeArrowheads="1"/>
          </p:cNvSpPr>
          <p:nvPr>
            <p:ph type="body" idx="1"/>
          </p:nvPr>
        </p:nvSpPr>
        <p:spPr>
          <a:xfrm>
            <a:off x="228600" y="1676400"/>
            <a:ext cx="8686800" cy="2667000"/>
          </a:xfrm>
        </p:spPr>
        <p:txBody>
          <a:bodyPr/>
          <a:lstStyle/>
          <a:p>
            <a:pPr marL="0" indent="0">
              <a:buFont typeface="Monotype Sorts"/>
              <a:buNone/>
            </a:pPr>
            <a:r>
              <a:rPr lang="en-US" altLang="en-US" sz="2800" i="1" smtClean="0"/>
              <a:t>Lambda expression</a:t>
            </a:r>
            <a:r>
              <a:rPr lang="en-US" altLang="en-US" sz="2800" smtClean="0"/>
              <a:t> is a new feature in Java 8. Lambda expressions can be viewed as an anonymous method with a concise syntax. For example, the following code in (a) can be greatly simplified using a lambda expression in (b) in three lines.</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8679" name="Object 4"/>
          <p:cNvGraphicFramePr>
            <a:graphicFrameLocks noChangeAspect="1"/>
          </p:cNvGraphicFramePr>
          <p:nvPr/>
        </p:nvGraphicFramePr>
        <p:xfrm>
          <a:off x="128588" y="3886200"/>
          <a:ext cx="8886825" cy="2438400"/>
        </p:xfrm>
        <a:graphic>
          <a:graphicData uri="http://schemas.openxmlformats.org/presentationml/2006/ole">
            <mc:AlternateContent xmlns:mc="http://schemas.openxmlformats.org/markup-compatibility/2006">
              <mc:Choice xmlns:v="urn:schemas-microsoft-com:vml" Requires="v">
                <p:oleObj spid="_x0000_s28683" name="Picture" r:id="rId3" imgW="4799841" imgH="1312361" progId="Word.Picture.8">
                  <p:embed/>
                </p:oleObj>
              </mc:Choice>
              <mc:Fallback>
                <p:oleObj name="Picture" r:id="rId3" imgW="4799841" imgH="1312361"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3886200"/>
                        <a:ext cx="88868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C0FB54-0984-4D96-9823-5142347C7F49}" type="slidenum">
              <a:rPr lang="en-US" altLang="en-US" sz="1400"/>
              <a:pPr>
                <a:spcBef>
                  <a:spcPct val="0"/>
                </a:spcBef>
                <a:buClrTx/>
                <a:buSzTx/>
                <a:buFontTx/>
                <a:buNone/>
              </a:pPr>
              <a:t>26</a:t>
            </a:fld>
            <a:endParaRPr lang="en-US" altLang="en-US" sz="1400"/>
          </a:p>
        </p:txBody>
      </p:sp>
      <p:sp>
        <p:nvSpPr>
          <p:cNvPr id="29699" name="Rectangle 2"/>
          <p:cNvSpPr>
            <a:spLocks noGrp="1" noChangeArrowheads="1"/>
          </p:cNvSpPr>
          <p:nvPr>
            <p:ph type="title"/>
          </p:nvPr>
        </p:nvSpPr>
        <p:spPr>
          <a:xfrm>
            <a:off x="152400" y="381000"/>
            <a:ext cx="8763000" cy="666750"/>
          </a:xfrm>
        </p:spPr>
        <p:txBody>
          <a:bodyPr/>
          <a:lstStyle/>
          <a:p>
            <a:r>
              <a:rPr lang="en-US" altLang="en-US" sz="4200" smtClean="0"/>
              <a:t>Basic Syntax for a Lambda Expression</a:t>
            </a:r>
          </a:p>
        </p:txBody>
      </p:sp>
      <p:sp>
        <p:nvSpPr>
          <p:cNvPr id="29700" name="Rectangle 3"/>
          <p:cNvSpPr>
            <a:spLocks noGrp="1" noChangeArrowheads="1"/>
          </p:cNvSpPr>
          <p:nvPr>
            <p:ph type="body" idx="1"/>
          </p:nvPr>
        </p:nvSpPr>
        <p:spPr>
          <a:xfrm>
            <a:off x="76200" y="1447800"/>
            <a:ext cx="8915400" cy="4724400"/>
          </a:xfrm>
        </p:spPr>
        <p:txBody>
          <a:bodyPr/>
          <a:lstStyle/>
          <a:p>
            <a:pPr marL="0" indent="0">
              <a:buFont typeface="Monotype Sorts"/>
              <a:buNone/>
            </a:pPr>
            <a:r>
              <a:rPr lang="en-US" altLang="en-US" smtClean="0"/>
              <a:t>The basic syntax for a lambda expression is either</a:t>
            </a:r>
          </a:p>
          <a:p>
            <a:pPr marL="0" indent="0">
              <a:buFont typeface="Monotype Sorts"/>
              <a:buNone/>
            </a:pPr>
            <a:r>
              <a:rPr lang="en-US" altLang="en-US" smtClean="0"/>
              <a:t>  (type1 param1, type2 param2, ...) -&gt; expression</a:t>
            </a:r>
          </a:p>
          <a:p>
            <a:pPr marL="0" indent="0">
              <a:buFont typeface="Monotype Sorts"/>
              <a:buNone/>
            </a:pPr>
            <a:r>
              <a:rPr lang="en-US" altLang="en-US" smtClean="0"/>
              <a:t>or</a:t>
            </a:r>
          </a:p>
          <a:p>
            <a:pPr marL="0" indent="0">
              <a:buFont typeface="Monotype Sorts"/>
              <a:buNone/>
            </a:pPr>
            <a:r>
              <a:rPr lang="en-US" altLang="en-US" smtClean="0"/>
              <a:t>  (type1 param1, type2 param2, ...) -&gt; { statements; }</a:t>
            </a:r>
          </a:p>
          <a:p>
            <a:pPr marL="0" indent="0">
              <a:buFont typeface="Monotype Sorts"/>
              <a:buNone/>
            </a:pPr>
            <a:endParaRPr lang="en-US" altLang="en-US" smtClean="0"/>
          </a:p>
          <a:p>
            <a:pPr marL="0" indent="0">
              <a:buFont typeface="Monotype Sorts"/>
              <a:buNone/>
            </a:pPr>
            <a:r>
              <a:rPr lang="en-US" altLang="en-US" smtClean="0"/>
              <a:t>The data type for a parameter may be explicitly declared or implicitly inferred by the compiler. The parentheses can be omitted if there is only one parameter without an explicit data type.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CD09FB-E4EC-4112-837F-E39F0177B0AF}" type="slidenum">
              <a:rPr lang="en-US" altLang="en-US" sz="1400"/>
              <a:pPr>
                <a:spcBef>
                  <a:spcPct val="0"/>
                </a:spcBef>
                <a:buClrTx/>
                <a:buSzTx/>
                <a:buFontTx/>
                <a:buNone/>
              </a:pPr>
              <a:t>27</a:t>
            </a:fld>
            <a:endParaRPr lang="en-US" altLang="en-US" sz="1400"/>
          </a:p>
        </p:txBody>
      </p:sp>
      <p:sp>
        <p:nvSpPr>
          <p:cNvPr id="30723" name="Rectangle 2"/>
          <p:cNvSpPr>
            <a:spLocks noGrp="1" noChangeArrowheads="1"/>
          </p:cNvSpPr>
          <p:nvPr>
            <p:ph type="title"/>
          </p:nvPr>
        </p:nvSpPr>
        <p:spPr>
          <a:xfrm>
            <a:off x="76200" y="381000"/>
            <a:ext cx="8991600" cy="666750"/>
          </a:xfrm>
        </p:spPr>
        <p:txBody>
          <a:bodyPr/>
          <a:lstStyle/>
          <a:p>
            <a:r>
              <a:rPr lang="en-US" altLang="en-US" sz="4200" smtClean="0"/>
              <a:t>Single Abstract Method Interface (SAM)</a:t>
            </a:r>
          </a:p>
        </p:txBody>
      </p:sp>
      <p:sp>
        <p:nvSpPr>
          <p:cNvPr id="30724" name="Rectangle 3"/>
          <p:cNvSpPr>
            <a:spLocks noGrp="1" noChangeArrowheads="1"/>
          </p:cNvSpPr>
          <p:nvPr>
            <p:ph type="body" idx="1"/>
          </p:nvPr>
        </p:nvSpPr>
        <p:spPr>
          <a:xfrm>
            <a:off x="76200" y="1447800"/>
            <a:ext cx="8915400" cy="4724400"/>
          </a:xfrm>
        </p:spPr>
        <p:txBody>
          <a:bodyPr/>
          <a:lstStyle/>
          <a:p>
            <a:pPr marL="0" indent="0">
              <a:buFont typeface="Monotype Sorts"/>
              <a:buNone/>
            </a:pPr>
            <a:r>
              <a:rPr lang="en-US" altLang="en-US" dirty="0" smtClean="0"/>
              <a:t>The statements in the lambda expression is all for that method. If it contains multiple methods, the compiler will not be able to compile the lambda expression. So, for the compiler to understand lambda expressions, </a:t>
            </a:r>
            <a:r>
              <a:rPr lang="en-US" altLang="en-US" b="1" dirty="0" smtClean="0"/>
              <a:t>the interface must contain exactly one abstract method</a:t>
            </a:r>
            <a:r>
              <a:rPr lang="en-US" altLang="en-US" dirty="0" smtClean="0"/>
              <a:t>. Such an interface is known as a </a:t>
            </a:r>
            <a:r>
              <a:rPr lang="en-US" altLang="en-US" i="1" dirty="0" smtClean="0"/>
              <a:t>functional interface</a:t>
            </a:r>
            <a:r>
              <a:rPr lang="en-US" altLang="en-US" dirty="0" smtClean="0"/>
              <a:t>, or a </a:t>
            </a:r>
            <a:r>
              <a:rPr lang="en-US" altLang="en-US" i="1" dirty="0" smtClean="0"/>
              <a:t>Single Abstract Method</a:t>
            </a:r>
            <a:r>
              <a:rPr lang="en-US" altLang="en-US" dirty="0" smtClean="0"/>
              <a:t> (SAM) interface. </a:t>
            </a:r>
          </a:p>
        </p:txBody>
      </p:sp>
      <p:sp>
        <p:nvSpPr>
          <p:cNvPr id="8"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AnonymousHandlerDemo</a:t>
            </a:r>
            <a:endParaRPr lang="en-US" dirty="0">
              <a:solidFill>
                <a:schemeClr val="accent1"/>
              </a:solidFill>
            </a:endParaRPr>
          </a:p>
        </p:txBody>
      </p:sp>
      <p:sp>
        <p:nvSpPr>
          <p:cNvPr id="30727" name="AutoShape 7">
            <a:hlinkClick r:id="rId3"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1574DF-E321-4866-88FB-8E68D0D35462}" type="slidenum">
              <a:rPr lang="en-US" altLang="en-US" sz="1400"/>
              <a:pPr>
                <a:spcBef>
                  <a:spcPct val="0"/>
                </a:spcBef>
                <a:buClrTx/>
                <a:buSzTx/>
                <a:buFontTx/>
                <a:buNone/>
              </a:pPr>
              <a:t>28</a:t>
            </a:fld>
            <a:endParaRPr lang="en-US" altLang="en-US" sz="1400"/>
          </a:p>
        </p:txBody>
      </p:sp>
      <p:sp>
        <p:nvSpPr>
          <p:cNvPr id="32771" name="Rectangle 2"/>
          <p:cNvSpPr>
            <a:spLocks noGrp="1" noChangeArrowheads="1"/>
          </p:cNvSpPr>
          <p:nvPr>
            <p:ph type="title"/>
          </p:nvPr>
        </p:nvSpPr>
        <p:spPr>
          <a:xfrm>
            <a:off x="685800" y="304800"/>
            <a:ext cx="7772400" cy="609600"/>
          </a:xfrm>
        </p:spPr>
        <p:txBody>
          <a:bodyPr/>
          <a:lstStyle/>
          <a:p>
            <a:r>
              <a:rPr lang="en-US" altLang="en-US" smtClean="0"/>
              <a:t>MouseEvent</a:t>
            </a:r>
            <a:endParaRPr lang="en-US" altLang="en-US" smtClean="0">
              <a:solidFill>
                <a:schemeClr val="tx1"/>
              </a:solidFill>
            </a:endParaRPr>
          </a:p>
        </p:txBody>
      </p:sp>
      <p:sp>
        <p:nvSpPr>
          <p:cNvPr id="32772"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MouseEventDemo</a:t>
            </a:r>
            <a:endParaRPr lang="en-US" dirty="0">
              <a:solidFill>
                <a:schemeClr val="accent1"/>
              </a:solidFill>
            </a:endParaRPr>
          </a:p>
        </p:txBody>
      </p:sp>
      <p:sp>
        <p:nvSpPr>
          <p:cNvPr id="32777" name="AutoShape 7">
            <a:hlinkClick r:id="rId3"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277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1552575"/>
            <a:ext cx="88138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6A7B9F-74DA-4279-BF4B-95011012D866}" type="slidenum">
              <a:rPr lang="en-US" altLang="en-US" sz="1400"/>
              <a:pPr>
                <a:spcBef>
                  <a:spcPct val="0"/>
                </a:spcBef>
                <a:buClrTx/>
                <a:buSzTx/>
                <a:buFontTx/>
                <a:buNone/>
              </a:pPr>
              <a:t>29</a:t>
            </a:fld>
            <a:endParaRPr lang="en-US" altLang="en-US" sz="1400"/>
          </a:p>
        </p:txBody>
      </p:sp>
      <p:sp>
        <p:nvSpPr>
          <p:cNvPr id="33795"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z="4200" smtClean="0">
                <a:latin typeface="Courier New" panose="02070309020205020404" pitchFamily="49" charset="0"/>
              </a:rPr>
              <a:t>KeyEvent</a:t>
            </a:r>
            <a:r>
              <a:rPr lang="en-US" altLang="en-US" smtClean="0"/>
              <a:t> Class</a:t>
            </a:r>
          </a:p>
        </p:txBody>
      </p:sp>
      <p:sp>
        <p:nvSpPr>
          <p:cNvPr id="33796"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MouseEventDemo</a:t>
            </a:r>
            <a:endParaRPr lang="en-US" dirty="0">
              <a:solidFill>
                <a:schemeClr val="accent1"/>
              </a:solidFill>
            </a:endParaRPr>
          </a:p>
        </p:txBody>
      </p:sp>
      <p:sp>
        <p:nvSpPr>
          <p:cNvPr id="33800" name="AutoShape 7">
            <a:hlinkClick r:id="rId3"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380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88360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920E13-A659-4D21-B4C3-57E5B7243785}"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685800" y="304800"/>
            <a:ext cx="7772400" cy="1123950"/>
          </a:xfrm>
          <a:noFill/>
        </p:spPr>
        <p:txBody>
          <a:bodyPr/>
          <a:lstStyle/>
          <a:p>
            <a:r>
              <a:rPr lang="en-US" altLang="en-US" smtClean="0"/>
              <a:t>Procedural vs. Event-Driven Programming</a:t>
            </a:r>
          </a:p>
        </p:txBody>
      </p:sp>
      <p:sp>
        <p:nvSpPr>
          <p:cNvPr id="6148" name="Rectangle 3"/>
          <p:cNvSpPr>
            <a:spLocks noGrp="1" noChangeArrowheads="1"/>
          </p:cNvSpPr>
          <p:nvPr>
            <p:ph type="body" idx="1"/>
          </p:nvPr>
        </p:nvSpPr>
        <p:spPr>
          <a:xfrm>
            <a:off x="457200" y="1905000"/>
            <a:ext cx="8305800" cy="2590800"/>
          </a:xfrm>
          <a:noFill/>
        </p:spPr>
        <p:txBody>
          <a:bodyPr/>
          <a:lstStyle/>
          <a:p>
            <a:pPr>
              <a:buFont typeface="Wingdings" panose="05000000000000000000" pitchFamily="2" charset="2"/>
              <a:buChar char="§"/>
            </a:pPr>
            <a:r>
              <a:rPr lang="en-US" altLang="en-US" i="1" dirty="0" smtClean="0"/>
              <a:t>Procedural programming</a:t>
            </a:r>
            <a:r>
              <a:rPr lang="en-US" altLang="en-US" dirty="0" smtClean="0"/>
              <a:t> is executed in procedural (sequential) order.  Start with main and follow method calls.</a:t>
            </a:r>
          </a:p>
          <a:p>
            <a:pPr>
              <a:spcBef>
                <a:spcPct val="100000"/>
              </a:spcBef>
              <a:buFont typeface="Wingdings" panose="05000000000000000000" pitchFamily="2" charset="2"/>
              <a:buChar char="§"/>
            </a:pPr>
            <a:r>
              <a:rPr lang="en-US" altLang="en-US" dirty="0" smtClean="0"/>
              <a:t>In event-driven programming, code is executed upon activation of events.</a:t>
            </a:r>
            <a:r>
              <a:rPr lang="en-US" altLang="en-US" dirty="0" smtClean="0">
                <a:latin typeface="Book Antiqua" panose="02040602050305030304" pitchFamily="18" charset="0"/>
              </a:rPr>
              <a:t>  More difficult to follow sequence, but more efficient.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AB83F3-1CAA-493D-A40E-1E1452C5AC34}" type="slidenum">
              <a:rPr lang="en-US" altLang="en-US" sz="1400"/>
              <a:pPr>
                <a:spcBef>
                  <a:spcPct val="0"/>
                </a:spcBef>
                <a:buClrTx/>
                <a:buSzTx/>
                <a:buFontTx/>
                <a:buNone/>
              </a:pPr>
              <a:t>30</a:t>
            </a:fld>
            <a:endParaRPr lang="en-US" altLang="en-US" sz="1400"/>
          </a:p>
        </p:txBody>
      </p:sp>
      <p:sp>
        <p:nvSpPr>
          <p:cNvPr id="34819"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z="4200" smtClean="0">
                <a:latin typeface="Courier New" panose="02070309020205020404" pitchFamily="49" charset="0"/>
              </a:rPr>
              <a:t>KeyCode</a:t>
            </a:r>
            <a:r>
              <a:rPr lang="en-US" altLang="en-US" smtClean="0"/>
              <a:t> Constants</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48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524000"/>
            <a:ext cx="88836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59F6DB-DC87-4F58-86CC-58BAC6BEE5DC}" type="slidenum">
              <a:rPr lang="en-US" altLang="en-US" sz="1400"/>
              <a:pPr>
                <a:spcBef>
                  <a:spcPct val="0"/>
                </a:spcBef>
                <a:buClrTx/>
                <a:buSzTx/>
                <a:buFontTx/>
                <a:buNone/>
              </a:pPr>
              <a:t>31</a:t>
            </a:fld>
            <a:endParaRPr lang="en-US" altLang="en-US" sz="1400"/>
          </a:p>
        </p:txBody>
      </p:sp>
      <p:sp>
        <p:nvSpPr>
          <p:cNvPr id="35843" name="Rectangle 2"/>
          <p:cNvSpPr>
            <a:spLocks noGrp="1" noChangeArrowheads="1"/>
          </p:cNvSpPr>
          <p:nvPr>
            <p:ph type="title"/>
          </p:nvPr>
        </p:nvSpPr>
        <p:spPr>
          <a:xfrm>
            <a:off x="685800" y="457200"/>
            <a:ext cx="7772400" cy="1143000"/>
          </a:xfrm>
        </p:spPr>
        <p:txBody>
          <a:bodyPr/>
          <a:lstStyle/>
          <a:p>
            <a:r>
              <a:rPr lang="en-US" altLang="en-US" sz="4000" smtClean="0"/>
              <a:t>Example: Control Circle with Mouse and Key</a:t>
            </a:r>
            <a:endParaRPr lang="en-US" altLang="en-US" u="sng" smtClean="0">
              <a:solidFill>
                <a:schemeClr val="tx1"/>
              </a:solidFill>
              <a:latin typeface="Book Antiqua" panose="02040602050305030304" pitchFamily="18" charset="0"/>
            </a:endParaRPr>
          </a:p>
        </p:txBody>
      </p:sp>
      <p:sp>
        <p:nvSpPr>
          <p:cNvPr id="363525" name="AutoShape 5">
            <a:hlinkClick r:id="" action="ppaction://noaction" highlightClick="1"/>
          </p:cNvPr>
          <p:cNvSpPr>
            <a:spLocks noChangeArrowheads="1"/>
          </p:cNvSpPr>
          <p:nvPr/>
        </p:nvSpPr>
        <p:spPr bwMode="auto">
          <a:xfrm>
            <a:off x="1600200" y="5867400"/>
            <a:ext cx="4800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ControlCircleWithMouseAndKey</a:t>
            </a:r>
            <a:endParaRPr lang="en-US" dirty="0">
              <a:solidFill>
                <a:schemeClr val="accent1"/>
              </a:solidFill>
            </a:endParaRPr>
          </a:p>
        </p:txBody>
      </p:sp>
      <p:sp>
        <p:nvSpPr>
          <p:cNvPr id="35846" name="AutoShape 10">
            <a:hlinkClick r:id="rId3" highlightClick="1"/>
          </p:cNvPr>
          <p:cNvSpPr>
            <a:spLocks noChangeArrowheads="1"/>
          </p:cNvSpPr>
          <p:nvPr/>
        </p:nvSpPr>
        <p:spPr bwMode="auto">
          <a:xfrm>
            <a:off x="97472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36800"/>
            <a:ext cx="6226175" cy="415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301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12303C-494A-4015-8D97-3A19AD2A73AE}" type="slidenum">
              <a:rPr lang="en-US" altLang="en-US" sz="1400"/>
              <a:pPr>
                <a:spcBef>
                  <a:spcPct val="0"/>
                </a:spcBef>
                <a:buClrTx/>
                <a:buSzTx/>
                <a:buFontTx/>
                <a:buNone/>
              </a:pPr>
              <a:t>32</a:t>
            </a:fld>
            <a:endParaRPr lang="en-US" altLang="en-US" sz="1400"/>
          </a:p>
        </p:txBody>
      </p:sp>
      <p:sp>
        <p:nvSpPr>
          <p:cNvPr id="43012" name="Rectangle 2"/>
          <p:cNvSpPr>
            <a:spLocks noGrp="1" noChangeArrowheads="1"/>
          </p:cNvSpPr>
          <p:nvPr>
            <p:ph type="title"/>
          </p:nvPr>
        </p:nvSpPr>
        <p:spPr>
          <a:xfrm>
            <a:off x="685800" y="0"/>
            <a:ext cx="7772400" cy="762000"/>
          </a:xfrm>
          <a:noFill/>
        </p:spPr>
        <p:txBody>
          <a:bodyPr/>
          <a:lstStyle/>
          <a:p>
            <a:r>
              <a:rPr lang="en-US" altLang="en-US" b="1" smtClean="0"/>
              <a:t>Case Study: Bouncing Ball</a:t>
            </a:r>
            <a:endParaRPr lang="en-US" altLang="en-US" smtClean="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430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914400"/>
            <a:ext cx="2381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3019" name="AutoShape 8">
            <a:hlinkClick r:id="rId6" highlightClick="1"/>
          </p:cNvPr>
          <p:cNvSpPr>
            <a:spLocks noChangeArrowheads="1"/>
          </p:cNvSpPr>
          <p:nvPr/>
        </p:nvSpPr>
        <p:spPr bwMode="auto">
          <a:xfrm>
            <a:off x="677545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7">
            <a:hlinkClick r:id="" action="ppaction://noaction" highlightClick="1"/>
          </p:cNvPr>
          <p:cNvSpPr>
            <a:spLocks noChangeArrowheads="1"/>
          </p:cNvSpPr>
          <p:nvPr/>
        </p:nvSpPr>
        <p:spPr bwMode="auto">
          <a:xfrm>
            <a:off x="7388225" y="4191000"/>
            <a:ext cx="1676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7" action="ppaction://program"/>
              </a:rPr>
              <a:t>BallPane</a:t>
            </a:r>
            <a:endParaRPr lang="en-US" dirty="0">
              <a:solidFill>
                <a:schemeClr val="accent1"/>
              </a:solidFill>
            </a:endParaRPr>
          </a:p>
        </p:txBody>
      </p:sp>
      <p:sp>
        <p:nvSpPr>
          <p:cNvPr id="43022" name="AutoShape 8">
            <a:hlinkClick r:id="rId8" highlightClick="1"/>
          </p:cNvPr>
          <p:cNvSpPr>
            <a:spLocks noChangeArrowheads="1"/>
          </p:cNvSpPr>
          <p:nvPr/>
        </p:nvSpPr>
        <p:spPr bwMode="auto">
          <a:xfrm>
            <a:off x="5807075" y="49212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 name="AutoShape 7">
            <a:hlinkClick r:id="" action="ppaction://noaction" highlightClick="1"/>
          </p:cNvPr>
          <p:cNvSpPr>
            <a:spLocks noChangeArrowheads="1"/>
          </p:cNvSpPr>
          <p:nvPr/>
        </p:nvSpPr>
        <p:spPr bwMode="auto">
          <a:xfrm>
            <a:off x="6372225" y="4953000"/>
            <a:ext cx="272732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9" action="ppaction://program"/>
              </a:rPr>
              <a:t>BounceBallControl</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410826-3615-442B-AE8B-1F2505B19943}"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304800" y="304800"/>
            <a:ext cx="8534400" cy="1143000"/>
          </a:xfrm>
          <a:noFill/>
        </p:spPr>
        <p:txBody>
          <a:bodyPr/>
          <a:lstStyle/>
          <a:p>
            <a:r>
              <a:rPr lang="en-US" altLang="en-US" smtClean="0"/>
              <a:t>Taste of Event-Driven Programming</a:t>
            </a:r>
            <a:endParaRPr lang="en-US" altLang="en-US" smtClean="0">
              <a:solidFill>
                <a:schemeClr val="tx1"/>
              </a:solidFill>
              <a:latin typeface="Book Antiqua" panose="02040602050305030304" pitchFamily="18" charset="0"/>
            </a:endParaRPr>
          </a:p>
        </p:txBody>
      </p:sp>
      <p:sp>
        <p:nvSpPr>
          <p:cNvPr id="7172" name="Rectangle 3"/>
          <p:cNvSpPr>
            <a:spLocks noGrp="1" noChangeArrowheads="1"/>
          </p:cNvSpPr>
          <p:nvPr>
            <p:ph type="body" idx="1"/>
          </p:nvPr>
        </p:nvSpPr>
        <p:spPr>
          <a:xfrm>
            <a:off x="457200" y="1905000"/>
            <a:ext cx="8305800" cy="1524000"/>
          </a:xfrm>
          <a:noFill/>
        </p:spPr>
        <p:txBody>
          <a:bodyPr/>
          <a:lstStyle/>
          <a:p>
            <a:pPr marL="0" indent="0">
              <a:lnSpc>
                <a:spcPct val="90000"/>
              </a:lnSpc>
              <a:buFont typeface="Monotype Sorts"/>
              <a:buNone/>
            </a:pPr>
            <a:r>
              <a:rPr lang="en-US" altLang="en-US" smtClean="0"/>
              <a:t>The example displays a button in the frame. A message is displayed on the console when a button is clicked. </a:t>
            </a:r>
          </a:p>
        </p:txBody>
      </p:sp>
      <p:sp>
        <p:nvSpPr>
          <p:cNvPr id="387076" name="AutoShape 4">
            <a:hlinkClick r:id="" action="ppaction://noaction" highlightClick="1"/>
          </p:cNvPr>
          <p:cNvSpPr>
            <a:spLocks noChangeArrowheads="1"/>
          </p:cNvSpPr>
          <p:nvPr/>
        </p:nvSpPr>
        <p:spPr bwMode="auto">
          <a:xfrm>
            <a:off x="6096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HandleEvent</a:t>
            </a:r>
            <a:endParaRPr lang="en-US" dirty="0">
              <a:solidFill>
                <a:schemeClr val="accent1"/>
              </a:solidFill>
            </a:endParaRPr>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57600"/>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724400"/>
            <a:ext cx="24384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AutoShape 9">
            <a:hlinkClick r:id="rId5" highlightClick="1"/>
          </p:cNvPr>
          <p:cNvSpPr>
            <a:spLocks noChangeArrowheads="1"/>
          </p:cNvSpPr>
          <p:nvPr/>
        </p:nvSpPr>
        <p:spPr bwMode="auto">
          <a:xfrm>
            <a:off x="228600" y="4419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28D8C4-6B17-4D4E-85FA-5CEEC95251E0}" type="slidenum">
              <a:rPr lang="en-US" altLang="en-US" sz="1400"/>
              <a:pPr>
                <a:spcBef>
                  <a:spcPct val="0"/>
                </a:spcBef>
                <a:buClrTx/>
                <a:buSzTx/>
                <a:buFontTx/>
                <a:buNone/>
              </a:pPr>
              <a:t>5</a:t>
            </a:fld>
            <a:endParaRPr lang="en-US" altLang="en-US" sz="1400"/>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3E43091-833C-4DDE-AF19-CB28DB8897F9}" type="slidenum">
              <a:rPr lang="en-US" altLang="en-US" sz="1400"/>
              <a:pPr algn="r">
                <a:spcBef>
                  <a:spcPct val="0"/>
                </a:spcBef>
                <a:buClrTx/>
                <a:buSzTx/>
                <a:buFontTx/>
                <a:buNone/>
              </a:pPr>
              <a:t>5</a:t>
            </a:fld>
            <a:endParaRPr lang="en-US" altLang="en-US" sz="1400"/>
          </a:p>
        </p:txBody>
      </p:sp>
      <p:sp>
        <p:nvSpPr>
          <p:cNvPr id="8196" name="Rectangle 2"/>
          <p:cNvSpPr>
            <a:spLocks noGrp="1" noChangeArrowheads="1"/>
          </p:cNvSpPr>
          <p:nvPr>
            <p:ph type="title" idx="4294967295"/>
          </p:nvPr>
        </p:nvSpPr>
        <p:spPr>
          <a:xfrm>
            <a:off x="1371600" y="381000"/>
            <a:ext cx="7108825" cy="685800"/>
          </a:xfrm>
        </p:spPr>
        <p:txBody>
          <a:bodyPr/>
          <a:lstStyle/>
          <a:p>
            <a:r>
              <a:rPr lang="en-US" altLang="en-US" sz="4000" smtClean="0"/>
              <a:t>Handling GUI Events</a:t>
            </a:r>
            <a:endParaRPr lang="en-US" altLang="en-US" sz="4000" smtClean="0">
              <a:solidFill>
                <a:schemeClr val="tx1"/>
              </a:solidFill>
              <a:latin typeface="Book Antiqua" panose="02040602050305030304" pitchFamily="18" charset="0"/>
              <a:hlinkClick r:id="rId2" action="ppaction://program"/>
            </a:endParaRPr>
          </a:p>
        </p:txBody>
      </p:sp>
      <p:sp>
        <p:nvSpPr>
          <p:cNvPr id="8197" name="Rectangle 3"/>
          <p:cNvSpPr>
            <a:spLocks noGrp="1" noChangeArrowheads="1"/>
          </p:cNvSpPr>
          <p:nvPr>
            <p:ph type="body" idx="4294967295"/>
          </p:nvPr>
        </p:nvSpPr>
        <p:spPr>
          <a:xfrm>
            <a:off x="381000" y="1524000"/>
            <a:ext cx="8458200" cy="1905000"/>
          </a:xfrm>
        </p:spPr>
        <p:txBody>
          <a:bodyPr/>
          <a:lstStyle/>
          <a:p>
            <a:pPr>
              <a:buFont typeface="Monotype Sorts"/>
              <a:buNone/>
            </a:pPr>
            <a:r>
              <a:rPr lang="en-US" altLang="en-US" sz="3400" dirty="0" smtClean="0"/>
              <a:t>Source object (e.g., button)</a:t>
            </a:r>
          </a:p>
          <a:p>
            <a:pPr>
              <a:buFont typeface="Monotype Sorts"/>
              <a:buNone/>
            </a:pPr>
            <a:r>
              <a:rPr lang="en-US" altLang="en-US" sz="3400" dirty="0" smtClean="0"/>
              <a:t>Listener object contains a method for processing the event.</a:t>
            </a:r>
          </a:p>
          <a:p>
            <a:pPr>
              <a:buFont typeface="Monotype Sorts"/>
              <a:buNone/>
            </a:pPr>
            <a:r>
              <a:rPr lang="en-US" altLang="en-US" sz="3400" dirty="0" smtClean="0"/>
              <a:t>Programmer adds source to GUI and writes handler method/class.</a:t>
            </a: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419600"/>
            <a:ext cx="7899400" cy="167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0D0B85-5E5C-4725-B2F6-EF14E40D8A49}" type="slidenum">
              <a:rPr lang="en-US" altLang="en-US" sz="1400"/>
              <a:pPr>
                <a:spcBef>
                  <a:spcPct val="0"/>
                </a:spcBef>
                <a:buClrTx/>
                <a:buSzTx/>
                <a:buFontTx/>
                <a:buNone/>
              </a:pPr>
              <a:t>6</a:t>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A7A1F55-05E4-4028-B114-8E365FB91F9A}" type="slidenum">
              <a:rPr lang="en-US" altLang="en-US" sz="1400"/>
              <a:pPr algn="r">
                <a:spcBef>
                  <a:spcPct val="0"/>
                </a:spcBef>
                <a:buClrTx/>
                <a:buSzTx/>
                <a:buFontTx/>
                <a:buNone/>
              </a:pPr>
              <a:t>6</a:t>
            </a:fld>
            <a:endParaRPr lang="en-US" altLang="en-US" sz="1400"/>
          </a:p>
        </p:txBody>
      </p:sp>
      <p:sp>
        <p:nvSpPr>
          <p:cNvPr id="9220"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9221"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9222" name="Rectangle 4"/>
          <p:cNvSpPr>
            <a:spLocks noChangeArrowheads="1"/>
          </p:cNvSpPr>
          <p:nvPr/>
        </p:nvSpPr>
        <p:spPr bwMode="auto">
          <a:xfrm>
            <a:off x="381000" y="1219200"/>
            <a:ext cx="41910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AutoShape 5"/>
          <p:cNvSpPr>
            <a:spLocks noChangeArrowheads="1"/>
          </p:cNvSpPr>
          <p:nvPr/>
        </p:nvSpPr>
        <p:spPr bwMode="auto">
          <a:xfrm>
            <a:off x="6172200" y="990600"/>
            <a:ext cx="2514600" cy="1371600"/>
          </a:xfrm>
          <a:prstGeom prst="wedgeRoundRectCallout">
            <a:avLst>
              <a:gd name="adj1" fmla="val -118208"/>
              <a:gd name="adj2" fmla="val -22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 to create a window and display it</a:t>
            </a:r>
          </a:p>
        </p:txBody>
      </p:sp>
      <p:sp>
        <p:nvSpPr>
          <p:cNvPr id="9224"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92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752725"/>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226" name="Line 8"/>
          <p:cNvSpPr>
            <a:spLocks noChangeShapeType="1"/>
          </p:cNvSpPr>
          <p:nvPr/>
        </p:nvSpPr>
        <p:spPr bwMode="auto">
          <a:xfrm flipV="1">
            <a:off x="2667000" y="2971800"/>
            <a:ext cx="4114800" cy="38100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178C7B-2EB4-422C-AB50-9678F3FF7A0C}" type="slidenum">
              <a:rPr lang="en-US" altLang="en-US" sz="1400"/>
              <a:pPr>
                <a:spcBef>
                  <a:spcPct val="0"/>
                </a:spcBef>
                <a:buClrTx/>
                <a:buSzTx/>
                <a:buFontTx/>
                <a:buNone/>
              </a:pPr>
              <a:t>7</a:t>
            </a:fld>
            <a:endParaRPr lang="en-US" altLang="en-US" sz="1400"/>
          </a:p>
        </p:txBody>
      </p:sp>
      <p:sp>
        <p:nvSpPr>
          <p:cNvPr id="102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AF6638B-8955-4B8C-A87D-12ABACF27704}" type="slidenum">
              <a:rPr lang="en-US" altLang="en-US" sz="1400"/>
              <a:pPr algn="r">
                <a:spcBef>
                  <a:spcPct val="0"/>
                </a:spcBef>
                <a:buClrTx/>
                <a:buSzTx/>
                <a:buFontTx/>
                <a:buNone/>
              </a:pPr>
              <a:t>7</a:t>
            </a:fld>
            <a:endParaRPr lang="en-US" altLang="en-US" sz="1400"/>
          </a:p>
        </p:txBody>
      </p:sp>
      <p:sp>
        <p:nvSpPr>
          <p:cNvPr id="10244"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0245"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0246"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10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248" name="AutoShape 5"/>
          <p:cNvSpPr>
            <a:spLocks noChangeArrowheads="1"/>
          </p:cNvSpPr>
          <p:nvPr/>
        </p:nvSpPr>
        <p:spPr bwMode="auto">
          <a:xfrm>
            <a:off x="6172200" y="990600"/>
            <a:ext cx="2514600" cy="1371600"/>
          </a:xfrm>
          <a:prstGeom prst="wedgeRoundRectCallout">
            <a:avLst>
              <a:gd name="adj1" fmla="val -12375"/>
              <a:gd name="adj2" fmla="val 1444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Click OK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54530F-84E8-483E-A9D9-216972064430}" type="slidenum">
              <a:rPr lang="en-US" altLang="en-US" sz="1400"/>
              <a:pPr>
                <a:spcBef>
                  <a:spcPct val="0"/>
                </a:spcBef>
                <a:buClrTx/>
                <a:buSzTx/>
                <a:buFontTx/>
                <a:buNone/>
              </a:pPr>
              <a:t>8</a:t>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830C245-A36E-41D3-9C4E-9A1FEA39D47C}" type="slidenum">
              <a:rPr lang="en-US" altLang="en-US" sz="1400"/>
              <a:pPr algn="r">
                <a:spcBef>
                  <a:spcPct val="0"/>
                </a:spcBef>
                <a:buClrTx/>
                <a:buSzTx/>
                <a:buFontTx/>
                <a:buNone/>
              </a:pPr>
              <a:t>8</a:t>
            </a:fld>
            <a:endParaRPr lang="en-US" altLang="en-US" sz="1400"/>
          </a:p>
        </p:txBody>
      </p:sp>
      <p:sp>
        <p:nvSpPr>
          <p:cNvPr id="11268"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1269"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1270"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
        <p:nvSpPr>
          <p:cNvPr id="11271" name="Rectangle 4"/>
          <p:cNvSpPr>
            <a:spLocks noChangeArrowheads="1"/>
          </p:cNvSpPr>
          <p:nvPr/>
        </p:nvSpPr>
        <p:spPr bwMode="auto">
          <a:xfrm>
            <a:off x="533400" y="5486400"/>
            <a:ext cx="4343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27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73" name="AutoShape 7"/>
          <p:cNvSpPr>
            <a:spLocks noChangeArrowheads="1"/>
          </p:cNvSpPr>
          <p:nvPr/>
        </p:nvSpPr>
        <p:spPr bwMode="auto">
          <a:xfrm>
            <a:off x="6172200" y="990600"/>
            <a:ext cx="2514600" cy="1371600"/>
          </a:xfrm>
          <a:prstGeom prst="wedgeRoundRectCallout">
            <a:avLst>
              <a:gd name="adj1" fmla="val -121856"/>
              <a:gd name="adj2" fmla="val 27324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Click OK. The JVM invokes the listener’s handle method</a:t>
            </a:r>
          </a:p>
        </p:txBody>
      </p:sp>
      <p:pic>
        <p:nvPicPr>
          <p:cNvPr id="112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257800"/>
            <a:ext cx="23780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75" name="Line 9"/>
          <p:cNvSpPr>
            <a:spLocks noChangeShapeType="1"/>
          </p:cNvSpPr>
          <p:nvPr/>
        </p:nvSpPr>
        <p:spPr bwMode="auto">
          <a:xfrm>
            <a:off x="4800600" y="5638800"/>
            <a:ext cx="1447800" cy="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9155D4-24D9-455D-AB48-45C3AF7DF3B8}" type="slidenum">
              <a:rPr lang="en-US" altLang="en-US" sz="1400"/>
              <a:pPr>
                <a:spcBef>
                  <a:spcPct val="0"/>
                </a:spcBef>
                <a:buClrTx/>
                <a:buSzTx/>
                <a:buFontTx/>
                <a:buNone/>
              </a:pPr>
              <a:t>9</a:t>
            </a:fld>
            <a:endParaRPr lang="en-US" altLang="en-US" sz="1400"/>
          </a:p>
        </p:txBody>
      </p:sp>
      <p:sp>
        <p:nvSpPr>
          <p:cNvPr id="12291" name="Rectangle 2"/>
          <p:cNvSpPr>
            <a:spLocks noGrp="1" noChangeArrowheads="1"/>
          </p:cNvSpPr>
          <p:nvPr>
            <p:ph type="title"/>
          </p:nvPr>
        </p:nvSpPr>
        <p:spPr>
          <a:xfrm>
            <a:off x="685800" y="0"/>
            <a:ext cx="7772400" cy="1428750"/>
          </a:xfrm>
          <a:noFill/>
        </p:spPr>
        <p:txBody>
          <a:bodyPr/>
          <a:lstStyle/>
          <a:p>
            <a:r>
              <a:rPr lang="en-US" altLang="en-US" smtClean="0"/>
              <a:t>Events</a:t>
            </a:r>
          </a:p>
        </p:txBody>
      </p:sp>
      <p:sp>
        <p:nvSpPr>
          <p:cNvPr id="12292" name="Rectangle 3"/>
          <p:cNvSpPr>
            <a:spLocks noGrp="1" noChangeArrowheads="1"/>
          </p:cNvSpPr>
          <p:nvPr>
            <p:ph type="body" idx="1"/>
          </p:nvPr>
        </p:nvSpPr>
        <p:spPr>
          <a:xfrm>
            <a:off x="381000" y="1371600"/>
            <a:ext cx="8229600" cy="4495800"/>
          </a:xfrm>
          <a:noFill/>
        </p:spPr>
        <p:txBody>
          <a:bodyPr/>
          <a:lstStyle/>
          <a:p>
            <a:pPr>
              <a:buFont typeface="Wingdings" panose="05000000000000000000" pitchFamily="2" charset="2"/>
              <a:buChar char="q"/>
            </a:pPr>
            <a:r>
              <a:rPr lang="en-US" altLang="en-US" sz="3400" smtClean="0"/>
              <a:t>An </a:t>
            </a:r>
            <a:r>
              <a:rPr lang="en-US" altLang="en-US" sz="3400" i="1" smtClean="0"/>
              <a:t>event</a:t>
            </a:r>
            <a:r>
              <a:rPr lang="en-US" altLang="en-US" sz="3400" smtClean="0"/>
              <a:t> can be defined as a type of signal to the program that something has happened. </a:t>
            </a:r>
          </a:p>
          <a:p>
            <a:pPr>
              <a:spcBef>
                <a:spcPct val="100000"/>
              </a:spcBef>
              <a:buFont typeface="Wingdings" panose="05000000000000000000" pitchFamily="2" charset="2"/>
              <a:buChar char="q"/>
            </a:pPr>
            <a:r>
              <a:rPr lang="en-US" altLang="en-US" sz="3400" smtClean="0"/>
              <a:t>The event is generated by external user actions such as mouse movements, mouse clicks, or keystrokes.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22398</TotalTime>
  <Words>1311</Words>
  <Application>Microsoft Office PowerPoint</Application>
  <PresentationFormat>On-screen Show (4:3)</PresentationFormat>
  <Paragraphs>183</Paragraphs>
  <Slides>32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Book Antiqua</vt:lpstr>
      <vt:lpstr>Courier</vt:lpstr>
      <vt:lpstr>Courier New</vt:lpstr>
      <vt:lpstr>Forte</vt:lpstr>
      <vt:lpstr>Monotype Sorts</vt:lpstr>
      <vt:lpstr>Times New Roman</vt:lpstr>
      <vt:lpstr>Wingdings</vt:lpstr>
      <vt:lpstr>International</vt:lpstr>
      <vt:lpstr>Picture</vt:lpstr>
      <vt:lpstr>Chapter 15 Event-Driven Programming and Animations</vt:lpstr>
      <vt:lpstr>Motivations</vt:lpstr>
      <vt:lpstr>Procedural vs. Event-Driven Programming</vt:lpstr>
      <vt:lpstr>Taste of Event-Driven Programming</vt:lpstr>
      <vt:lpstr>Handling GUI Events</vt:lpstr>
      <vt:lpstr>Trace Execution</vt:lpstr>
      <vt:lpstr>Trace Execution</vt:lpstr>
      <vt:lpstr>Trace Execution</vt:lpstr>
      <vt:lpstr>Events</vt:lpstr>
      <vt:lpstr>Event Classes</vt:lpstr>
      <vt:lpstr>Event Information</vt:lpstr>
      <vt:lpstr>Selected User Actions and Handlers</vt:lpstr>
      <vt:lpstr>The Delegation Model</vt:lpstr>
      <vt:lpstr>The Delegation Model: Example</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Anonymous Inner Classes (cont.)</vt:lpstr>
      <vt:lpstr>Simplifying Event Handing Using Lambda Expressions</vt:lpstr>
      <vt:lpstr>Basic Syntax for a Lambda Expression</vt:lpstr>
      <vt:lpstr>Single Abstract Method Interface (SAM)</vt:lpstr>
      <vt:lpstr>MouseEvent</vt:lpstr>
      <vt:lpstr>The KeyEvent Class</vt:lpstr>
      <vt:lpstr>The KeyCode Constants</vt:lpstr>
      <vt:lpstr>Example: Control Circle with Mouse and Key</vt:lpstr>
      <vt:lpstr>Case Study: Bouncing Ball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Cynthia Johnson</cp:lastModifiedBy>
  <cp:revision>340</cp:revision>
  <cp:lastPrinted>1998-04-22T12:52:01Z</cp:lastPrinted>
  <dcterms:created xsi:type="dcterms:W3CDTF">1995-06-10T17:31:50Z</dcterms:created>
  <dcterms:modified xsi:type="dcterms:W3CDTF">2015-02-02T21:41:43Z</dcterms:modified>
</cp:coreProperties>
</file>