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3" r:id="rId2"/>
    <p:sldId id="589" r:id="rId3"/>
    <p:sldId id="577" r:id="rId4"/>
    <p:sldId id="335" r:id="rId5"/>
    <p:sldId id="591" r:id="rId6"/>
    <p:sldId id="592" r:id="rId7"/>
    <p:sldId id="593" r:id="rId8"/>
    <p:sldId id="590" r:id="rId9"/>
    <p:sldId id="595" r:id="rId10"/>
    <p:sldId id="596" r:id="rId11"/>
    <p:sldId id="597" r:id="rId12"/>
    <p:sldId id="598" r:id="rId13"/>
    <p:sldId id="594" r:id="rId14"/>
    <p:sldId id="600" r:id="rId15"/>
    <p:sldId id="601" r:id="rId16"/>
    <p:sldId id="602" r:id="rId17"/>
    <p:sldId id="340" r:id="rId18"/>
    <p:sldId id="553" r:id="rId19"/>
    <p:sldId id="542" r:id="rId20"/>
    <p:sldId id="520" r:id="rId21"/>
    <p:sldId id="562" r:id="rId22"/>
    <p:sldId id="582" r:id="rId23"/>
    <p:sldId id="584" r:id="rId24"/>
    <p:sldId id="603" r:id="rId25"/>
    <p:sldId id="604" r:id="rId26"/>
    <p:sldId id="605" r:id="rId27"/>
    <p:sldId id="607" r:id="rId28"/>
    <p:sldId id="608" r:id="rId29"/>
    <p:sldId id="60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9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1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2C4C935E-7D2E-4423-AE99-98B2624F3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1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E72682-A34E-43FF-BF6F-9642FF313468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444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468ADF-3006-448D-8CA2-0593C02D5A19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337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21297A-FCCE-4A97-BAD3-E858403586F1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512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B62EFE-9F5D-4675-AC63-8A49F0570DA8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39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3E641F-AC15-455F-BCC8-ADDBD0DE594F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2600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753891-51A7-4D72-9B59-6DDB435137E9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40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99013-7E17-4140-9A53-B9B368899346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521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2BBAF1-3283-444F-AC58-BF1EA5AE66AA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819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F61194-E4E4-4122-9B90-0777C87FC929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78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7C096-E675-4B39-A309-5450165294DF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784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A05F61-4C53-4C42-ACA0-24D60034C46E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83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095A33-F3F5-4E97-8E0A-5EE88DE50DA4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54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CB32B7-261D-419F-BEED-C5539ADD86DC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5711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578D5D-D145-4792-8A3E-AEBA7358E686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988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3E4C0A-34EC-4B4D-8E53-198795399C20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8600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8AC949-F6A6-4F13-9643-24C79111AB26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722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F191CD-49D5-474B-9702-7CA169EF1CC4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591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28F8C-03EA-45F6-A449-8F00597036D1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5952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124A72-8A23-4F5E-B6A4-E46280A15D61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47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8B4002-12ED-4FC4-AC85-25921EA61268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630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F0C740-160C-43C5-89F3-F7AC716216EB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05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9F2EDD-B03C-4C92-8010-1628A467056F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925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927BA-347A-42A0-8382-C4F0CA089E98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271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38FEE2-6D1B-489B-9B81-07A2A3EB95A2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580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36B9BD-9413-49FE-95B4-F7323766533D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48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F901D1-E24C-41AA-8D2E-54A99ED66B7E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32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B4FF96-57BB-4962-BE44-A2E91597D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0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CAF3F-97EF-44F6-B51B-7FDAA7290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94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12461-F0FD-4A31-89E8-665CF8701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7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F868E-32DD-4772-A70F-1E1316243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8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A4830-1C8E-4715-AC99-4B5ADB94B3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45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DCDF5-2490-4A4E-AAB1-B443152DE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4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9A7A1-F47D-45A3-A91D-484F7AD3D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C2768-5A19-4047-9484-8CE5A0A3F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7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2E6A-B08E-4CE5-9FF1-9913D0C45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66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24E7-AECA-48B0-9138-BC89A90CD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FAE6A-D50B-4CCB-A526-574994A1A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763AF0-A71E-4599-A799-593A18547A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RadioButtonDemo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hyperlink" Target="http://www.cs.armstrong.edu/liang/intro10e/html/RadioButtonDemo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DescriptionPan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ml/DescriptionPan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www.cs.armstrong.edu/liang/intro10e/html/TextAreaDemo.html" TargetMode="External"/><Relationship Id="rId4" Type="http://schemas.openxmlformats.org/officeDocument/2006/relationships/hyperlink" Target="html/TextAreaDem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ml/ComboBoxDem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www.cs.armstrong.edu/liang/intro10e/html/ComboBoxDemo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/ListViewDemo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www.cs.armstrong.edu/liang/intro10e/html/ListViewDemo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ml/ScrollBarDemo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www.cs.armstrong.edu/liang/intro10e/html/ScrollBarDemo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/SliderDemo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www.cs.armstrong.edu/liang/intro10e/html/SliderDemo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9e/html/TicTacToe.html" TargetMode="External"/><Relationship Id="rId2" Type="http://schemas.openxmlformats.org/officeDocument/2006/relationships/hyperlink" Target="html/TicTacTo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ml/MediaDemo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://www.cs.armstrong.edu/liang/intro10e/html/MediaDem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LabelWithGraphi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cs.armstrong.edu/liang/intro10e/html/LabelWithGraph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ml/ButtonDem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cs.armstrong.edu/liang/intro10e/html/ButtonDem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CheckBox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cs.armstrong.edu/liang/intro10e/html/CheckBoxDem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A9E2F-5152-4C93-B6D4-0CED4AD0C5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924800" cy="1619250"/>
          </a:xfrm>
          <a:noFill/>
        </p:spPr>
        <p:txBody>
          <a:bodyPr/>
          <a:lstStyle/>
          <a:p>
            <a:r>
              <a:rPr lang="en-US" altLang="en-US" smtClean="0"/>
              <a:t>Chapter 16</a:t>
            </a:r>
            <a:br>
              <a:rPr lang="en-US" altLang="en-US" smtClean="0"/>
            </a:br>
            <a:r>
              <a:rPr lang="en-US" altLang="en-US" smtClean="0"/>
              <a:t>JavaFX UI Controls and Multimedia</a:t>
            </a: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8D294B-BAD4-4419-8933-BF4B818E65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</a:t>
            </a:r>
            <a:endParaRPr lang="en-US" altLang="en-US" sz="42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1219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Radio buttons, also known as </a:t>
            </a:r>
            <a:r>
              <a:rPr lang="en-US" altLang="en-US" sz="2400" i="1" smtClean="0"/>
              <a:t>option buttons</a:t>
            </a:r>
            <a:r>
              <a:rPr lang="en-US" altLang="en-US" sz="2400" smtClean="0"/>
              <a:t>, enable you to choose a single item from a group of choices. In appearance radio buttons resemble check boxes, but check boxes display a square that is either checked or blank, whereas radio buttons display a circle that is either filled (if selected) or blank (if not selected).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62200"/>
            <a:ext cx="85788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06920A-A296-408C-8CA8-6EBD72F09D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 Example</a:t>
            </a:r>
            <a:endParaRPr lang="en-US" altLang="en-US" sz="4200" smtClean="0"/>
          </a:p>
        </p:txBody>
      </p:sp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RadioButtonDemo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346" name="AutoShape 12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43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8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43175"/>
            <a:ext cx="4295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042C7-AC5E-43B5-BE91-034ED3F40C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TextField</a:t>
            </a:r>
            <a:endParaRPr lang="en-US" altLang="en-US" sz="42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1219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text field can be used to enter or display a string. </a:t>
            </a:r>
            <a:r>
              <a:rPr lang="en-US" altLang="en-US" sz="2400" b="1" smtClean="0"/>
              <a:t>TextField</a:t>
            </a:r>
            <a:r>
              <a:rPr lang="en-US" altLang="en-US" sz="2400" smtClean="0"/>
              <a:t> is a subclass of </a:t>
            </a:r>
            <a:r>
              <a:rPr lang="en-US" altLang="en-US" sz="2400" b="1" smtClean="0"/>
              <a:t>TextInputControl</a:t>
            </a:r>
            <a:r>
              <a:rPr lang="en-US" altLang="en-US" sz="2400" smtClean="0"/>
              <a:t>. </a:t>
            </a: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537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36750"/>
            <a:ext cx="88138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CCA4E9-3A26-4A07-9124-80FD63D112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</a:t>
            </a:r>
            <a:endParaRPr lang="en-US" altLang="en-US" sz="42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609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TextArea</a:t>
            </a:r>
            <a:r>
              <a:rPr lang="en-US" altLang="en-US" sz="2400" smtClean="0"/>
              <a:t> enables the user to enter multiple lines of text.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7013"/>
            <a:ext cx="88328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049338"/>
            <a:ext cx="67786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B065D8-7114-4437-945C-D93BDE66903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 Example</a:t>
            </a:r>
            <a:endParaRPr lang="en-US" altLang="en-US" sz="4200" smtClean="0"/>
          </a:p>
        </p:txBody>
      </p:sp>
      <p:sp>
        <p:nvSpPr>
          <p:cNvPr id="18437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88010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TextAreaDemo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443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8801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84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895600"/>
            <a:ext cx="5584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2006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DescriptionPane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446" name="AutoShape 12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3733800" y="52006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60A58-8088-46FA-9A81-76FF2CDB8F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</a:t>
            </a:r>
            <a:endParaRPr lang="en-US" altLang="en-US" sz="42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458200" cy="609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combo box, also known as a choice list or drop-down list, contains a list of items from which the user can choose.</a:t>
            </a:r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998663"/>
            <a:ext cx="87947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8CB70-4046-4D8E-871B-58D5372477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 Example</a:t>
            </a:r>
            <a:endParaRPr lang="en-US" altLang="en-US" sz="4200" smtClean="0"/>
          </a:p>
        </p:txBody>
      </p:sp>
      <p:sp>
        <p:nvSpPr>
          <p:cNvPr id="2048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ComboBoxDemo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490" name="AutoShape 12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1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86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en-US" sz="3300">
                <a:cs typeface="Times New Roman" panose="02020603050405020304" pitchFamily="18" charset="0"/>
              </a:rPr>
              <a:t>This example lets users view an image and a description of a country's flag by selecting the country from a combo box.</a:t>
            </a:r>
          </a:p>
        </p:txBody>
      </p:sp>
      <p:pic>
        <p:nvPicPr>
          <p:cNvPr id="2049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895600"/>
            <a:ext cx="48307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B4E3B-D64A-498A-8ACF-94BB919118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ListView</a:t>
            </a:r>
            <a:endParaRPr lang="en-US" altLang="en-US" sz="42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762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200" smtClean="0"/>
              <a:t>A </a:t>
            </a:r>
            <a:r>
              <a:rPr lang="en-US" altLang="en-US" sz="2200" i="1" smtClean="0"/>
              <a:t>list view</a:t>
            </a:r>
            <a:r>
              <a:rPr lang="en-US" altLang="en-US" sz="2200" smtClean="0"/>
              <a:t> is a component that performs basically the same function as a combo box, but it enables the user to choose a single value or multiple values.</a:t>
            </a:r>
            <a:r>
              <a:rPr lang="en-US" altLang="en-US" sz="2400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202406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438400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C5044-4D0B-4152-A0FC-4B9B6DE3B6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</p:spPr>
        <p:txBody>
          <a:bodyPr/>
          <a:lstStyle/>
          <a:p>
            <a:r>
              <a:rPr lang="en-US" altLang="en-US" smtClean="0">
                <a:latin typeface="Book Antiqua" panose="02040602050305030304" pitchFamily="18" charset="0"/>
              </a:rPr>
              <a:t>Example: Using ListView</a:t>
            </a:r>
            <a:r>
              <a:rPr lang="en-US" altLang="en-US" sz="420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3352800" cy="4191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000" smtClean="0">
                <a:cs typeface="Times New Roman" panose="02020603050405020304" pitchFamily="18" charset="0"/>
              </a:rPr>
              <a:t>This example gives a program that lets users select countries in a list and display the flags of the selected countries in the labels</a:t>
            </a:r>
            <a:r>
              <a:rPr lang="en-US" altLang="en-US" sz="3000" smtClean="0"/>
              <a:t>.</a:t>
            </a:r>
            <a:r>
              <a:rPr lang="en-US" altLang="en-US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4321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ListViewDemo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535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6213"/>
            <a:ext cx="5167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E2776-8879-4D07-8AAF-10F9C68B50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ScrollBar</a:t>
            </a:r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685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000" smtClean="0"/>
              <a:t>A </a:t>
            </a:r>
            <a:r>
              <a:rPr lang="en-US" altLang="en-US" sz="2000" i="1" smtClean="0"/>
              <a:t>scroll bar</a:t>
            </a:r>
            <a:r>
              <a:rPr lang="en-US" altLang="en-US" sz="2000" smtClean="0"/>
              <a:t> is a control that enables the user to select from a range of values. The scrollbar appears in two styles: </a:t>
            </a:r>
            <a:r>
              <a:rPr lang="en-US" altLang="en-US" sz="2000" i="1" smtClean="0"/>
              <a:t>horizontal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vertical</a:t>
            </a:r>
            <a:r>
              <a:rPr lang="en-US" altLang="en-US" sz="2000" smtClean="0"/>
              <a:t>.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356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325"/>
            <a:ext cx="9067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B6C66B-9D8B-40AF-8B57-A417E50786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 smtClean="0"/>
              <a:t>Motivations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mtClean="0"/>
              <a:t>A graphical user interface (GUI) makes a system user-friendly and easy to use. Creating a GUI requires creativity and knowledge of how GUI components work. Since the GUI components in Java are very flexible and versatile, you can create a wide assortment of useful user interfaces.</a:t>
            </a:r>
          </a:p>
          <a:p>
            <a:pPr marL="0" indent="0">
              <a:buFont typeface="Monotype Sorts"/>
              <a:buNone/>
            </a:pPr>
            <a:endParaRPr lang="en-US" altLang="en-US" smtClean="0"/>
          </a:p>
          <a:p>
            <a:pPr marL="0" indent="0">
              <a:buFont typeface="Monotype Sorts"/>
              <a:buNone/>
            </a:pPr>
            <a:r>
              <a:rPr lang="en-US" altLang="en-US" smtClean="0"/>
              <a:t>Previous chapters briefly introduced several GUI components. This chapter introduces the frequently used GUI components in detail.</a:t>
            </a:r>
            <a:endParaRPr lang="en-US" altLang="en-US" sz="3600" smtClean="0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8E238-F662-4302-A829-A9A400B731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Scroll Bar Properties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00188"/>
            <a:ext cx="87249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4EE425-E78E-4B99-94D9-FB27D2F4DD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Scrollbars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14800" cy="42672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This example uses horizontal and vertical scrollbars to control a message displayed on a panel. The horizontal scrollbar is used to move the message to the left or the right, and the vertical scrollbar to move it up and down. </a:t>
            </a:r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ScrollBarDemo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607" name="AutoShape 7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447800"/>
            <a:ext cx="42338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39EF4-582A-4538-B8C9-6C810BA620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Slider</a:t>
            </a:r>
            <a:endParaRPr lang="en-US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Slider is similar to ScrollBar, but Slider has more properties and can appear in many forms.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024063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0" y="1855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66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57400"/>
            <a:ext cx="90678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F190E-BB70-4BFE-9987-58874E6708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Sliders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3886200" cy="2438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Rewrite the preceding program using the sliders to control a message displayed on a panel instead of using scroll bars. </a:t>
            </a:r>
          </a:p>
        </p:txBody>
      </p:sp>
      <p:sp>
        <p:nvSpPr>
          <p:cNvPr id="5017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SliderDemo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5717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6" name="AutoShape 9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52563"/>
            <a:ext cx="4789488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04925"/>
            <a:ext cx="2606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93B75-96DA-4C75-B748-B7BBB3AA7E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533400"/>
          </a:xfrm>
        </p:spPr>
        <p:txBody>
          <a:bodyPr/>
          <a:lstStyle/>
          <a:p>
            <a:r>
              <a:rPr lang="en-US" altLang="en-US" sz="4000" smtClean="0"/>
              <a:t>Case Study: TicTacToe</a:t>
            </a:r>
            <a:endParaRPr lang="en-US" altLang="en-US" u="sng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216693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16"/>
          <p:cNvSpPr>
            <a:spLocks noChangeArrowheads="1"/>
          </p:cNvSpPr>
          <p:nvPr/>
        </p:nvSpPr>
        <p:spPr bwMode="auto">
          <a:xfrm>
            <a:off x="28003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Rectangle 21"/>
          <p:cNvSpPr>
            <a:spLocks noChangeArrowheads="1"/>
          </p:cNvSpPr>
          <p:nvPr/>
        </p:nvSpPr>
        <p:spPr bwMode="auto">
          <a:xfrm>
            <a:off x="3443288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04925"/>
            <a:ext cx="26241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29707" name="Object 2"/>
          <p:cNvGraphicFramePr>
            <a:graphicFrameLocks noChangeAspect="1"/>
          </p:cNvGraphicFramePr>
          <p:nvPr/>
        </p:nvGraphicFramePr>
        <p:xfrm>
          <a:off x="1504950" y="3836988"/>
          <a:ext cx="628015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Picture" r:id="rId5" imgW="3542538" imgH="1316736" progId="Word.Picture.8">
                  <p:embed/>
                </p:oleObj>
              </mc:Choice>
              <mc:Fallback>
                <p:oleObj name="Picture" r:id="rId5" imgW="3542538" imgH="131673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836988"/>
                        <a:ext cx="628015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Line 23"/>
          <p:cNvSpPr>
            <a:spLocks noChangeShapeType="1"/>
          </p:cNvSpPr>
          <p:nvPr/>
        </p:nvSpPr>
        <p:spPr bwMode="auto">
          <a:xfrm flipH="1" flipV="1">
            <a:off x="2095500" y="1905000"/>
            <a:ext cx="190500" cy="297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24"/>
          <p:cNvSpPr>
            <a:spLocks noChangeShapeType="1"/>
          </p:cNvSpPr>
          <p:nvPr/>
        </p:nvSpPr>
        <p:spPr bwMode="auto">
          <a:xfrm flipH="1" flipV="1">
            <a:off x="3581400" y="2667000"/>
            <a:ext cx="5588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D68EB-ACFD-4338-89D7-B0667BA56B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z="4000" smtClean="0"/>
              <a:t>Case Study: TicTacToe, cont.</a:t>
            </a:r>
          </a:p>
        </p:txBody>
      </p:sp>
      <p:sp>
        <p:nvSpPr>
          <p:cNvPr id="29491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5867400"/>
            <a:ext cx="1752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TicTacToe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234315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AutoShape 13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381000" y="5410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7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943100"/>
            <a:ext cx="8547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8CC20-C1C6-41CC-87FD-78D7C6A8A8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</a:t>
            </a:r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You can use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class to obtain the source of the media, 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to play and control the media, and 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to display the video.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175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38375"/>
            <a:ext cx="89963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62B5E-4460-4793-92D1-CF11896862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MediaPlayer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playes and controls the media with properties such as </a:t>
            </a:r>
            <a:r>
              <a:rPr lang="en-US" altLang="en-US" sz="2000" b="1" smtClean="0"/>
              <a:t>autoPlay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currentCount</a:t>
            </a:r>
            <a:r>
              <a:rPr lang="en-US" altLang="en-US" sz="2000" smtClean="0"/>
              <a:t>,  </a:t>
            </a:r>
            <a:r>
              <a:rPr lang="en-US" altLang="en-US" sz="2000" b="1" smtClean="0"/>
              <a:t>cycleCount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mute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volume</a:t>
            </a:r>
            <a:r>
              <a:rPr lang="en-US" altLang="en-US" sz="2000" smtClean="0"/>
              <a:t>, and </a:t>
            </a:r>
            <a:r>
              <a:rPr lang="en-US" altLang="en-US" sz="2000" b="1" smtClean="0"/>
              <a:t>totalDuration</a:t>
            </a:r>
            <a:r>
              <a:rPr lang="en-US" altLang="en-US" sz="2000" smtClean="0"/>
              <a:t>.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27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57400"/>
            <a:ext cx="8743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9814B-18FB-409C-A51D-92BBC2F295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MediaView</a:t>
            </a:r>
            <a:endParaRPr lang="en-US" alt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15240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is a subclass of </a:t>
            </a:r>
            <a:r>
              <a:rPr lang="en-US" altLang="en-US" sz="2000" b="1" smtClean="0"/>
              <a:t>Node</a:t>
            </a:r>
            <a:r>
              <a:rPr lang="en-US" altLang="en-US" sz="2000" smtClean="0"/>
              <a:t> that provides a view of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being played by a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. The 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provides the properties for viewing the media.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380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590800"/>
            <a:ext cx="8899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5A12A-815A-4D33-A97B-C85457A0A0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Media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267200" cy="3429000"/>
          </a:xfrm>
          <a:noFill/>
        </p:spPr>
        <p:txBody>
          <a:bodyPr/>
          <a:lstStyle/>
          <a:p>
            <a:pPr marL="0" indent="0"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This example displays a video in a view. You can use the play/pause button to play or pause the video and use the rewind button to restart the video, and use the slider to control the volume of the audio</a:t>
            </a:r>
            <a:r>
              <a:rPr lang="en-US" altLang="en-US" sz="2800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35075" y="57912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MediaDemo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823" name="AutoShape 7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930275" y="5486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48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350963"/>
            <a:ext cx="43195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953000"/>
            <a:ext cx="7823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945DAF-E83E-4A99-8880-8FFA7EDD4F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mtClean="0"/>
              <a:t>Frequently Used UI Controls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914400" y="1371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50" name="Rectangle 3"/>
          <p:cNvSpPr txBox="1">
            <a:spLocks noChangeArrowheads="1"/>
          </p:cNvSpPr>
          <p:nvPr/>
        </p:nvSpPr>
        <p:spPr bwMode="auto">
          <a:xfrm>
            <a:off x="228600" y="4343400"/>
            <a:ext cx="8686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/>
              <a:t>Throughout this book, the prefixes </a:t>
            </a:r>
            <a:r>
              <a:rPr lang="en-US" altLang="en-US" sz="2400" b="1"/>
              <a:t>lbl</a:t>
            </a:r>
            <a:r>
              <a:rPr lang="en-US" altLang="en-US" sz="2400"/>
              <a:t>, </a:t>
            </a:r>
            <a:r>
              <a:rPr lang="en-US" altLang="en-US" sz="2400" b="1"/>
              <a:t>bt</a:t>
            </a:r>
            <a:r>
              <a:rPr lang="en-US" altLang="en-US" sz="2400"/>
              <a:t>, </a:t>
            </a:r>
            <a:r>
              <a:rPr lang="en-US" altLang="en-US" sz="2400" b="1"/>
              <a:t>chk</a:t>
            </a:r>
            <a:r>
              <a:rPr lang="en-US" altLang="en-US" sz="2400"/>
              <a:t>, </a:t>
            </a:r>
            <a:r>
              <a:rPr lang="en-US" altLang="en-US" sz="2400" b="1"/>
              <a:t>rb</a:t>
            </a:r>
            <a:r>
              <a:rPr lang="en-US" altLang="en-US" sz="2400"/>
              <a:t>, </a:t>
            </a:r>
            <a:r>
              <a:rPr lang="en-US" altLang="en-US" sz="2400" b="1"/>
              <a:t>tf</a:t>
            </a:r>
            <a:r>
              <a:rPr lang="en-US" altLang="en-US" sz="2400"/>
              <a:t>, </a:t>
            </a:r>
            <a:r>
              <a:rPr lang="en-US" altLang="en-US" sz="2400" b="1"/>
              <a:t>pf</a:t>
            </a:r>
            <a:r>
              <a:rPr lang="en-US" altLang="en-US" sz="2400"/>
              <a:t>, </a:t>
            </a:r>
            <a:r>
              <a:rPr lang="en-US" altLang="en-US" sz="2400" b="1"/>
              <a:t>ta</a:t>
            </a:r>
            <a:r>
              <a:rPr lang="en-US" altLang="en-US" sz="2400"/>
              <a:t>, </a:t>
            </a:r>
            <a:r>
              <a:rPr lang="en-US" altLang="en-US" sz="2400" b="1"/>
              <a:t>cbo</a:t>
            </a:r>
            <a:r>
              <a:rPr lang="en-US" altLang="en-US" sz="2400"/>
              <a:t>, </a:t>
            </a:r>
            <a:r>
              <a:rPr lang="en-US" altLang="en-US" sz="2400" b="1"/>
              <a:t>lv</a:t>
            </a:r>
            <a:r>
              <a:rPr lang="en-US" altLang="en-US" sz="2400"/>
              <a:t>, </a:t>
            </a:r>
            <a:r>
              <a:rPr lang="en-US" altLang="en-US" sz="2400" b="1"/>
              <a:t>scb</a:t>
            </a:r>
            <a:r>
              <a:rPr lang="en-US" altLang="en-US" sz="2400"/>
              <a:t>, </a:t>
            </a:r>
            <a:r>
              <a:rPr lang="en-US" altLang="en-US" sz="2400" b="1"/>
              <a:t>sld</a:t>
            </a:r>
            <a:r>
              <a:rPr lang="en-US" altLang="en-US" sz="2400"/>
              <a:t>, and </a:t>
            </a:r>
            <a:r>
              <a:rPr lang="en-US" altLang="en-US" sz="2400" b="1"/>
              <a:t>mp</a:t>
            </a:r>
            <a:r>
              <a:rPr lang="en-US" altLang="en-US" sz="2400"/>
              <a:t> are used to name reference variables for </a:t>
            </a:r>
            <a:r>
              <a:rPr lang="en-US" altLang="en-US" sz="2400" b="1"/>
              <a:t>Label</a:t>
            </a:r>
            <a:r>
              <a:rPr lang="en-US" altLang="en-US" sz="2400"/>
              <a:t>, </a:t>
            </a:r>
            <a:r>
              <a:rPr lang="en-US" altLang="en-US" sz="2400" b="1"/>
              <a:t>Button</a:t>
            </a:r>
            <a:r>
              <a:rPr lang="en-US" altLang="en-US" sz="2400"/>
              <a:t>, </a:t>
            </a:r>
            <a:r>
              <a:rPr lang="en-US" altLang="en-US" sz="2400" b="1"/>
              <a:t>CheckBox</a:t>
            </a:r>
            <a:r>
              <a:rPr lang="en-US" altLang="en-US" sz="2400"/>
              <a:t>, </a:t>
            </a:r>
            <a:r>
              <a:rPr lang="en-US" altLang="en-US" sz="2400" b="1"/>
              <a:t>RadioButton</a:t>
            </a:r>
            <a:r>
              <a:rPr lang="en-US" altLang="en-US" sz="2400"/>
              <a:t>, </a:t>
            </a:r>
            <a:r>
              <a:rPr lang="en-US" altLang="en-US" sz="2400" b="1"/>
              <a:t>TextField</a:t>
            </a:r>
            <a:r>
              <a:rPr lang="en-US" altLang="en-US" sz="2400"/>
              <a:t>, </a:t>
            </a:r>
            <a:r>
              <a:rPr lang="en-US" altLang="en-US" sz="2400" b="1"/>
              <a:t>PasswordField</a:t>
            </a:r>
            <a:r>
              <a:rPr lang="en-US" altLang="en-US" sz="2400"/>
              <a:t>, </a:t>
            </a:r>
            <a:r>
              <a:rPr lang="en-US" altLang="en-US" sz="2400" b="1"/>
              <a:t>TextArea</a:t>
            </a:r>
            <a:r>
              <a:rPr lang="en-US" altLang="en-US" sz="2400"/>
              <a:t>, </a:t>
            </a:r>
            <a:r>
              <a:rPr lang="en-US" altLang="en-US" sz="2400" b="1"/>
              <a:t>ComboBox</a:t>
            </a:r>
            <a:r>
              <a:rPr lang="en-US" altLang="en-US" sz="2400"/>
              <a:t>, </a:t>
            </a:r>
            <a:r>
              <a:rPr lang="en-US" altLang="en-US" sz="2400" b="1"/>
              <a:t>ListView</a:t>
            </a:r>
            <a:r>
              <a:rPr lang="en-US" altLang="en-US" sz="2400"/>
              <a:t>, </a:t>
            </a:r>
            <a:r>
              <a:rPr lang="en-US" altLang="en-US" sz="2400" b="1"/>
              <a:t>ScrollBar</a:t>
            </a:r>
            <a:r>
              <a:rPr lang="en-US" altLang="en-US" sz="2400"/>
              <a:t>, </a:t>
            </a:r>
            <a:r>
              <a:rPr lang="en-US" altLang="en-US" sz="2400" b="1"/>
              <a:t>Slider</a:t>
            </a:r>
            <a:r>
              <a:rPr lang="en-US" altLang="en-US" sz="2400"/>
              <a:t>, and </a:t>
            </a:r>
            <a:r>
              <a:rPr lang="en-US" altLang="en-US" sz="2400" b="1"/>
              <a:t>MediaPlayer</a:t>
            </a:r>
            <a:r>
              <a:rPr lang="en-US" altLang="en-US" sz="2400"/>
              <a:t>.</a:t>
            </a:r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14400"/>
            <a:ext cx="89281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8A023D-5EA3-44CF-BD5A-69FC8CEC59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Labeled</a:t>
            </a:r>
            <a:endParaRPr lang="en-US" altLang="en-US" sz="4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</a:t>
            </a:r>
            <a:r>
              <a:rPr lang="en-US" altLang="en-US" sz="2400" i="1" smtClean="0"/>
              <a:t> label </a:t>
            </a:r>
            <a:r>
              <a:rPr lang="en-US" altLang="en-US" sz="2400" smtClean="0"/>
              <a:t>is a display area for a short text, a node, or both. It is often used to label other controls (usually text fields). Labels and buttons share many common properties. These common properties are defined in the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class.</a:t>
            </a: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743200"/>
            <a:ext cx="8997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9220E-6F26-4ED0-B29B-A58B8B3171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</a:t>
            </a:r>
            <a:endParaRPr lang="en-US" altLang="en-US" sz="42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457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The Label class defines labels. </a:t>
            </a: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7848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LabelWithGraphic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203" name="AutoShape 12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733800" y="57848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820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370013"/>
            <a:ext cx="665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200400"/>
            <a:ext cx="8470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130AB-46D2-430C-843D-5ECC816319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ButtonBase and Button</a:t>
            </a:r>
            <a:endParaRPr lang="en-US" altLang="en-US" sz="42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i="1" smtClean="0"/>
              <a:t>button</a:t>
            </a:r>
            <a:r>
              <a:rPr lang="en-US" altLang="en-US" sz="2400" smtClean="0"/>
              <a:t> is a control that triggers an action event when clicked. JavaFX provides regular buttons, toggle buttons, check box buttons, and radio buttons. The common features of these buttons are defined in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classes.</a:t>
            </a:r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92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9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9E9A55-E30C-4142-ADCA-00E5EE0D7C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 Example</a:t>
            </a:r>
            <a:endParaRPr lang="en-US" altLang="en-US" sz="4200" smtClean="0"/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ButtonDemo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50" name="AutoShape 12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62225"/>
            <a:ext cx="39433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8EE4C-88A4-44C1-82F9-DE5F3BBDF4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</a:t>
            </a:r>
            <a:endParaRPr lang="en-US" altLang="en-US" sz="42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is used for the user to make a selection. Like </a:t>
            </a:r>
            <a:r>
              <a:rPr lang="en-US" altLang="en-US" sz="2400" b="1" smtClean="0"/>
              <a:t>Button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inherits all the properties such as </a:t>
            </a:r>
            <a:r>
              <a:rPr lang="en-US" altLang="en-US" sz="2400" b="1" smtClean="0"/>
              <a:t>onAction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alignment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graphicTextGap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textFill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contentDisplay</a:t>
            </a:r>
            <a:r>
              <a:rPr lang="en-US" altLang="en-US" sz="2400" smtClean="0"/>
              <a:t> from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. 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02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B254E3-783A-4EEC-A983-DB1CAB9187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 Example</a:t>
            </a:r>
            <a:endParaRPr lang="en-US" altLang="en-US" sz="4200" smtClean="0"/>
          </a:p>
        </p:txBody>
      </p:sp>
      <p:sp>
        <p:nvSpPr>
          <p:cNvPr id="1229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CheckBoxDemo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298" name="AutoShape 12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22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18640</TotalTime>
  <Words>848</Words>
  <Application>Microsoft Office PowerPoint</Application>
  <PresentationFormat>On-screen Show (4:3)</PresentationFormat>
  <Paragraphs>122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Courier New</vt:lpstr>
      <vt:lpstr>Monotype Sorts</vt:lpstr>
      <vt:lpstr>Times New Roman</vt:lpstr>
      <vt:lpstr>International</vt:lpstr>
      <vt:lpstr>Picture</vt:lpstr>
      <vt:lpstr>Chapter 16 JavaFX UI Controls and Multimedia</vt:lpstr>
      <vt:lpstr>Motivations</vt:lpstr>
      <vt:lpstr>Frequently Used UI Controls</vt:lpstr>
      <vt:lpstr>Labeled</vt:lpstr>
      <vt:lpstr>Label</vt:lpstr>
      <vt:lpstr>ButtonBase and Button</vt:lpstr>
      <vt:lpstr>Button Example</vt:lpstr>
      <vt:lpstr>CheckBox</vt:lpstr>
      <vt:lpstr>CheckBox Example</vt:lpstr>
      <vt:lpstr>RadioButton</vt:lpstr>
      <vt:lpstr>RadioButton Example</vt:lpstr>
      <vt:lpstr>TextField</vt:lpstr>
      <vt:lpstr>TextArea</vt:lpstr>
      <vt:lpstr>TextArea Example</vt:lpstr>
      <vt:lpstr>ComboBox</vt:lpstr>
      <vt:lpstr>ComboBox Example</vt:lpstr>
      <vt:lpstr>ListView</vt:lpstr>
      <vt:lpstr>Example: Using ListView </vt:lpstr>
      <vt:lpstr>ScrollBar</vt:lpstr>
      <vt:lpstr>Scroll Bar Properties</vt:lpstr>
      <vt:lpstr>Example: Using Scrollbars</vt:lpstr>
      <vt:lpstr>Slider</vt:lpstr>
      <vt:lpstr>Example: Using Sliders</vt:lpstr>
      <vt:lpstr>Case Study: TicTacToe</vt:lpstr>
      <vt:lpstr>Case Study: TicTacToe, cont.</vt:lpstr>
      <vt:lpstr>Media</vt:lpstr>
      <vt:lpstr>MediaPlayer</vt:lpstr>
      <vt:lpstr>MediaView</vt:lpstr>
      <vt:lpstr>Example: Using Media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Creating User Interfaces</dc:title>
  <dc:creator>Y. Daniel Liang</dc:creator>
  <cp:lastModifiedBy>Cynthia Johnson</cp:lastModifiedBy>
  <cp:revision>249</cp:revision>
  <dcterms:created xsi:type="dcterms:W3CDTF">1995-06-10T17:31:50Z</dcterms:created>
  <dcterms:modified xsi:type="dcterms:W3CDTF">2015-10-26T17:34:12Z</dcterms:modified>
</cp:coreProperties>
</file>