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2" r:id="rId2"/>
    <p:sldId id="500" r:id="rId3"/>
    <p:sldId id="501" r:id="rId4"/>
    <p:sldId id="503" r:id="rId5"/>
    <p:sldId id="504" r:id="rId6"/>
    <p:sldId id="515" r:id="rId7"/>
    <p:sldId id="505" r:id="rId8"/>
    <p:sldId id="508" r:id="rId9"/>
    <p:sldId id="509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691" autoAdjust="0"/>
  </p:normalViewPr>
  <p:slideViewPr>
    <p:cSldViewPr>
      <p:cViewPr varScale="1">
        <p:scale>
          <a:sx n="70" d="100"/>
          <a:sy n="70" d="100"/>
        </p:scale>
        <p:origin x="1254" y="72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342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BECFEB9F-17CE-4F0A-BD92-663D62C111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027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BB24CF-692C-4273-938D-A9E12886DF35}" type="slidenum">
              <a:rPr lang="en-US" altLang="en-US" sz="1000"/>
              <a:pPr/>
              <a:t>1</a:t>
            </a:fld>
            <a:endParaRPr lang="en-US" altLang="en-US" sz="1000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070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4" name="Rectangle 3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Liang, Introduction to Java Programming, </a:t>
            </a:r>
            <a:r>
              <a:rPr lang="en-US" smtClean="0"/>
              <a:t>Tenth </a:t>
            </a:r>
            <a:r>
              <a:rPr lang="en-US"/>
              <a:t>Edition, (c) 2013 Pearson Education, Inc. All rights reserved. 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04F5AA1-507C-476F-9C8E-C39EC28D7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04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2FBD57-7B0C-4ED6-9A2C-85DA2D36D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20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A3FCC-6662-4D6C-A0E2-9965CE33B4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52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731B71-7136-48B8-9B15-6C2C2FAB4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47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D0A89-D140-4492-B5AC-7A50AC8F1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0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65CAF-5844-4881-B179-3D2BEC869A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75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ED4B3-06E8-428E-AB29-5D02B0E053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47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591C86-490B-4E8F-B98E-7039CBAEAA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47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63134-1C45-4B7D-9DFD-D4D4A21512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03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96BB0B-23B6-47E7-A5FD-8AA14EAC22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34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9E1E1-8A57-4F78-BF33-CC54AB1A30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1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C0E3A81-2315-4957-A72E-3021323FA4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smtClean="0">
                <a:latin typeface="Arial" pitchFamily="34" charset="0"/>
              </a:rPr>
              <a:t>Liang, Introduction to Java Programming, Tenth Edition, (c) 2015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ml/WriteDataWithAutoClose.bat" TargetMode="External"/><Relationship Id="rId2" Type="http://schemas.openxmlformats.org/officeDocument/2006/relationships/hyperlink" Target="html/WriteDataWithAutoClos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intro10e/html/WriteDataWithAutoClos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hyperlink" Target="http://www.cs.armstrong.edu/liang/intro10e/html/ReadData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ml/ReadData.bat" TargetMode="External"/><Relationship Id="rId5" Type="http://schemas.openxmlformats.org/officeDocument/2006/relationships/hyperlink" Target="html/ReadData.html" TargetMode="Externa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97D985-553A-4355-B33A-E64042C975C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77200" cy="1695450"/>
          </a:xfrm>
          <a:noFill/>
        </p:spPr>
        <p:txBody>
          <a:bodyPr/>
          <a:lstStyle/>
          <a:p>
            <a:r>
              <a:rPr lang="en-US" altLang="en-US" dirty="0" smtClean="0"/>
              <a:t>Chapter 12 </a:t>
            </a:r>
            <a:r>
              <a:rPr lang="en-US" altLang="en-US" dirty="0" smtClean="0"/>
              <a:t>Text </a:t>
            </a:r>
            <a:r>
              <a:rPr lang="en-US" altLang="en-US" dirty="0" smtClean="0"/>
              <a:t>IO</a:t>
            </a:r>
            <a:endParaRPr lang="en-US" altLang="en-US" b="1" dirty="0" smtClean="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3109913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73402A-D7DF-41E8-A89A-5E47D52C6CB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/>
          <a:lstStyle/>
          <a:p>
            <a:r>
              <a:rPr lang="en-US" altLang="en-US" smtClean="0"/>
              <a:t>The File Class</a:t>
            </a:r>
            <a:endParaRPr lang="en-US" altLang="en-US" b="1" smtClean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22860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The </a:t>
            </a:r>
            <a:r>
              <a:rPr lang="en-US" altLang="en-US" sz="2800" u="sng" smtClean="0">
                <a:cs typeface="Times New Roman" panose="02020603050405020304" pitchFamily="18" charset="0"/>
              </a:rPr>
              <a:t>File</a:t>
            </a:r>
            <a:r>
              <a:rPr lang="en-US" altLang="en-US" sz="2800" smtClean="0">
                <a:cs typeface="Times New Roman" panose="02020603050405020304" pitchFamily="18" charset="0"/>
              </a:rPr>
              <a:t> class is intended to provide an abstraction that deals with most of the machine-dependent complexities of files and path names in a machine-independent fashion. The filename is a string. The </a:t>
            </a:r>
            <a:r>
              <a:rPr lang="en-US" altLang="en-US" sz="2800" u="sng" smtClean="0">
                <a:cs typeface="Times New Roman" panose="02020603050405020304" pitchFamily="18" charset="0"/>
              </a:rPr>
              <a:t>File</a:t>
            </a:r>
            <a:r>
              <a:rPr lang="en-US" altLang="en-US" sz="2800" smtClean="0">
                <a:cs typeface="Times New Roman" panose="02020603050405020304" pitchFamily="18" charset="0"/>
              </a:rPr>
              <a:t> class is a wrapper class for the file name and its directory path.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52C067-562C-40A4-88AA-717C17929A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2143125" y="96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82550"/>
            <a:ext cx="7924800" cy="381000"/>
          </a:xfrm>
          <a:noFill/>
        </p:spPr>
        <p:txBody>
          <a:bodyPr/>
          <a:lstStyle/>
          <a:p>
            <a:pPr algn="l"/>
            <a:r>
              <a:rPr lang="en-US" altLang="en-US" sz="2000" smtClean="0"/>
              <a:t>Obtaining file properties and manipulating file</a:t>
            </a:r>
            <a:endParaRPr lang="en-US" altLang="en-US" sz="2000" b="1" smtClean="0"/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632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7329488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61DADD-BE36-48D9-9D58-D2BD55F8DF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/>
          <a:lstStyle/>
          <a:p>
            <a:r>
              <a:rPr lang="en-US" altLang="en-US" smtClean="0"/>
              <a:t>Text I/O</a:t>
            </a:r>
            <a:endParaRPr lang="en-US" altLang="en-US" b="1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26720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800" smtClean="0"/>
              <a:t>A </a:t>
            </a:r>
            <a:r>
              <a:rPr lang="en-US" altLang="en-US" sz="2800" u="sng" smtClean="0"/>
              <a:t>File</a:t>
            </a:r>
            <a:r>
              <a:rPr lang="en-US" altLang="en-US" sz="2800" smtClean="0"/>
              <a:t> object encapsulates the properties of a file or a path, but does not contain the methods for reading/writing data from/to a file. In order to perform I/O, you need to create objects using appropriate Java I/O classes. The objects contain the methods for reading/writing data from/to a file. This section introduces how to read/write strings and numeric values from/to a text file using the </a:t>
            </a:r>
            <a:r>
              <a:rPr lang="en-US" altLang="en-US" sz="2800" u="sng" smtClean="0"/>
              <a:t>Scanner</a:t>
            </a:r>
            <a:r>
              <a:rPr lang="en-US" altLang="en-US" sz="2800" smtClean="0"/>
              <a:t> and </a:t>
            </a:r>
            <a:r>
              <a:rPr lang="en-US" altLang="en-US" sz="2800" u="sng" smtClean="0"/>
              <a:t>PrintWriter</a:t>
            </a:r>
            <a:r>
              <a:rPr lang="en-US" altLang="en-US" sz="2800" smtClean="0"/>
              <a:t>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1A4E07-36B2-4A50-A328-39D4AF9F35C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sz="4000" smtClean="0"/>
              <a:t>Writing Data Using </a:t>
            </a:r>
            <a:r>
              <a:rPr lang="en-US" altLang="en-US" sz="4000" u="sng" smtClean="0"/>
              <a:t>PrintWriter</a:t>
            </a:r>
            <a:r>
              <a:rPr lang="en-US" altLang="en-US" sz="4000" smtClean="0"/>
              <a:t> </a:t>
            </a:r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0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chemeClr val="tx2"/>
              </a:solidFill>
            </a:endParaRPr>
          </a:p>
        </p:txBody>
      </p:sp>
      <p:graphicFrame>
        <p:nvGraphicFramePr>
          <p:cNvPr id="59399" name="Object 6"/>
          <p:cNvGraphicFramePr>
            <a:graphicFrameLocks noChangeAspect="1"/>
          </p:cNvGraphicFramePr>
          <p:nvPr/>
        </p:nvGraphicFramePr>
        <p:xfrm>
          <a:off x="304800" y="838200"/>
          <a:ext cx="853440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Picture" r:id="rId3" imgW="4035552" imgH="2346960" progId="Word.Picture.8">
                  <p:embed/>
                </p:oleObj>
              </mc:Choice>
              <mc:Fallback>
                <p:oleObj name="Picture" r:id="rId3" imgW="4035552" imgH="234696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38200"/>
                        <a:ext cx="8534400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00115B-F109-4EEB-BC40-23FADE6751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/>
          <a:lstStyle/>
          <a:p>
            <a:r>
              <a:rPr lang="en-US" altLang="en-US" smtClean="0"/>
              <a:t>Try-with-resources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35814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 smtClean="0"/>
              <a:t>Programmers often forget to close the file. JDK 7 provides the followings new try-with-resources syntax that automatically closes the files. </a:t>
            </a:r>
          </a:p>
          <a:p>
            <a:pPr marL="0" indent="0">
              <a:buFont typeface="Monotype Sorts" pitchFamily="2" charset="2"/>
              <a:buNone/>
            </a:pPr>
            <a:r>
              <a:rPr lang="en-AU" altLang="en-US" sz="2800" b="1" smtClean="0"/>
              <a:t>try</a:t>
            </a:r>
            <a:r>
              <a:rPr lang="en-US" altLang="en-US" sz="2800" smtClean="0"/>
              <a:t> (declare and create resources)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smtClean="0"/>
              <a:t>  Use the resource to process the file;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 smtClean="0"/>
              <a:t>}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600" smtClean="0"/>
          </a:p>
        </p:txBody>
      </p:sp>
      <p:sp>
        <p:nvSpPr>
          <p:cNvPr id="3225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900363" y="5334000"/>
            <a:ext cx="3576637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WriteDataWithAutoClose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0422" name="AutoShape 5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6553200" y="5334000"/>
            <a:ext cx="1371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Run</a:t>
            </a:r>
          </a:p>
        </p:txBody>
      </p:sp>
      <p:sp>
        <p:nvSpPr>
          <p:cNvPr id="60423" name="AutoShape 6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2667000" y="5024438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ECD28D-3CC5-42C5-AFE8-1F578E1328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 smtClean="0"/>
              <a:t>Reading Data Using </a:t>
            </a:r>
            <a:r>
              <a:rPr lang="en-US" altLang="en-US" u="sng" smtClean="0"/>
              <a:t>Scanner</a:t>
            </a:r>
            <a:r>
              <a:rPr lang="en-US" altLang="en-US" smtClean="0"/>
              <a:t> 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285750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271462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0" y="2274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1447" name="Object 6"/>
          <p:cNvGraphicFramePr>
            <a:graphicFrameLocks noChangeAspect="1"/>
          </p:cNvGraphicFramePr>
          <p:nvPr/>
        </p:nvGraphicFramePr>
        <p:xfrm>
          <a:off x="231775" y="1139825"/>
          <a:ext cx="8680450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Picture" r:id="rId3" imgW="4508500" imgH="2311400" progId="Word.Picture.8">
                  <p:embed/>
                </p:oleObj>
              </mc:Choice>
              <mc:Fallback>
                <p:oleObj name="Picture" r:id="rId3" imgW="4508500" imgH="23114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1139825"/>
                        <a:ext cx="8680450" cy="445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3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105400" y="5867400"/>
            <a:ext cx="20574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ReadData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449" name="AutoShape 8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7391400" y="5867400"/>
            <a:ext cx="1371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Run</a:t>
            </a:r>
          </a:p>
        </p:txBody>
      </p:sp>
      <p:sp>
        <p:nvSpPr>
          <p:cNvPr id="61450" name="AutoShape 9">
            <a:hlinkClick r:id="rId7" highlightClick="1"/>
          </p:cNvPr>
          <p:cNvSpPr>
            <a:spLocks noChangeArrowheads="1"/>
          </p:cNvSpPr>
          <p:nvPr/>
        </p:nvSpPr>
        <p:spPr bwMode="auto">
          <a:xfrm>
            <a:off x="4572000" y="58674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A88BEC-9D6D-403D-91B6-9C8AD651DA0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/>
          <a:lstStyle/>
          <a:p>
            <a:r>
              <a:rPr lang="en-US" altLang="en-US" smtClean="0"/>
              <a:t>Reading Data from the Web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676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 smtClean="0"/>
              <a:t>Just like you can read data from a file on your computer, you can read data from a file on the Web.</a:t>
            </a:r>
          </a:p>
        </p:txBody>
      </p:sp>
      <p:sp>
        <p:nvSpPr>
          <p:cNvPr id="63493" name="Rectangle 7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6349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81581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214BAC-BD2F-4461-89C1-BFC2C467B36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19150"/>
          </a:xfrm>
        </p:spPr>
        <p:txBody>
          <a:bodyPr/>
          <a:lstStyle/>
          <a:p>
            <a:r>
              <a:rPr lang="en-US" altLang="en-US" smtClean="0"/>
              <a:t>Reading Data from the Web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3581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smtClean="0"/>
              <a:t>URL url = </a:t>
            </a:r>
            <a:r>
              <a:rPr lang="en-US" altLang="en-US" sz="2800" b="1" smtClean="0"/>
              <a:t>new</a:t>
            </a:r>
            <a:r>
              <a:rPr lang="en-US" altLang="en-US" sz="2800" smtClean="0"/>
              <a:t> URL(</a:t>
            </a:r>
            <a:r>
              <a:rPr lang="en-US" altLang="en-US" sz="2800" b="1" smtClean="0"/>
              <a:t>"www.google.com/index.html"</a:t>
            </a:r>
            <a:r>
              <a:rPr lang="en-US" altLang="en-US" sz="2800" smtClean="0"/>
              <a:t>);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 smtClean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smtClean="0"/>
              <a:t>After a </a:t>
            </a:r>
            <a:r>
              <a:rPr lang="en-US" altLang="en-US" sz="2800" b="1" smtClean="0"/>
              <a:t>URL</a:t>
            </a:r>
            <a:r>
              <a:rPr lang="en-US" altLang="en-US" sz="2800" smtClean="0"/>
              <a:t> object is created, you can use the </a:t>
            </a:r>
            <a:r>
              <a:rPr lang="en-US" altLang="en-US" sz="2800" b="1" smtClean="0"/>
              <a:t>openStream()</a:t>
            </a:r>
            <a:r>
              <a:rPr lang="en-US" altLang="en-US" sz="2800" smtClean="0"/>
              <a:t> method defined in the </a:t>
            </a:r>
            <a:r>
              <a:rPr lang="en-US" altLang="en-US" sz="2800" b="1" smtClean="0"/>
              <a:t>URL</a:t>
            </a:r>
            <a:r>
              <a:rPr lang="en-US" altLang="en-US" sz="2800" smtClean="0"/>
              <a:t> class to open an input stream and use this stream to create a </a:t>
            </a:r>
            <a:r>
              <a:rPr lang="en-US" altLang="en-US" sz="2800" b="1" smtClean="0"/>
              <a:t>Scanner</a:t>
            </a:r>
            <a:r>
              <a:rPr lang="en-US" altLang="en-US" sz="2800" smtClean="0"/>
              <a:t> object as follows: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 smtClean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smtClean="0"/>
              <a:t>Scanner input = </a:t>
            </a:r>
            <a:r>
              <a:rPr lang="en-US" altLang="en-US" sz="2800" b="1" smtClean="0"/>
              <a:t>new</a:t>
            </a:r>
            <a:r>
              <a:rPr lang="en-US" altLang="en-US" sz="2800" smtClean="0"/>
              <a:t> Scanner(url.openStream());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22226</TotalTime>
  <Words>287</Words>
  <Application>Microsoft Office PowerPoint</Application>
  <PresentationFormat>On-screen Show (4:3)</PresentationFormat>
  <Paragraphs>35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Times New Roman</vt:lpstr>
      <vt:lpstr>Arial</vt:lpstr>
      <vt:lpstr>Monotype Sorts</vt:lpstr>
      <vt:lpstr>Courier New</vt:lpstr>
      <vt:lpstr>Book Antiqua</vt:lpstr>
      <vt:lpstr>Courier</vt:lpstr>
      <vt:lpstr>Forte</vt:lpstr>
      <vt:lpstr>Baskerville Old Face</vt:lpstr>
      <vt:lpstr>International</vt:lpstr>
      <vt:lpstr>Microsoft Word Picture</vt:lpstr>
      <vt:lpstr>Chapter 12 Text IO</vt:lpstr>
      <vt:lpstr>The File Class</vt:lpstr>
      <vt:lpstr>Obtaining file properties and manipulating file</vt:lpstr>
      <vt:lpstr>Text I/O</vt:lpstr>
      <vt:lpstr>Writing Data Using PrintWriter </vt:lpstr>
      <vt:lpstr>Try-with-resources</vt:lpstr>
      <vt:lpstr>Reading Data Using Scanner </vt:lpstr>
      <vt:lpstr>Reading Data from the Web</vt:lpstr>
      <vt:lpstr>Reading Data from the Web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Exception Handling</dc:title>
  <dc:creator>Y. Daniel Liang</dc:creator>
  <cp:lastModifiedBy>Cynthia Johnson</cp:lastModifiedBy>
  <cp:revision>161</cp:revision>
  <dcterms:created xsi:type="dcterms:W3CDTF">1995-06-10T17:31:50Z</dcterms:created>
  <dcterms:modified xsi:type="dcterms:W3CDTF">2015-01-14T19:55:00Z</dcterms:modified>
</cp:coreProperties>
</file>