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427" r:id="rId2"/>
    <p:sldId id="533" r:id="rId3"/>
    <p:sldId id="535" r:id="rId4"/>
    <p:sldId id="428" r:id="rId5"/>
    <p:sldId id="510" r:id="rId6"/>
    <p:sldId id="536" r:id="rId7"/>
    <p:sldId id="429" r:id="rId8"/>
    <p:sldId id="430" r:id="rId9"/>
    <p:sldId id="511" r:id="rId10"/>
    <p:sldId id="512" r:id="rId11"/>
    <p:sldId id="513" r:id="rId12"/>
    <p:sldId id="514" r:id="rId13"/>
    <p:sldId id="541" r:id="rId14"/>
    <p:sldId id="515" r:id="rId15"/>
    <p:sldId id="537" r:id="rId16"/>
    <p:sldId id="516" r:id="rId17"/>
    <p:sldId id="517" r:id="rId18"/>
    <p:sldId id="518" r:id="rId19"/>
    <p:sldId id="431" r:id="rId20"/>
    <p:sldId id="505" r:id="rId21"/>
    <p:sldId id="519" r:id="rId22"/>
    <p:sldId id="520" r:id="rId23"/>
    <p:sldId id="542" r:id="rId24"/>
    <p:sldId id="534" r:id="rId25"/>
    <p:sldId id="521" r:id="rId26"/>
    <p:sldId id="522" r:id="rId27"/>
    <p:sldId id="524" r:id="rId28"/>
    <p:sldId id="454" r:id="rId29"/>
    <p:sldId id="525" r:id="rId30"/>
    <p:sldId id="433" r:id="rId31"/>
    <p:sldId id="481" r:id="rId32"/>
    <p:sldId id="526" r:id="rId33"/>
    <p:sldId id="527" r:id="rId34"/>
    <p:sldId id="528" r:id="rId35"/>
    <p:sldId id="543" r:id="rId36"/>
    <p:sldId id="485" r:id="rId37"/>
    <p:sldId id="497" r:id="rId38"/>
    <p:sldId id="486" r:id="rId39"/>
    <p:sldId id="539" r:id="rId40"/>
    <p:sldId id="529" r:id="rId41"/>
    <p:sldId id="487" r:id="rId42"/>
    <p:sldId id="488" r:id="rId43"/>
    <p:sldId id="489" r:id="rId44"/>
    <p:sldId id="540" r:id="rId45"/>
    <p:sldId id="490" r:id="rId46"/>
    <p:sldId id="531"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36" autoAdjust="0"/>
  </p:normalViewPr>
  <p:slideViewPr>
    <p:cSldViewPr>
      <p:cViewPr varScale="1">
        <p:scale>
          <a:sx n="92" d="100"/>
          <a:sy n="92" d="100"/>
        </p:scale>
        <p:origin x="1344" y="90"/>
      </p:cViewPr>
      <p:guideLst>
        <p:guide orient="horz" pos="864"/>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645"/>
    </p:cViewPr>
  </p:sorterViewPr>
  <p:notesViewPr>
    <p:cSldViewPr>
      <p:cViewPr varScale="1">
        <p:scale>
          <a:sx n="40" d="100"/>
          <a:sy n="40" d="100"/>
        </p:scale>
        <p:origin x="-1404"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496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689927F-7276-4DAD-8C11-55B587FB6F3D}" type="slidenum">
              <a:rPr lang="en-US" altLang="en-US"/>
              <a:pPr/>
              <a:t>‹#›</a:t>
            </a:fld>
            <a:endParaRPr lang="en-US" altLang="en-US"/>
          </a:p>
        </p:txBody>
      </p:sp>
    </p:spTree>
    <p:extLst>
      <p:ext uri="{BB962C8B-B14F-4D97-AF65-F5344CB8AC3E}">
        <p14:creationId xmlns:p14="http://schemas.microsoft.com/office/powerpoint/2010/main" val="1628048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96164952-247C-4584-8B1C-531257BD4CA7}" type="slidenum">
              <a:rPr lang="en-US" altLang="en-US"/>
              <a:pPr/>
              <a:t>‹#›</a:t>
            </a:fld>
            <a:endParaRPr lang="en-US" altLang="en-US"/>
          </a:p>
        </p:txBody>
      </p:sp>
    </p:spTree>
    <p:extLst>
      <p:ext uri="{BB962C8B-B14F-4D97-AF65-F5344CB8AC3E}">
        <p14:creationId xmlns:p14="http://schemas.microsoft.com/office/powerpoint/2010/main" val="235077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C39026E3-E30D-4442-821B-86D1C5B2C253}" type="slidenum">
              <a:rPr lang="en-US" altLang="en-US"/>
              <a:pPr/>
              <a:t>‹#›</a:t>
            </a:fld>
            <a:endParaRPr lang="en-US" altLang="en-US"/>
          </a:p>
        </p:txBody>
      </p:sp>
    </p:spTree>
    <p:extLst>
      <p:ext uri="{BB962C8B-B14F-4D97-AF65-F5344CB8AC3E}">
        <p14:creationId xmlns:p14="http://schemas.microsoft.com/office/powerpoint/2010/main" val="303610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D1C8BBC8-C133-4A8A-82B4-F315BF175DD3}" type="slidenum">
              <a:rPr lang="en-US" altLang="en-US"/>
              <a:pPr/>
              <a:t>‹#›</a:t>
            </a:fld>
            <a:endParaRPr lang="en-US" altLang="en-US"/>
          </a:p>
        </p:txBody>
      </p:sp>
    </p:spTree>
    <p:extLst>
      <p:ext uri="{BB962C8B-B14F-4D97-AF65-F5344CB8AC3E}">
        <p14:creationId xmlns:p14="http://schemas.microsoft.com/office/powerpoint/2010/main" val="105926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C816839-590A-4FB6-911B-564CC3FC8E2B}" type="slidenum">
              <a:rPr lang="en-US" altLang="en-US"/>
              <a:pPr/>
              <a:t>‹#›</a:t>
            </a:fld>
            <a:endParaRPr lang="en-US" altLang="en-US"/>
          </a:p>
        </p:txBody>
      </p:sp>
    </p:spTree>
    <p:extLst>
      <p:ext uri="{BB962C8B-B14F-4D97-AF65-F5344CB8AC3E}">
        <p14:creationId xmlns:p14="http://schemas.microsoft.com/office/powerpoint/2010/main" val="42292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82543F8F-4C3E-466C-8682-4963338754C7}" type="slidenum">
              <a:rPr lang="en-US" altLang="en-US"/>
              <a:pPr/>
              <a:t>‹#›</a:t>
            </a:fld>
            <a:endParaRPr lang="en-US" altLang="en-US"/>
          </a:p>
        </p:txBody>
      </p:sp>
    </p:spTree>
    <p:extLst>
      <p:ext uri="{BB962C8B-B14F-4D97-AF65-F5344CB8AC3E}">
        <p14:creationId xmlns:p14="http://schemas.microsoft.com/office/powerpoint/2010/main" val="152546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318B14D0-B6B6-435C-836D-EE1511470423}" type="slidenum">
              <a:rPr lang="en-US" altLang="en-US"/>
              <a:pPr/>
              <a:t>‹#›</a:t>
            </a:fld>
            <a:endParaRPr lang="en-US" altLang="en-US"/>
          </a:p>
        </p:txBody>
      </p:sp>
    </p:spTree>
    <p:extLst>
      <p:ext uri="{BB962C8B-B14F-4D97-AF65-F5344CB8AC3E}">
        <p14:creationId xmlns:p14="http://schemas.microsoft.com/office/powerpoint/2010/main" val="26266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B050354-71BC-43D3-B19D-EEB33C109367}" type="slidenum">
              <a:rPr lang="en-US" altLang="en-US"/>
              <a:pPr/>
              <a:t>‹#›</a:t>
            </a:fld>
            <a:endParaRPr lang="en-US" altLang="en-US"/>
          </a:p>
        </p:txBody>
      </p:sp>
    </p:spTree>
    <p:extLst>
      <p:ext uri="{BB962C8B-B14F-4D97-AF65-F5344CB8AC3E}">
        <p14:creationId xmlns:p14="http://schemas.microsoft.com/office/powerpoint/2010/main" val="12931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63FB08CF-38BD-479A-A0E8-BB7D826102E6}" type="slidenum">
              <a:rPr lang="en-US" altLang="en-US"/>
              <a:pPr/>
              <a:t>‹#›</a:t>
            </a:fld>
            <a:endParaRPr lang="en-US" altLang="en-US"/>
          </a:p>
        </p:txBody>
      </p:sp>
    </p:spTree>
    <p:extLst>
      <p:ext uri="{BB962C8B-B14F-4D97-AF65-F5344CB8AC3E}">
        <p14:creationId xmlns:p14="http://schemas.microsoft.com/office/powerpoint/2010/main" val="206769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63B9CAF6-172F-4AE3-AA99-D429FF973E58}" type="slidenum">
              <a:rPr lang="en-US" altLang="en-US"/>
              <a:pPr/>
              <a:t>‹#›</a:t>
            </a:fld>
            <a:endParaRPr lang="en-US" altLang="en-US"/>
          </a:p>
        </p:txBody>
      </p:sp>
    </p:spTree>
    <p:extLst>
      <p:ext uri="{BB962C8B-B14F-4D97-AF65-F5344CB8AC3E}">
        <p14:creationId xmlns:p14="http://schemas.microsoft.com/office/powerpoint/2010/main" val="95143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60D1684F-2552-4332-A017-30BF5EB23973}" type="slidenum">
              <a:rPr lang="en-US" altLang="en-US"/>
              <a:pPr/>
              <a:t>‹#›</a:t>
            </a:fld>
            <a:endParaRPr lang="en-US" altLang="en-US"/>
          </a:p>
        </p:txBody>
      </p:sp>
    </p:spTree>
    <p:extLst>
      <p:ext uri="{BB962C8B-B14F-4D97-AF65-F5344CB8AC3E}">
        <p14:creationId xmlns:p14="http://schemas.microsoft.com/office/powerpoint/2010/main" val="221148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ED10E9CB-8382-4344-83D5-B80F5317F4AC}" type="slidenum">
              <a:rPr lang="en-US" altLang="en-US"/>
              <a:pPr/>
              <a:t>‹#›</a:t>
            </a:fld>
            <a:endParaRPr lang="en-US" altLang="en-US"/>
          </a:p>
        </p:txBody>
      </p:sp>
    </p:spTree>
    <p:extLst>
      <p:ext uri="{BB962C8B-B14F-4D97-AF65-F5344CB8AC3E}">
        <p14:creationId xmlns:p14="http://schemas.microsoft.com/office/powerpoint/2010/main" val="4615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F1A872E-D0B6-4A77-ABB2-4273F54187F1}" type="slidenum">
              <a:rPr lang="en-US" altLang="en-US"/>
              <a:pPr/>
              <a:t>‹#›</a:t>
            </a:fld>
            <a:endParaRPr lang="en-US" altLang="en-US"/>
          </a:p>
        </p:txBody>
      </p:sp>
    </p:spTree>
    <p:extLst>
      <p:ext uri="{BB962C8B-B14F-4D97-AF65-F5344CB8AC3E}">
        <p14:creationId xmlns:p14="http://schemas.microsoft.com/office/powerpoint/2010/main" val="150303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AA20C12E-7B6E-4467-BD40-5177C2161901}" type="slidenum">
              <a:rPr lang="en-US" altLang="en-US"/>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armstrong.edu/liang/intro10e/html/TestFileStream.html" TargetMode="External"/><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ml/TestDataStream.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ml/Copy.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cs.armstrong.edu/liang/intro10e/html/Copy.html" TargetMode="Externa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TestObjectInputStream.html" TargetMode="External"/><Relationship Id="rId2" Type="http://schemas.openxmlformats.org/officeDocument/2006/relationships/hyperlink" Target="html/TestObjectOutputStream.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TestObjectOutputStream.html" TargetMode="External"/><Relationship Id="rId4" Type="http://schemas.openxmlformats.org/officeDocument/2006/relationships/hyperlink" Target="http://www.cs.armstrong.edu/liang/intro10e/html/TestObjectInputStream.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s.armstrong.edu/liang/intro10e/html/TestObjectStreamForArray.html" TargetMode="External"/><Relationship Id="rId2" Type="http://schemas.openxmlformats.org/officeDocument/2006/relationships/hyperlink" Target="html/TestObjectStreamForArray.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cs.armstrong.edu/liang/intro10e/html/TestRandomAccessFile.html" TargetMode="External"/><Relationship Id="rId2" Type="http://schemas.openxmlformats.org/officeDocument/2006/relationships/hyperlink" Target="html/TestRandomAccessFile.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hyperlink" Target="html/FixedLengthStringIO.html" TargetMode="Externa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31581C-2FB5-4AC9-AF8C-B02733F4624B}"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85800"/>
            <a:ext cx="7772400" cy="1143000"/>
          </a:xfrm>
          <a:noFill/>
        </p:spPr>
        <p:txBody>
          <a:bodyPr/>
          <a:lstStyle/>
          <a:p>
            <a:r>
              <a:rPr lang="en-US" altLang="en-US" sz="4000" smtClean="0"/>
              <a:t>Chapter 17 Binary 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9A62A6-D635-4162-B01B-75B6113BDE03}"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228600" y="228600"/>
            <a:ext cx="8686800" cy="609600"/>
          </a:xfrm>
        </p:spPr>
        <p:txBody>
          <a:bodyPr/>
          <a:lstStyle/>
          <a:p>
            <a:r>
              <a:rPr lang="en-US" altLang="en-US" smtClean="0"/>
              <a:t>FileInputStream/FileOutputStream</a:t>
            </a:r>
            <a:endParaRPr lang="en-US" altLang="en-US" b="1" smtClean="0"/>
          </a:p>
        </p:txBody>
      </p:sp>
      <p:sp>
        <p:nvSpPr>
          <p:cNvPr id="12292"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pPr>
            <a:r>
              <a:rPr lang="en-US" altLang="en-US" sz="2400" smtClean="0">
                <a:cs typeface="Courier New" panose="02070309020205020404" pitchFamily="49" charset="0"/>
              </a:rPr>
              <a:t>FileInputStream/FileOutputStream associates a binary input/output stream with an external file. All the methods in FileInputStream/FileOuptputStream are inherited from its superclasses. </a:t>
            </a:r>
          </a:p>
        </p:txBody>
      </p:sp>
      <p:graphicFrame>
        <p:nvGraphicFramePr>
          <p:cNvPr id="12293" name="Object 7"/>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2304" name="Picture" r:id="rId3" imgW="4629912" imgH="1772412" progId="Word.Picture.8">
                  <p:embed/>
                </p:oleObj>
              </mc:Choice>
              <mc:Fallback>
                <p:oleObj name="Picture" r:id="rId3" imgW="4629912" imgH="1772412"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864664-88DA-4DB7-BC46-E63C049E5C3A}"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762000" y="228600"/>
            <a:ext cx="7772400" cy="742950"/>
          </a:xfrm>
        </p:spPr>
        <p:txBody>
          <a:bodyPr/>
          <a:lstStyle/>
          <a:p>
            <a:r>
              <a:rPr lang="en-US" altLang="en-US" smtClean="0"/>
              <a:t>FileInputStream</a:t>
            </a:r>
            <a:endParaRPr lang="en-US" altLang="en-US" b="1" smtClean="0"/>
          </a:p>
        </p:txBody>
      </p:sp>
      <p:sp>
        <p:nvSpPr>
          <p:cNvPr id="13316" name="Rectangle 3"/>
          <p:cNvSpPr>
            <a:spLocks noGrp="1" noChangeArrowheads="1"/>
          </p:cNvSpPr>
          <p:nvPr>
            <p:ph type="body" idx="1"/>
          </p:nvPr>
        </p:nvSpPr>
        <p:spPr>
          <a:xfrm>
            <a:off x="304800" y="1143000"/>
            <a:ext cx="8686800" cy="3886200"/>
          </a:xfrm>
        </p:spPr>
        <p:txBody>
          <a:bodyPr/>
          <a:lstStyle/>
          <a:p>
            <a:pPr marL="0" indent="0">
              <a:buFont typeface="Monotype Sorts"/>
              <a:buNone/>
            </a:pPr>
            <a:r>
              <a:rPr lang="en-US" altLang="en-US" sz="2800" smtClean="0">
                <a:cs typeface="Courier New" panose="02070309020205020404" pitchFamily="49" charset="0"/>
              </a:rPr>
              <a:t>To construct a FileInputStream, use the following constructors:</a:t>
            </a:r>
            <a:endParaRPr lang="en-US" altLang="en-US" sz="28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FileInputStream(String filename)</a:t>
            </a:r>
            <a:endParaRPr lang="en-US" altLang="en-US" sz="2400" smtClean="0">
              <a:cs typeface="Times New Roman" panose="02020603050405020304" pitchFamily="18" charset="0"/>
            </a:endParaRPr>
          </a:p>
          <a:p>
            <a:pPr marL="114300" lvl="1" indent="342900">
              <a:buFontTx/>
              <a:buNone/>
            </a:pPr>
            <a:r>
              <a:rPr lang="en-US" altLang="en-US" sz="2400" smtClean="0">
                <a:cs typeface="Courier New" panose="02070309020205020404" pitchFamily="49" charset="0"/>
              </a:rPr>
              <a:t>public FileInputStream(File file)</a:t>
            </a:r>
          </a:p>
          <a:p>
            <a:pPr marL="114300" lvl="1" indent="342900">
              <a:buFontTx/>
              <a:buNone/>
            </a:pPr>
            <a:endParaRPr lang="en-US" altLang="en-US" sz="2400" smtClean="0">
              <a:cs typeface="Courier New" panose="02070309020205020404" pitchFamily="49" charset="0"/>
            </a:endParaRPr>
          </a:p>
          <a:p>
            <a:pPr marL="114300" lvl="1" indent="342900">
              <a:buFontTx/>
              <a:buNone/>
            </a:pPr>
            <a:r>
              <a:rPr lang="en-US" altLang="en-US" sz="2400" smtClean="0">
                <a:cs typeface="Courier New" panose="02070309020205020404" pitchFamily="49" charset="0"/>
              </a:rPr>
              <a:t>A </a:t>
            </a:r>
            <a:r>
              <a:rPr lang="en-US" altLang="en-US" sz="2400" u="sng" smtClean="0">
                <a:cs typeface="Courier New" panose="02070309020205020404" pitchFamily="49" charset="0"/>
              </a:rPr>
              <a:t>java.io.FileNotFoundException</a:t>
            </a:r>
            <a:r>
              <a:rPr lang="en-US" altLang="en-US" sz="2400" smtClean="0">
                <a:cs typeface="Courier New" panose="02070309020205020404" pitchFamily="49" charset="0"/>
              </a:rPr>
              <a:t> would occur if you attempt to create a </a:t>
            </a:r>
            <a:r>
              <a:rPr lang="en-US" altLang="en-US" sz="2400" u="sng" smtClean="0">
                <a:cs typeface="Courier New" panose="02070309020205020404" pitchFamily="49" charset="0"/>
              </a:rPr>
              <a:t>FileInputStream</a:t>
            </a:r>
            <a:r>
              <a:rPr lang="en-US" altLang="en-US" sz="2400" smtClean="0">
                <a:cs typeface="Courier New" panose="02070309020205020404" pitchFamily="49" charset="0"/>
              </a:rPr>
              <a:t> with a nonexistent file.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2947DD-2DD9-4449-A83C-8A4BD60D27A5}"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762000" y="228600"/>
            <a:ext cx="7772400" cy="742950"/>
          </a:xfrm>
        </p:spPr>
        <p:txBody>
          <a:bodyPr/>
          <a:lstStyle/>
          <a:p>
            <a:r>
              <a:rPr lang="en-US" altLang="en-US" smtClean="0"/>
              <a:t>FileOutputStream</a:t>
            </a:r>
            <a:endParaRPr lang="en-US" altLang="en-US" b="1" smtClean="0"/>
          </a:p>
        </p:txBody>
      </p:sp>
      <p:sp>
        <p:nvSpPr>
          <p:cNvPr id="14340"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a:buNone/>
            </a:pPr>
            <a:r>
              <a:rPr lang="en-US" altLang="en-US" sz="2400" smtClean="0">
                <a:cs typeface="Courier New" panose="02070309020205020404" pitchFamily="49" charset="0"/>
              </a:rPr>
              <a:t>To construct a FileOutputStream, use the following constructors:</a:t>
            </a:r>
          </a:p>
          <a:p>
            <a:pPr marL="0" indent="0">
              <a:lnSpc>
                <a:spcPct val="90000"/>
              </a:lnSpc>
              <a:buFont typeface="Monotype Sorts"/>
              <a:buNone/>
            </a:pP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 boolean append)</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 boolean append)</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TestFileStream</a:t>
            </a:r>
            <a:endParaRPr lang="en-US">
              <a:solidFill>
                <a:schemeClr val="accent1"/>
              </a:solidFill>
            </a:endParaRPr>
          </a:p>
        </p:txBody>
      </p:sp>
      <p:sp>
        <p:nvSpPr>
          <p:cNvPr id="14343"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AutoShape 7">
            <a:hlinkClick r:id="rId3" highlightClick="1"/>
          </p:cNvPr>
          <p:cNvSpPr>
            <a:spLocks noChangeArrowheads="1"/>
          </p:cNvSpPr>
          <p:nvPr/>
        </p:nvSpPr>
        <p:spPr bwMode="auto">
          <a:xfrm>
            <a:off x="38100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smtClean="0"/>
              <a:t>When you want to read and write bytes only.</a:t>
            </a:r>
          </a:p>
          <a:p>
            <a:r>
              <a:rPr lang="en-US" dirty="0" smtClean="0"/>
              <a:t>Does not allow you to write </a:t>
            </a:r>
            <a:r>
              <a:rPr lang="en-US" dirty="0" err="1" smtClean="0"/>
              <a:t>int</a:t>
            </a:r>
            <a:r>
              <a:rPr lang="en-US" dirty="0" smtClean="0"/>
              <a:t>, double, String or other types.</a:t>
            </a:r>
          </a:p>
          <a:p>
            <a:r>
              <a:rPr lang="en-US" dirty="0" smtClean="0"/>
              <a:t>Only bytes.</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13</a:t>
            </a:fld>
            <a:endParaRPr lang="en-US" altLang="en-US"/>
          </a:p>
        </p:txBody>
      </p:sp>
    </p:spTree>
    <p:extLst>
      <p:ext uri="{BB962C8B-B14F-4D97-AF65-F5344CB8AC3E}">
        <p14:creationId xmlns:p14="http://schemas.microsoft.com/office/powerpoint/2010/main" val="164282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EE7C97-6186-4A8A-B04C-443071D34EEC}" type="slidenum">
              <a:rPr lang="en-US" altLang="en-US" sz="1400"/>
              <a:pPr>
                <a:spcBef>
                  <a:spcPct val="0"/>
                </a:spcBef>
                <a:buClrTx/>
                <a:buSzTx/>
                <a:buFontTx/>
                <a:buNone/>
              </a:pPr>
              <a:t>14</a:t>
            </a:fld>
            <a:endParaRPr lang="en-US" altLang="en-US" sz="1400"/>
          </a:p>
        </p:txBody>
      </p:sp>
      <p:sp>
        <p:nvSpPr>
          <p:cNvPr id="15363" name="Rectangle 2"/>
          <p:cNvSpPr>
            <a:spLocks noGrp="1" noChangeArrowheads="1"/>
          </p:cNvSpPr>
          <p:nvPr>
            <p:ph type="title"/>
          </p:nvPr>
        </p:nvSpPr>
        <p:spPr>
          <a:xfrm>
            <a:off x="228600" y="228600"/>
            <a:ext cx="8686800" cy="609600"/>
          </a:xfrm>
        </p:spPr>
        <p:txBody>
          <a:bodyPr/>
          <a:lstStyle/>
          <a:p>
            <a:r>
              <a:rPr lang="en-US" altLang="en-US" smtClean="0"/>
              <a:t>FilterInputStream/FilterOutputStream</a:t>
            </a:r>
            <a:endParaRPr lang="en-US" altLang="en-US" b="1" smtClean="0"/>
          </a:p>
        </p:txBody>
      </p:sp>
      <p:sp>
        <p:nvSpPr>
          <p:cNvPr id="15364" name="Rectangle 3"/>
          <p:cNvSpPr>
            <a:spLocks noGrp="1" noChangeArrowheads="1"/>
          </p:cNvSpPr>
          <p:nvPr>
            <p:ph type="body" idx="1"/>
          </p:nvPr>
        </p:nvSpPr>
        <p:spPr>
          <a:xfrm>
            <a:off x="540327" y="4610100"/>
            <a:ext cx="8153400" cy="1905000"/>
          </a:xfrm>
        </p:spPr>
        <p:txBody>
          <a:bodyPr/>
          <a:lstStyle/>
          <a:p>
            <a:pPr marL="0" indent="0">
              <a:lnSpc>
                <a:spcPct val="90000"/>
              </a:lnSpc>
              <a:buFont typeface="Monotype Sorts"/>
              <a:buNone/>
            </a:pPr>
            <a:r>
              <a:rPr lang="en-US" altLang="en-US" sz="1800" i="1" dirty="0" smtClean="0">
                <a:cs typeface="Courier New" panose="02070309020205020404" pitchFamily="49" charset="0"/>
              </a:rPr>
              <a:t>Filter streams</a:t>
            </a:r>
            <a:r>
              <a:rPr lang="en-US" altLang="en-US" sz="1800" dirty="0" smtClean="0">
                <a:cs typeface="Courier New" panose="02070309020205020404" pitchFamily="49" charset="0"/>
              </a:rPr>
              <a:t> are streams that filter bytes for some purpose. </a:t>
            </a:r>
          </a:p>
        </p:txBody>
      </p:sp>
      <p:graphicFrame>
        <p:nvGraphicFramePr>
          <p:cNvPr id="15365" name="Object 4"/>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5376"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Filter Streams</a:t>
            </a:r>
            <a:endParaRPr lang="en-US" sz="4800" dirty="0"/>
          </a:p>
        </p:txBody>
      </p:sp>
      <p:sp>
        <p:nvSpPr>
          <p:cNvPr id="3" name="Content Placeholder 2"/>
          <p:cNvSpPr>
            <a:spLocks noGrp="1"/>
          </p:cNvSpPr>
          <p:nvPr>
            <p:ph idx="1"/>
          </p:nvPr>
        </p:nvSpPr>
        <p:spPr/>
        <p:txBody>
          <a:bodyPr/>
          <a:lstStyle/>
          <a:p>
            <a:r>
              <a:rPr lang="en-US" altLang="en-US" sz="2400" dirty="0" smtClean="0">
                <a:cs typeface="Courier New" panose="02070309020205020404" pitchFamily="49" charset="0"/>
              </a:rPr>
              <a:t>The basic byte input stream provides a read method that can only be used for reading bytes. </a:t>
            </a:r>
          </a:p>
          <a:p>
            <a:r>
              <a:rPr lang="en-US" altLang="en-US" sz="2400" dirty="0" smtClean="0">
                <a:cs typeface="Courier New" panose="02070309020205020404" pitchFamily="49" charset="0"/>
              </a:rPr>
              <a:t>If you want to read integers, doubles, or strings, you need a filter class to wrap the byte input stream. </a:t>
            </a:r>
          </a:p>
          <a:p>
            <a:r>
              <a:rPr lang="en-US" altLang="en-US" sz="2400" dirty="0" smtClean="0">
                <a:cs typeface="Courier New" panose="02070309020205020404" pitchFamily="49" charset="0"/>
              </a:rPr>
              <a:t>Using a filter class enables you to read integers, doubles, and strings instead of bytes and characters.</a:t>
            </a:r>
          </a:p>
          <a:p>
            <a:r>
              <a:rPr lang="en-US" altLang="en-US" sz="2400" dirty="0" smtClean="0">
                <a:cs typeface="Courier New" panose="02070309020205020404" pitchFamily="49" charset="0"/>
              </a:rPr>
              <a:t> </a:t>
            </a:r>
            <a:r>
              <a:rPr lang="en-US" altLang="en-US" sz="2400" u="sng" dirty="0" err="1" smtClean="0">
                <a:cs typeface="Courier New" panose="02070309020205020404" pitchFamily="49" charset="0"/>
              </a:rPr>
              <a:t>FilterInputStream</a:t>
            </a:r>
            <a:r>
              <a:rPr lang="en-US" altLang="en-US" sz="2400" dirty="0" smtClean="0">
                <a:cs typeface="Courier New" panose="02070309020205020404" pitchFamily="49" charset="0"/>
              </a:rPr>
              <a:t> and </a:t>
            </a:r>
            <a:r>
              <a:rPr lang="en-US" altLang="en-US" sz="2400" u="sng" dirty="0" err="1" smtClean="0">
                <a:cs typeface="Courier New" panose="02070309020205020404" pitchFamily="49" charset="0"/>
              </a:rPr>
              <a:t>FilterOutputStream</a:t>
            </a:r>
            <a:r>
              <a:rPr lang="en-US" altLang="en-US" sz="2400" dirty="0" smtClean="0">
                <a:cs typeface="Courier New" panose="02070309020205020404" pitchFamily="49" charset="0"/>
              </a:rPr>
              <a:t> are the base classes for filtering data. </a:t>
            </a:r>
          </a:p>
          <a:p>
            <a:r>
              <a:rPr lang="en-US" altLang="en-US" sz="2400" dirty="0" smtClean="0">
                <a:cs typeface="Courier New" panose="02070309020205020404" pitchFamily="49" charset="0"/>
              </a:rPr>
              <a:t>When you need to process primitive numeric types, use </a:t>
            </a:r>
            <a:r>
              <a:rPr lang="en-US" altLang="en-US" sz="2400" u="sng" dirty="0" err="1" smtClean="0">
                <a:cs typeface="Courier New" panose="02070309020205020404" pitchFamily="49" charset="0"/>
              </a:rPr>
              <a:t>DatInputStream</a:t>
            </a:r>
            <a:r>
              <a:rPr lang="en-US" altLang="en-US" sz="2400" dirty="0" smtClean="0">
                <a:cs typeface="Courier New" panose="02070309020205020404" pitchFamily="49" charset="0"/>
              </a:rPr>
              <a:t> and </a:t>
            </a:r>
            <a:r>
              <a:rPr lang="en-US" altLang="en-US" sz="2400" u="sng" dirty="0" err="1" smtClean="0">
                <a:cs typeface="Courier New" panose="02070309020205020404" pitchFamily="49" charset="0"/>
              </a:rPr>
              <a:t>DataOutputStream</a:t>
            </a:r>
            <a:r>
              <a:rPr lang="en-US" altLang="en-US" sz="2400" dirty="0" smtClean="0">
                <a:cs typeface="Courier New" panose="02070309020205020404" pitchFamily="49" charset="0"/>
              </a:rPr>
              <a:t> to filter bytes. </a:t>
            </a:r>
          </a:p>
          <a:p>
            <a:endParaRPr lang="en-US" sz="2400" dirty="0"/>
          </a:p>
        </p:txBody>
      </p:sp>
      <p:sp>
        <p:nvSpPr>
          <p:cNvPr id="4" name="Slide Number Placeholder 3"/>
          <p:cNvSpPr>
            <a:spLocks noGrp="1"/>
          </p:cNvSpPr>
          <p:nvPr>
            <p:ph type="sldNum" sz="quarter" idx="11"/>
          </p:nvPr>
        </p:nvSpPr>
        <p:spPr/>
        <p:txBody>
          <a:bodyPr/>
          <a:lstStyle/>
          <a:p>
            <a:fld id="{82543F8F-4C3E-466C-8682-4963338754C7}" type="slidenum">
              <a:rPr lang="en-US" altLang="en-US" sz="2400" smtClean="0"/>
              <a:pPr/>
              <a:t>15</a:t>
            </a:fld>
            <a:endParaRPr lang="en-US" altLang="en-US" sz="2400"/>
          </a:p>
        </p:txBody>
      </p:sp>
    </p:spTree>
    <p:extLst>
      <p:ext uri="{BB962C8B-B14F-4D97-AF65-F5344CB8AC3E}">
        <p14:creationId xmlns:p14="http://schemas.microsoft.com/office/powerpoint/2010/main" val="291412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471F7A-4AFE-4A32-8948-28B99CCEF3AC}" type="slidenum">
              <a:rPr lang="en-US" altLang="en-US" sz="1400"/>
              <a:pPr>
                <a:spcBef>
                  <a:spcPct val="0"/>
                </a:spcBef>
                <a:buClrTx/>
                <a:buSzTx/>
                <a:buFontTx/>
                <a:buNone/>
              </a:pPr>
              <a:t>16</a:t>
            </a:fld>
            <a:endParaRPr lang="en-US" altLang="en-US" sz="1400"/>
          </a:p>
        </p:txBody>
      </p:sp>
      <p:sp>
        <p:nvSpPr>
          <p:cNvPr id="16387" name="Rectangle 2"/>
          <p:cNvSpPr>
            <a:spLocks noGrp="1" noChangeArrowheads="1"/>
          </p:cNvSpPr>
          <p:nvPr>
            <p:ph type="title"/>
          </p:nvPr>
        </p:nvSpPr>
        <p:spPr>
          <a:xfrm>
            <a:off x="228600" y="228600"/>
            <a:ext cx="8686800" cy="609600"/>
          </a:xfrm>
        </p:spPr>
        <p:txBody>
          <a:bodyPr/>
          <a:lstStyle/>
          <a:p>
            <a:r>
              <a:rPr lang="en-US" altLang="en-US" smtClean="0"/>
              <a:t>DataInputStream/DataOutputStream</a:t>
            </a:r>
            <a:endParaRPr lang="en-US" altLang="en-US" b="1" smtClean="0"/>
          </a:p>
        </p:txBody>
      </p:sp>
      <p:sp>
        <p:nvSpPr>
          <p:cNvPr id="16388"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smtClean="0">
                <a:cs typeface="Courier New" panose="02070309020205020404" pitchFamily="49" charset="0"/>
              </a:rPr>
              <a:t>DataInputStream</a:t>
            </a:r>
            <a:r>
              <a:rPr lang="en-US" altLang="en-US" sz="1800" smtClean="0">
                <a:cs typeface="Courier New" panose="02070309020205020404" pitchFamily="49" charset="0"/>
              </a:rPr>
              <a:t> reads bytes from the stream and converts them into appropriate primitive type values or strings. </a:t>
            </a:r>
          </a:p>
        </p:txBody>
      </p:sp>
      <p:graphicFrame>
        <p:nvGraphicFramePr>
          <p:cNvPr id="16389"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16401"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Rectangle 7"/>
          <p:cNvSpPr>
            <a:spLocks noChangeArrowheads="1"/>
          </p:cNvSpPr>
          <p:nvPr/>
        </p:nvSpPr>
        <p:spPr bwMode="auto">
          <a:xfrm>
            <a:off x="2590800"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C1A818-293C-4B51-9836-2DA2FB3114C6}" type="slidenum">
              <a:rPr lang="en-US" altLang="en-US" sz="1400"/>
              <a:pPr>
                <a:spcBef>
                  <a:spcPct val="0"/>
                </a:spcBef>
                <a:buClrTx/>
                <a:buSzTx/>
                <a:buFontTx/>
                <a:buNone/>
              </a:pPr>
              <a:t>17</a:t>
            </a:fld>
            <a:endParaRPr lang="en-US" altLang="en-US" sz="1400"/>
          </a:p>
        </p:txBody>
      </p:sp>
      <p:sp>
        <p:nvSpPr>
          <p:cNvPr id="17411" name="Rectangle 2"/>
          <p:cNvSpPr>
            <a:spLocks noGrp="1" noChangeArrowheads="1"/>
          </p:cNvSpPr>
          <p:nvPr>
            <p:ph type="title"/>
          </p:nvPr>
        </p:nvSpPr>
        <p:spPr>
          <a:xfrm>
            <a:off x="228600" y="228600"/>
            <a:ext cx="8686800" cy="609600"/>
          </a:xfrm>
        </p:spPr>
        <p:txBody>
          <a:bodyPr/>
          <a:lstStyle/>
          <a:p>
            <a:r>
              <a:rPr lang="en-US" altLang="en-US" smtClean="0"/>
              <a:t>DataInputStream</a:t>
            </a:r>
            <a:endParaRPr lang="en-US" altLang="en-US" b="1" smtClean="0"/>
          </a:p>
        </p:txBody>
      </p:sp>
      <p:sp>
        <p:nvSpPr>
          <p:cNvPr id="17412" name="Rectangle 7"/>
          <p:cNvSpPr>
            <a:spLocks noChangeArrowheads="1"/>
          </p:cNvSpPr>
          <p:nvPr/>
        </p:nvSpPr>
        <p:spPr bwMode="auto">
          <a:xfrm>
            <a:off x="228600"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p>
        </p:txBody>
      </p:sp>
      <p:sp>
        <p:nvSpPr>
          <p:cNvPr id="17413" name="Rectangle 9"/>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57B606-A7B3-432A-9364-DE936FBC5E93}" type="slidenum">
              <a:rPr lang="en-US" altLang="en-US" sz="1400"/>
              <a:pPr>
                <a:spcBef>
                  <a:spcPct val="0"/>
                </a:spcBef>
                <a:buClrTx/>
                <a:buSzTx/>
                <a:buFontTx/>
                <a:buNone/>
              </a:pPr>
              <a:t>18</a:t>
            </a:fld>
            <a:endParaRPr lang="en-US" altLang="en-US" sz="1400"/>
          </a:p>
        </p:txBody>
      </p:sp>
      <p:sp>
        <p:nvSpPr>
          <p:cNvPr id="18435" name="Rectangle 2"/>
          <p:cNvSpPr>
            <a:spLocks noGrp="1" noChangeArrowheads="1"/>
          </p:cNvSpPr>
          <p:nvPr>
            <p:ph type="title"/>
          </p:nvPr>
        </p:nvSpPr>
        <p:spPr>
          <a:xfrm>
            <a:off x="228600" y="228600"/>
            <a:ext cx="8686800" cy="609600"/>
          </a:xfrm>
        </p:spPr>
        <p:txBody>
          <a:bodyPr/>
          <a:lstStyle/>
          <a:p>
            <a:r>
              <a:rPr lang="en-US" altLang="en-US" smtClean="0"/>
              <a:t>DataOutputStream</a:t>
            </a:r>
            <a:endParaRPr lang="en-US" altLang="en-US" b="1" smtClean="0"/>
          </a:p>
        </p:txBody>
      </p:sp>
      <p:sp>
        <p:nvSpPr>
          <p:cNvPr id="18436" name="Rectangle 3"/>
          <p:cNvSpPr>
            <a:spLocks noChangeArrowheads="1"/>
          </p:cNvSpPr>
          <p:nvPr/>
        </p:nvSpPr>
        <p:spPr bwMode="auto">
          <a:xfrm>
            <a:off x="152400" y="9906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DataOutputStream extends FilterOutputStream and implements the DataOutput interface.</a:t>
            </a:r>
          </a:p>
        </p:txBody>
      </p:sp>
      <p:sp>
        <p:nvSpPr>
          <p:cNvPr id="18437" name="Rectangle 4"/>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7"/>
          <p:cNvSpPr>
            <a:spLocks noChangeArrowheads="1"/>
          </p:cNvSpPr>
          <p:nvPr/>
        </p:nvSpPr>
        <p:spPr bwMode="auto">
          <a:xfrm>
            <a:off x="200025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2028825"/>
            <a:ext cx="892175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9CE1FB-A053-4922-A864-DAE4D3D07706}" type="slidenum">
              <a:rPr lang="en-US" altLang="en-US" sz="1400"/>
              <a:pPr>
                <a:spcBef>
                  <a:spcPct val="0"/>
                </a:spcBef>
                <a:buClrTx/>
                <a:buSzTx/>
                <a:buFontTx/>
                <a:buNone/>
              </a:pPr>
              <a:t>19</a:t>
            </a:fld>
            <a:endParaRPr lang="en-US" altLang="en-US" sz="1400"/>
          </a:p>
        </p:txBody>
      </p:sp>
      <p:sp>
        <p:nvSpPr>
          <p:cNvPr id="19459" name="Rectangle 2"/>
          <p:cNvSpPr>
            <a:spLocks noGrp="1" noChangeArrowheads="1"/>
          </p:cNvSpPr>
          <p:nvPr>
            <p:ph type="title"/>
          </p:nvPr>
        </p:nvSpPr>
        <p:spPr>
          <a:xfrm>
            <a:off x="228600" y="304800"/>
            <a:ext cx="8686800" cy="533400"/>
          </a:xfrm>
          <a:noFill/>
        </p:spPr>
        <p:txBody>
          <a:bodyPr/>
          <a:lstStyle/>
          <a:p>
            <a:r>
              <a:rPr lang="en-US" altLang="en-US" sz="4200" smtClean="0">
                <a:cs typeface="Times New Roman" panose="02020603050405020304" pitchFamily="18" charset="0"/>
              </a:rPr>
              <a:t>Characters and Strings in Binary I/O</a:t>
            </a:r>
            <a:r>
              <a:rPr lang="en-US" altLang="en-US" sz="4200" smtClean="0">
                <a:latin typeface="Courier New" panose="02070309020205020404" pitchFamily="49" charset="0"/>
              </a:rPr>
              <a:t> </a:t>
            </a:r>
          </a:p>
        </p:txBody>
      </p:sp>
      <p:sp>
        <p:nvSpPr>
          <p:cNvPr id="19460" name="Rectangle 3"/>
          <p:cNvSpPr>
            <a:spLocks noGrp="1" noChangeArrowheads="1"/>
          </p:cNvSpPr>
          <p:nvPr>
            <p:ph type="body" idx="1"/>
          </p:nvPr>
        </p:nvSpPr>
        <p:spPr>
          <a:xfrm>
            <a:off x="228600" y="990600"/>
            <a:ext cx="8686800" cy="1447800"/>
          </a:xfrm>
          <a:noFill/>
        </p:spPr>
        <p:txBody>
          <a:bodyPr/>
          <a:lstStyle/>
          <a:p>
            <a:pPr>
              <a:lnSpc>
                <a:spcPct val="90000"/>
              </a:lnSpc>
            </a:pPr>
            <a:r>
              <a:rPr lang="en-US" altLang="en-US" sz="2800" dirty="0" smtClean="0">
                <a:cs typeface="Times New Roman" panose="02020603050405020304" pitchFamily="18" charset="0"/>
              </a:rPr>
              <a:t>A Unicode consists of two bytes.</a:t>
            </a:r>
          </a:p>
          <a:p>
            <a:pPr>
              <a:lnSpc>
                <a:spcPct val="90000"/>
              </a:lnSpc>
            </a:pPr>
            <a:r>
              <a:rPr lang="en-US" altLang="en-US" sz="2800" dirty="0" smtClean="0">
                <a:cs typeface="Times New Roman" panose="02020603050405020304" pitchFamily="18" charset="0"/>
              </a:rPr>
              <a:t> The </a:t>
            </a:r>
            <a:r>
              <a:rPr lang="en-US" altLang="en-US" sz="2800" dirty="0" err="1" smtClean="0">
                <a:cs typeface="Times New Roman" panose="02020603050405020304" pitchFamily="18" charset="0"/>
              </a:rPr>
              <a:t>writeChar</a:t>
            </a:r>
            <a:r>
              <a:rPr lang="en-US" altLang="en-US" sz="2800" dirty="0" smtClean="0">
                <a:cs typeface="Times New Roman" panose="02020603050405020304" pitchFamily="18" charset="0"/>
              </a:rPr>
              <a:t>(char c) method writes the Unicode of character c to the output. </a:t>
            </a:r>
          </a:p>
          <a:p>
            <a:pPr>
              <a:lnSpc>
                <a:spcPct val="90000"/>
              </a:lnSpc>
            </a:pPr>
            <a:r>
              <a:rPr lang="en-US" altLang="en-US" sz="2800" dirty="0" smtClean="0">
                <a:cs typeface="Times New Roman" panose="02020603050405020304" pitchFamily="18" charset="0"/>
              </a:rPr>
              <a:t>The </a:t>
            </a:r>
            <a:r>
              <a:rPr lang="en-US" altLang="en-US" sz="2800" dirty="0" err="1" smtClean="0">
                <a:cs typeface="Times New Roman" panose="02020603050405020304" pitchFamily="18" charset="0"/>
              </a:rPr>
              <a:t>writeChars</a:t>
            </a:r>
            <a:r>
              <a:rPr lang="en-US" altLang="en-US" sz="2800" dirty="0" smtClean="0">
                <a:cs typeface="Times New Roman" panose="02020603050405020304" pitchFamily="18" charset="0"/>
              </a:rPr>
              <a:t>(String s) method writes the Unicode for each character in the string s to the output.</a:t>
            </a:r>
            <a:endParaRPr lang="en-US" altLang="en-US" sz="2800" dirty="0" smtClean="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457200" y="2513013"/>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endParaRPr lang="en-US" altLang="en-US" sz="2400" dirty="0">
              <a:solidFill>
                <a:srgbClr val="FF0000"/>
              </a:solidFill>
              <a:cs typeface="Times New Roman" panose="02020603050405020304" pitchFamily="18" charset="0"/>
            </a:endParaRPr>
          </a:p>
          <a:p>
            <a:pPr>
              <a:lnSpc>
                <a:spcPct val="90000"/>
              </a:lnSpc>
              <a:buFont typeface="Monotype Sorts"/>
              <a:buNone/>
            </a:pPr>
            <a:endParaRPr lang="en-US" altLang="en-US" sz="2400" dirty="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87E97D-1BA3-4F70-902C-747E9D585469}"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534400" cy="3810000"/>
          </a:xfrm>
          <a:noFill/>
        </p:spPr>
        <p:txBody>
          <a:bodyPr/>
          <a:lstStyle/>
          <a:p>
            <a:r>
              <a:rPr lang="en-US" altLang="en-US" sz="2800" dirty="0" smtClean="0"/>
              <a:t>Data stored in a text file is represented in human-readable form. </a:t>
            </a:r>
          </a:p>
          <a:p>
            <a:r>
              <a:rPr lang="en-US" altLang="en-US" sz="2800" dirty="0" smtClean="0"/>
              <a:t>Data stored in a binary file is represented in binary form. </a:t>
            </a:r>
          </a:p>
          <a:p>
            <a:pPr lvl="1"/>
            <a:r>
              <a:rPr lang="en-US" altLang="en-US" sz="2400" dirty="0" smtClean="0"/>
              <a:t>You cannot read binary files. </a:t>
            </a:r>
          </a:p>
          <a:p>
            <a:pPr lvl="1"/>
            <a:r>
              <a:rPr lang="en-US" altLang="en-US" dirty="0" smtClean="0"/>
              <a:t>They are designed to be read by programs.</a:t>
            </a:r>
          </a:p>
        </p:txBody>
      </p:sp>
      <p:sp>
        <p:nvSpPr>
          <p:cNvPr id="4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5"/>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6"/>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7"/>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FDBFD9-1009-4A57-ACA5-9227F19B01E2}" type="slidenum">
              <a:rPr lang="en-US" altLang="en-US" sz="1400"/>
              <a:pPr>
                <a:spcBef>
                  <a:spcPct val="0"/>
                </a:spcBef>
                <a:buClrTx/>
                <a:buSzTx/>
                <a:buFontTx/>
                <a:buNone/>
              </a:pPr>
              <a:t>20</a:t>
            </a:fld>
            <a:endParaRPr lang="en-US" altLang="en-US" sz="1400"/>
          </a:p>
        </p:txBody>
      </p:sp>
      <p:sp>
        <p:nvSpPr>
          <p:cNvPr id="20483" name="Rectangle 2"/>
          <p:cNvSpPr>
            <a:spLocks noGrp="1" noChangeArrowheads="1"/>
          </p:cNvSpPr>
          <p:nvPr>
            <p:ph type="title"/>
          </p:nvPr>
        </p:nvSpPr>
        <p:spPr>
          <a:xfrm>
            <a:off x="152400" y="228600"/>
            <a:ext cx="8839200" cy="742950"/>
          </a:xfrm>
        </p:spPr>
        <p:txBody>
          <a:bodyPr/>
          <a:lstStyle/>
          <a:p>
            <a:r>
              <a:rPr lang="en-US" altLang="en-US" sz="3600" smtClean="0">
                <a:cs typeface="Courier New" panose="02070309020205020404" pitchFamily="49" charset="0"/>
              </a:rPr>
              <a:t>Using </a:t>
            </a:r>
            <a:r>
              <a:rPr lang="en-US" altLang="en-US" sz="3600" u="sng" smtClean="0">
                <a:cs typeface="Courier New" panose="02070309020205020404" pitchFamily="49" charset="0"/>
              </a:rPr>
              <a:t>DataInputStream</a:t>
            </a:r>
            <a:r>
              <a:rPr lang="en-US" altLang="en-US" sz="3600" smtClean="0">
                <a:cs typeface="Courier New" panose="02070309020205020404" pitchFamily="49" charset="0"/>
              </a:rPr>
              <a:t>/</a:t>
            </a:r>
            <a:r>
              <a:rPr lang="en-US" altLang="en-US" sz="3600" u="sng" smtClean="0">
                <a:cs typeface="Courier New" panose="02070309020205020404" pitchFamily="49" charset="0"/>
              </a:rPr>
              <a:t>DataOutputStream</a:t>
            </a:r>
            <a:r>
              <a:rPr lang="en-US" altLang="en-US" sz="3600" smtClean="0">
                <a:cs typeface="Courier New" panose="02070309020205020404" pitchFamily="49" charset="0"/>
              </a:rPr>
              <a:t> </a:t>
            </a:r>
          </a:p>
        </p:txBody>
      </p:sp>
      <p:sp>
        <p:nvSpPr>
          <p:cNvPr id="20484" name="Rectangle 3"/>
          <p:cNvSpPr>
            <a:spLocks noGrp="1" noChangeArrowheads="1"/>
          </p:cNvSpPr>
          <p:nvPr>
            <p:ph type="body" idx="1"/>
          </p:nvPr>
        </p:nvSpPr>
        <p:spPr>
          <a:xfrm>
            <a:off x="152400" y="1143000"/>
            <a:ext cx="8839200" cy="4267200"/>
          </a:xfrm>
        </p:spPr>
        <p:txBody>
          <a:bodyPr/>
          <a:lstStyle/>
          <a:p>
            <a:pPr marL="0" indent="0">
              <a:lnSpc>
                <a:spcPct val="90000"/>
              </a:lnSpc>
              <a:buFont typeface="Monotype Sorts"/>
              <a:buNone/>
            </a:pPr>
            <a:r>
              <a:rPr lang="en-US" altLang="en-US" sz="2400" smtClean="0">
                <a:cs typeface="Courier New" panose="02070309020205020404" pitchFamily="49" charset="0"/>
              </a:rPr>
              <a:t>Data streams are used as wrappers on existing input and output streams to filter data in the original stream. They are created using the following constructors:</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DataInputStream(InputStream instream)</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DataOutputStream(OutputStream outstream)</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The statements given below create data streams. The first statement creates an input stream for file </a:t>
            </a:r>
            <a:r>
              <a:rPr lang="en-US" altLang="en-US" sz="2400" b="1" smtClean="0">
                <a:cs typeface="Courier New" panose="02070309020205020404" pitchFamily="49" charset="0"/>
              </a:rPr>
              <a:t>in.dat</a:t>
            </a:r>
            <a:r>
              <a:rPr lang="en-US" altLang="en-US" sz="2400" smtClean="0">
                <a:cs typeface="Courier New" panose="02070309020205020404" pitchFamily="49" charset="0"/>
              </a:rPr>
              <a:t>; the second statement creates an output stream for file </a:t>
            </a:r>
            <a:r>
              <a:rPr lang="en-US" altLang="en-US" sz="2400" b="1" smtClean="0">
                <a:cs typeface="Courier New" panose="02070309020205020404" pitchFamily="49" charset="0"/>
              </a:rPr>
              <a:t>out.dat</a:t>
            </a:r>
            <a:r>
              <a:rPr lang="en-US" altLang="en-US" sz="2400" smtClean="0">
                <a:cs typeface="Courier New" panose="02070309020205020404" pitchFamily="49" charset="0"/>
              </a:rPr>
              <a:t>.</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DataInputStream infile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DataInputStream(new FileInputStream("in.dat"));</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DataOutputStream outfile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DataOutputStream(new FileOutputStream("out.dat"));</a:t>
            </a:r>
          </a:p>
        </p:txBody>
      </p:sp>
      <p:sp>
        <p:nvSpPr>
          <p:cNvPr id="2048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4419600"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TestDataStream</a:t>
            </a:r>
            <a:endParaRPr lang="en-US">
              <a:solidFill>
                <a:schemeClr val="accen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3880DF-731E-4D7F-9693-EE3593F0B43F}" type="slidenum">
              <a:rPr lang="en-US" altLang="en-US" sz="1400"/>
              <a:pPr>
                <a:spcBef>
                  <a:spcPct val="0"/>
                </a:spcBef>
                <a:buClrTx/>
                <a:buSzTx/>
                <a:buFontTx/>
                <a:buNone/>
              </a:pPr>
              <a:t>21</a:t>
            </a:fld>
            <a:endParaRPr lang="en-US" altLang="en-US" sz="1400"/>
          </a:p>
        </p:txBody>
      </p:sp>
      <p:sp>
        <p:nvSpPr>
          <p:cNvPr id="21507" name="Rectangle 2"/>
          <p:cNvSpPr>
            <a:spLocks noGrp="1" noChangeArrowheads="1"/>
          </p:cNvSpPr>
          <p:nvPr>
            <p:ph type="title"/>
          </p:nvPr>
        </p:nvSpPr>
        <p:spPr>
          <a:xfrm>
            <a:off x="304800" y="3276600"/>
            <a:ext cx="8839200" cy="742950"/>
          </a:xfrm>
        </p:spPr>
        <p:txBody>
          <a:bodyPr/>
          <a:lstStyle/>
          <a:p>
            <a:r>
              <a:rPr lang="en-US" altLang="en-US" sz="3600" smtClean="0">
                <a:cs typeface="Courier New" panose="02070309020205020404" pitchFamily="49" charset="0"/>
              </a:rPr>
              <a:t>Checking End of File</a:t>
            </a:r>
          </a:p>
        </p:txBody>
      </p:sp>
      <p:sp>
        <p:nvSpPr>
          <p:cNvPr id="21508" name="Rectangle 3"/>
          <p:cNvSpPr>
            <a:spLocks noGrp="1" noChangeArrowheads="1"/>
          </p:cNvSpPr>
          <p:nvPr>
            <p:ph type="body" idx="1"/>
          </p:nvPr>
        </p:nvSpPr>
        <p:spPr>
          <a:xfrm>
            <a:off x="304800" y="4191000"/>
            <a:ext cx="8839200" cy="1524000"/>
          </a:xfrm>
        </p:spPr>
        <p:txBody>
          <a:bodyPr/>
          <a:lstStyle/>
          <a:p>
            <a:pPr marL="0" indent="0">
              <a:lnSpc>
                <a:spcPct val="90000"/>
              </a:lnSpc>
              <a:buFont typeface="Monotype Sorts"/>
              <a:buNone/>
            </a:pPr>
            <a:r>
              <a:rPr lang="en-US" altLang="en-US" sz="2400" smtClean="0">
                <a:cs typeface="Courier New" panose="02070309020205020404" pitchFamily="49" charset="0"/>
              </a:rPr>
              <a:t>TIP: If you keep reading data at the end of a stream, an </a:t>
            </a:r>
            <a:r>
              <a:rPr lang="en-US" altLang="en-US" sz="2400" u="sng" smtClean="0">
                <a:cs typeface="Courier New" panose="02070309020205020404" pitchFamily="49" charset="0"/>
              </a:rPr>
              <a:t>EOFException</a:t>
            </a:r>
            <a:r>
              <a:rPr lang="en-US" altLang="en-US" sz="2400" smtClean="0">
                <a:cs typeface="Courier New" panose="02070309020205020404" pitchFamily="49" charset="0"/>
              </a:rPr>
              <a:t> would occur. So how do you check the end of a file? You can use </a:t>
            </a:r>
            <a:r>
              <a:rPr lang="en-US" altLang="en-US" sz="2400" u="sng" smtClean="0">
                <a:cs typeface="Courier New" panose="02070309020205020404" pitchFamily="49" charset="0"/>
              </a:rPr>
              <a:t>input.available()</a:t>
            </a:r>
            <a:r>
              <a:rPr lang="en-US" altLang="en-US" sz="2400" smtClean="0">
                <a:cs typeface="Courier New" panose="02070309020205020404" pitchFamily="49" charset="0"/>
              </a:rPr>
              <a:t> to check it. </a:t>
            </a:r>
            <a:r>
              <a:rPr lang="en-US" altLang="en-US" sz="2400" u="sng" smtClean="0">
                <a:cs typeface="Courier New" panose="02070309020205020404" pitchFamily="49" charset="0"/>
              </a:rPr>
              <a:t>input.available() == 0</a:t>
            </a:r>
            <a:r>
              <a:rPr lang="en-US" altLang="en-US" sz="2400" smtClean="0">
                <a:cs typeface="Courier New" panose="02070309020205020404" pitchFamily="49" charset="0"/>
              </a:rPr>
              <a:t> indicates that it is the end of a file.</a:t>
            </a:r>
          </a:p>
        </p:txBody>
      </p:sp>
      <p:sp>
        <p:nvSpPr>
          <p:cNvPr id="21509"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52400" y="609600"/>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a:solidFill>
                  <a:schemeClr val="tx2"/>
                </a:solidFill>
                <a:cs typeface="Courier New" panose="02070309020205020404" pitchFamily="49" charset="0"/>
              </a:rPr>
              <a:t>Order and Format</a:t>
            </a:r>
          </a:p>
        </p:txBody>
      </p:sp>
      <p:sp>
        <p:nvSpPr>
          <p:cNvPr id="21511" name="Rectangle 8"/>
          <p:cNvSpPr>
            <a:spLocks noChangeArrowheads="1"/>
          </p:cNvSpPr>
          <p:nvPr/>
        </p:nvSpPr>
        <p:spPr bwMode="auto">
          <a:xfrm>
            <a:off x="152400" y="15240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dirty="0">
                <a:cs typeface="Courier New" panose="02070309020205020404" pitchFamily="49" charset="0"/>
              </a:rPr>
              <a:t>CAUTION: You have to read the data in the same order and same format in which they are stored.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D1D463-B1E5-48E0-8E62-FF32088B9EF3}" type="slidenum">
              <a:rPr lang="en-US" altLang="en-US" sz="1400"/>
              <a:pPr>
                <a:spcBef>
                  <a:spcPct val="0"/>
                </a:spcBef>
                <a:buClrTx/>
                <a:buSzTx/>
                <a:buFontTx/>
                <a:buNone/>
              </a:pPr>
              <a:t>22</a:t>
            </a:fld>
            <a:endParaRPr lang="en-US" altLang="en-US" sz="1400"/>
          </a:p>
        </p:txBody>
      </p:sp>
      <p:sp>
        <p:nvSpPr>
          <p:cNvPr id="22531" name="Rectangle 2"/>
          <p:cNvSpPr>
            <a:spLocks noGrp="1" noChangeArrowheads="1"/>
          </p:cNvSpPr>
          <p:nvPr>
            <p:ph type="title"/>
          </p:nvPr>
        </p:nvSpPr>
        <p:spPr>
          <a:xfrm>
            <a:off x="228600" y="228600"/>
            <a:ext cx="5029200" cy="1447800"/>
          </a:xfrm>
        </p:spPr>
        <p:txBody>
          <a:bodyPr/>
          <a:lstStyle/>
          <a:p>
            <a:r>
              <a:rPr lang="en-US" altLang="en-US" sz="4000" smtClean="0"/>
              <a:t>BufferedInputStream/</a:t>
            </a:r>
            <a:br>
              <a:rPr lang="en-US" altLang="en-US" sz="4000" smtClean="0"/>
            </a:br>
            <a:r>
              <a:rPr lang="en-US" altLang="en-US" sz="4000" smtClean="0"/>
              <a:t>BufferedOutputStream</a:t>
            </a:r>
            <a:endParaRPr lang="en-US" altLang="en-US" sz="4000" b="1" smtClean="0"/>
          </a:p>
        </p:txBody>
      </p:sp>
      <p:sp>
        <p:nvSpPr>
          <p:cNvPr id="22532" name="Rectangle 3"/>
          <p:cNvSpPr>
            <a:spLocks noGrp="1" noChangeArrowheads="1"/>
          </p:cNvSpPr>
          <p:nvPr>
            <p:ph type="body" idx="1"/>
          </p:nvPr>
        </p:nvSpPr>
        <p:spPr>
          <a:xfrm>
            <a:off x="5486400" y="1371600"/>
            <a:ext cx="3200400" cy="457200"/>
          </a:xfrm>
        </p:spPr>
        <p:txBody>
          <a:bodyPr/>
          <a:lstStyle/>
          <a:p>
            <a:pPr marL="0" indent="0">
              <a:buFont typeface="Monotype Sorts"/>
              <a:buNone/>
            </a:pPr>
            <a:r>
              <a:rPr lang="en-US" altLang="en-US" sz="2000" smtClean="0">
                <a:cs typeface="Courier New" panose="02070309020205020404" pitchFamily="49" charset="0"/>
              </a:rPr>
              <a:t>Using buffers to speed up I/O </a:t>
            </a:r>
          </a:p>
        </p:txBody>
      </p:sp>
      <p:graphicFrame>
        <p:nvGraphicFramePr>
          <p:cNvPr id="22533"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2545"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Rectangle 10"/>
          <p:cNvSpPr>
            <a:spLocks noChangeArrowheads="1"/>
          </p:cNvSpPr>
          <p:nvPr/>
        </p:nvSpPr>
        <p:spPr bwMode="auto">
          <a:xfrm>
            <a:off x="304800"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a:t>
            </a:r>
            <a:endParaRPr lang="en-US" dirty="0"/>
          </a:p>
        </p:txBody>
      </p:sp>
      <p:sp>
        <p:nvSpPr>
          <p:cNvPr id="3" name="Content Placeholder 2"/>
          <p:cNvSpPr>
            <a:spLocks noGrp="1"/>
          </p:cNvSpPr>
          <p:nvPr>
            <p:ph idx="1"/>
          </p:nvPr>
        </p:nvSpPr>
        <p:spPr/>
        <p:txBody>
          <a:bodyPr/>
          <a:lstStyle/>
          <a:p>
            <a:r>
              <a:rPr lang="en-US" dirty="0" smtClean="0"/>
              <a:t>Buffer File streams allow you to read and write large chunks of bytes to/from file</a:t>
            </a:r>
          </a:p>
          <a:p>
            <a:r>
              <a:rPr lang="en-US" dirty="0" smtClean="0"/>
              <a:t>Minimizes disk access, but not formatted I/O</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23</a:t>
            </a:fld>
            <a:endParaRPr lang="en-US" altLang="en-US"/>
          </a:p>
        </p:txBody>
      </p:sp>
    </p:spTree>
    <p:extLst>
      <p:ext uri="{BB962C8B-B14F-4D97-AF65-F5344CB8AC3E}">
        <p14:creationId xmlns:p14="http://schemas.microsoft.com/office/powerpoint/2010/main" val="3097492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EB2E6B-BD27-40EE-93F0-6251982C4CC7}" type="slidenum">
              <a:rPr lang="en-US" altLang="en-US" sz="1400"/>
              <a:pPr>
                <a:spcBef>
                  <a:spcPct val="0"/>
                </a:spcBef>
                <a:buClrTx/>
                <a:buSzTx/>
                <a:buFontTx/>
                <a:buNone/>
              </a:pPr>
              <a:t>24</a:t>
            </a:fld>
            <a:endParaRPr lang="en-US" altLang="en-US" sz="1400"/>
          </a:p>
        </p:txBody>
      </p:sp>
      <p:sp>
        <p:nvSpPr>
          <p:cNvPr id="23555" name="Rectangle 2"/>
          <p:cNvSpPr>
            <a:spLocks noGrp="1" noChangeArrowheads="1"/>
          </p:cNvSpPr>
          <p:nvPr>
            <p:ph type="title"/>
          </p:nvPr>
        </p:nvSpPr>
        <p:spPr>
          <a:xfrm>
            <a:off x="228600" y="228600"/>
            <a:ext cx="5029200" cy="1447800"/>
          </a:xfrm>
        </p:spPr>
        <p:txBody>
          <a:bodyPr/>
          <a:lstStyle/>
          <a:p>
            <a:r>
              <a:rPr lang="en-US" altLang="en-US" smtClean="0"/>
              <a:t>Concept of pipe line</a:t>
            </a:r>
            <a:endParaRPr lang="en-US" altLang="en-US" b="1" smtClean="0"/>
          </a:p>
        </p:txBody>
      </p:sp>
      <p:graphicFrame>
        <p:nvGraphicFramePr>
          <p:cNvPr id="23556"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3565" name="Picture" r:id="rId3" imgW="4635500" imgH="1778000" progId="Word.Picture.8">
                  <p:embed/>
                </p:oleObj>
              </mc:Choice>
              <mc:Fallback>
                <p:oleObj name="Picture" r:id="rId3" imgW="4635500" imgH="1778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7BE692-F4F5-4B8A-9206-D63EA6744A59}" type="slidenum">
              <a:rPr lang="en-US" altLang="en-US" sz="1400"/>
              <a:pPr>
                <a:spcBef>
                  <a:spcPct val="0"/>
                </a:spcBef>
                <a:buClrTx/>
                <a:buSzTx/>
                <a:buFontTx/>
                <a:buNone/>
              </a:pPr>
              <a:t>25</a:t>
            </a:fld>
            <a:endParaRPr lang="en-US" altLang="en-US" sz="1400"/>
          </a:p>
        </p:txBody>
      </p:sp>
      <p:sp>
        <p:nvSpPr>
          <p:cNvPr id="24579"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Constructing BufferedInputStream/BufferedOutputStream </a:t>
            </a:r>
          </a:p>
        </p:txBody>
      </p:sp>
      <p:sp>
        <p:nvSpPr>
          <p:cNvPr id="24580" name="Rectangle 3"/>
          <p:cNvSpPr>
            <a:spLocks noGrp="1" noChangeArrowheads="1"/>
          </p:cNvSpPr>
          <p:nvPr>
            <p:ph type="body" idx="1"/>
          </p:nvPr>
        </p:nvSpPr>
        <p:spPr>
          <a:xfrm>
            <a:off x="152400" y="1447800"/>
            <a:ext cx="8839200" cy="3124200"/>
          </a:xfrm>
        </p:spPr>
        <p:txBody>
          <a:bodyPr/>
          <a:lstStyle/>
          <a:p>
            <a:pPr lvl="1">
              <a:buFontTx/>
              <a:buNone/>
            </a:pPr>
            <a:r>
              <a:rPr lang="en-US" altLang="en-US" sz="2400" smtClean="0">
                <a:cs typeface="Courier New" panose="02070309020205020404" pitchFamily="49" charset="0"/>
              </a:rPr>
              <a:t>// Create a BufferedInputStream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 int bufferSize)</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Create a BufferedOutputStream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 out)</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BufferedOutputStream(OutputStreamr out, int bufferSize)</a:t>
            </a:r>
          </a:p>
        </p:txBody>
      </p:sp>
      <p:sp>
        <p:nvSpPr>
          <p:cNvPr id="24581"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34EBF2-C3E5-456C-9893-B22CE6271F35}" type="slidenum">
              <a:rPr lang="en-US" altLang="en-US" sz="1400"/>
              <a:pPr>
                <a:spcBef>
                  <a:spcPct val="0"/>
                </a:spcBef>
                <a:buClrTx/>
                <a:buSzTx/>
                <a:buFontTx/>
                <a:buNone/>
              </a:pPr>
              <a:t>26</a:t>
            </a:fld>
            <a:endParaRPr lang="en-US" altLang="en-US" sz="1400"/>
          </a:p>
        </p:txBody>
      </p:sp>
      <p:sp>
        <p:nvSpPr>
          <p:cNvPr id="25603"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Case Studies: Copy File </a:t>
            </a:r>
          </a:p>
        </p:txBody>
      </p:sp>
      <p:sp>
        <p:nvSpPr>
          <p:cNvPr id="25604" name="Rectangle 3"/>
          <p:cNvSpPr>
            <a:spLocks noGrp="1" noChangeArrowheads="1"/>
          </p:cNvSpPr>
          <p:nvPr>
            <p:ph type="body" idx="1"/>
          </p:nvPr>
        </p:nvSpPr>
        <p:spPr>
          <a:xfrm>
            <a:off x="152400" y="1143000"/>
            <a:ext cx="8763000" cy="3733800"/>
          </a:xfrm>
        </p:spPr>
        <p:txBody>
          <a:bodyPr/>
          <a:lstStyle/>
          <a:p>
            <a:pPr marL="114300" lvl="1" indent="0">
              <a:lnSpc>
                <a:spcPct val="90000"/>
              </a:lnSpc>
              <a:buFontTx/>
              <a:buNone/>
            </a:pPr>
            <a:r>
              <a:rPr lang="en-US" altLang="en-US" sz="2400" smtClean="0">
                <a:cs typeface="Courier New" panose="02070309020205020404" pitchFamily="49" charset="0"/>
              </a:rPr>
              <a:t>This case study develops a program that copies files. The user needs to provide a source file and a target file as command-line arguments using the following command:</a:t>
            </a:r>
          </a:p>
          <a:p>
            <a:pPr marL="114300" lvl="1" indent="0">
              <a:lnSpc>
                <a:spcPct val="90000"/>
              </a:lnSpc>
              <a:buFontTx/>
              <a:buNone/>
            </a:pPr>
            <a:endParaRPr lang="en-US" altLang="en-US" sz="2400" smtClean="0">
              <a:cs typeface="Times New Roman" panose="02020603050405020304" pitchFamily="18" charset="0"/>
            </a:endParaRPr>
          </a:p>
          <a:p>
            <a:pPr marL="114300" lvl="1" indent="0">
              <a:lnSpc>
                <a:spcPct val="90000"/>
              </a:lnSpc>
              <a:buFontTx/>
              <a:buNone/>
            </a:pPr>
            <a:endParaRPr lang="en-US" altLang="en-US" sz="2400" smtClean="0">
              <a:cs typeface="Times New Roman" panose="02020603050405020304" pitchFamily="18" charset="0"/>
            </a:endParaRPr>
          </a:p>
          <a:p>
            <a:pPr lvl="2">
              <a:lnSpc>
                <a:spcPct val="90000"/>
              </a:lnSpc>
              <a:buFont typeface="Monotype Sorts"/>
              <a:buNone/>
            </a:pPr>
            <a:r>
              <a:rPr lang="en-US" altLang="en-US" sz="2000" b="1" smtClean="0">
                <a:cs typeface="Courier New" panose="02070309020205020404" pitchFamily="49" charset="0"/>
              </a:rPr>
              <a:t>java Copy source target</a:t>
            </a:r>
          </a:p>
          <a:p>
            <a:pPr lvl="2">
              <a:lnSpc>
                <a:spcPct val="90000"/>
              </a:lnSpc>
              <a:buFont typeface="Monotype Sorts"/>
              <a:buNone/>
            </a:pPr>
            <a:endParaRPr lang="en-US" altLang="en-US" sz="2000" u="sng"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560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264795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5486400"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Copy</a:t>
            </a:r>
            <a:endParaRPr lang="en-US">
              <a:solidFill>
                <a:schemeClr val="accent1"/>
              </a:solidFill>
            </a:endParaRPr>
          </a:p>
        </p:txBody>
      </p:sp>
      <p:sp>
        <p:nvSpPr>
          <p:cNvPr id="25610" name="AutoShape 10">
            <a:hlinkClick r:id="rId4" highlightClick="1"/>
          </p:cNvPr>
          <p:cNvSpPr>
            <a:spLocks noChangeArrowheads="1"/>
          </p:cNvSpPr>
          <p:nvPr/>
        </p:nvSpPr>
        <p:spPr bwMode="auto">
          <a:xfrm>
            <a:off x="48768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FC202D-1698-475F-B521-6DEFD672C1B0}" type="slidenum">
              <a:rPr lang="en-US" altLang="en-US" sz="1400"/>
              <a:pPr>
                <a:spcBef>
                  <a:spcPct val="0"/>
                </a:spcBef>
                <a:buClrTx/>
                <a:buSzTx/>
                <a:buFontTx/>
                <a:buNone/>
              </a:pPr>
              <a:t>27</a:t>
            </a:fld>
            <a:endParaRPr lang="en-US" altLang="en-US" sz="1400"/>
          </a:p>
        </p:txBody>
      </p:sp>
      <p:sp>
        <p:nvSpPr>
          <p:cNvPr id="26627" name="Rectangle 2"/>
          <p:cNvSpPr>
            <a:spLocks noGrp="1" noChangeArrowheads="1"/>
          </p:cNvSpPr>
          <p:nvPr>
            <p:ph type="title"/>
          </p:nvPr>
        </p:nvSpPr>
        <p:spPr>
          <a:xfrm>
            <a:off x="228600" y="228600"/>
            <a:ext cx="8686800" cy="609600"/>
          </a:xfrm>
        </p:spPr>
        <p:txBody>
          <a:bodyPr/>
          <a:lstStyle/>
          <a:p>
            <a:r>
              <a:rPr lang="en-US" altLang="en-US" smtClean="0"/>
              <a:t>Object I/O</a:t>
            </a:r>
            <a:endParaRPr lang="en-US" altLang="en-US" b="1" smtClean="0"/>
          </a:p>
        </p:txBody>
      </p:sp>
      <p:sp>
        <p:nvSpPr>
          <p:cNvPr id="26628" name="Rectangle 3"/>
          <p:cNvSpPr>
            <a:spLocks noGrp="1" noChangeArrowheads="1"/>
          </p:cNvSpPr>
          <p:nvPr>
            <p:ph type="body" idx="1"/>
          </p:nvPr>
        </p:nvSpPr>
        <p:spPr>
          <a:xfrm>
            <a:off x="1600200" y="1295400"/>
            <a:ext cx="7162800" cy="1143000"/>
          </a:xfrm>
        </p:spPr>
        <p:txBody>
          <a:bodyPr/>
          <a:lstStyle/>
          <a:p>
            <a:pPr marL="0" indent="0">
              <a:lnSpc>
                <a:spcPct val="90000"/>
              </a:lnSpc>
              <a:buFont typeface="Monotype Sorts"/>
              <a:buNone/>
            </a:pPr>
            <a:r>
              <a:rPr lang="en-US" altLang="en-US" sz="2000" u="sng" smtClean="0">
                <a:cs typeface="Courier New" panose="02070309020205020404" pitchFamily="49" charset="0"/>
              </a:rPr>
              <a:t>DataInputStream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DataOutputStream</a:t>
            </a:r>
            <a:r>
              <a:rPr lang="en-US" altLang="en-US" sz="2000" smtClean="0">
                <a:cs typeface="Courier New" panose="02070309020205020404" pitchFamily="49" charset="0"/>
              </a:rPr>
              <a:t> enables you to perform I/O for primitive type values and strings. </a:t>
            </a:r>
            <a:r>
              <a:rPr lang="en-US" altLang="en-US" sz="2000" u="sng" smtClean="0">
                <a:cs typeface="Courier New" panose="02070309020205020404" pitchFamily="49" charset="0"/>
              </a:rPr>
              <a:t>ObjectInputStream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ObjectOutputStream</a:t>
            </a:r>
            <a:r>
              <a:rPr lang="en-US" altLang="en-US" sz="2000" smtClean="0">
                <a:cs typeface="Courier New" panose="02070309020205020404" pitchFamily="49" charset="0"/>
              </a:rPr>
              <a:t> enables you to perform I/O for objects in addition for primitive type values and strings. </a:t>
            </a:r>
          </a:p>
        </p:txBody>
      </p:sp>
      <p:graphicFrame>
        <p:nvGraphicFramePr>
          <p:cNvPr id="26629" name="Object 4"/>
          <p:cNvGraphicFramePr>
            <a:graphicFrameLocks noChangeAspect="1"/>
          </p:cNvGraphicFramePr>
          <p:nvPr/>
        </p:nvGraphicFramePr>
        <p:xfrm>
          <a:off x="304800" y="2667000"/>
          <a:ext cx="8534400" cy="3265488"/>
        </p:xfrm>
        <a:graphic>
          <a:graphicData uri="http://schemas.openxmlformats.org/presentationml/2006/ole">
            <mc:AlternateContent xmlns:mc="http://schemas.openxmlformats.org/markup-compatibility/2006">
              <mc:Choice xmlns:v="urn:schemas-microsoft-com:vml" Requires="v">
                <p:oleObj spid="_x0000_s26641"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Rectangle 8"/>
          <p:cNvSpPr>
            <a:spLocks noChangeArrowheads="1"/>
          </p:cNvSpPr>
          <p:nvPr/>
        </p:nvSpPr>
        <p:spPr bwMode="auto">
          <a:xfrm>
            <a:off x="0" y="152400"/>
            <a:ext cx="1066800" cy="381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Optional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8397DA-D2F9-40E2-BE7E-DC508925579B}" type="slidenum">
              <a:rPr lang="en-US" altLang="en-US" sz="1400"/>
              <a:pPr>
                <a:spcBef>
                  <a:spcPct val="0"/>
                </a:spcBef>
                <a:buClrTx/>
                <a:buSzTx/>
                <a:buFontTx/>
                <a:buNone/>
              </a:pPr>
              <a:t>28</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smtClean="0"/>
              <a:t>ObjectInputStream</a:t>
            </a:r>
          </a:p>
        </p:txBody>
      </p:sp>
      <p:sp>
        <p:nvSpPr>
          <p:cNvPr id="27652"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ObjectInputStream extends InputStream and implements ObjectInput and ObjectStreamConstants.</a:t>
            </a:r>
            <a:r>
              <a:rPr lang="en-US" altLang="en-US" sz="2800" smtClean="0">
                <a:latin typeface="Courier New" panose="02070309020205020404" pitchFamily="49" charset="0"/>
                <a:cs typeface="Courier New" panose="02070309020205020404" pitchFamily="49" charset="0"/>
              </a:rPr>
              <a:t> </a:t>
            </a:r>
          </a:p>
        </p:txBody>
      </p:sp>
      <p:sp>
        <p:nvSpPr>
          <p:cNvPr id="27653" name="Rectangle 5"/>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304800" y="2895600"/>
          <a:ext cx="8839200" cy="2705100"/>
        </p:xfrm>
        <a:graphic>
          <a:graphicData uri="http://schemas.openxmlformats.org/presentationml/2006/ole">
            <mc:AlternateContent xmlns:mc="http://schemas.openxmlformats.org/markup-compatibility/2006">
              <mc:Choice xmlns:v="urn:schemas-microsoft-com:vml" Requires="v">
                <p:oleObj spid="_x0000_s27667" r:id="rId3" imgW="4198620" imgH="1287780" progId="Word.Picture.8">
                  <p:embed/>
                </p:oleObj>
              </mc:Choice>
              <mc:Fallback>
                <p:oleObj r:id="rId3" imgW="4198620" imgH="12877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568067-579B-4795-A25D-2BB22AD49221}" type="slidenum">
              <a:rPr lang="en-US" altLang="en-US" sz="1400"/>
              <a:pPr>
                <a:spcBef>
                  <a:spcPct val="0"/>
                </a:spcBef>
                <a:buClrTx/>
                <a:buSzTx/>
                <a:buFontTx/>
                <a:buNone/>
              </a:pPr>
              <a:t>29</a:t>
            </a:fld>
            <a:endParaRPr lang="en-US" altLang="en-US" sz="1400"/>
          </a:p>
        </p:txBody>
      </p:sp>
      <p:sp>
        <p:nvSpPr>
          <p:cNvPr id="28675" name="Rectangle 2"/>
          <p:cNvSpPr>
            <a:spLocks noGrp="1" noChangeArrowheads="1"/>
          </p:cNvSpPr>
          <p:nvPr>
            <p:ph type="title"/>
          </p:nvPr>
        </p:nvSpPr>
        <p:spPr>
          <a:xfrm>
            <a:off x="685800" y="228600"/>
            <a:ext cx="7772400" cy="609600"/>
          </a:xfrm>
        </p:spPr>
        <p:txBody>
          <a:bodyPr/>
          <a:lstStyle/>
          <a:p>
            <a:r>
              <a:rPr lang="en-US" altLang="en-US" smtClean="0"/>
              <a:t>ObjectOutputStream</a:t>
            </a:r>
          </a:p>
        </p:txBody>
      </p:sp>
      <p:sp>
        <p:nvSpPr>
          <p:cNvPr id="2867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ObjectOutputStream extends OutputStream and implements ObjectOutput and ObjectStreamConstants.</a:t>
            </a:r>
            <a:endParaRPr lang="en-US" altLang="en-US" sz="2800" smtClean="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2224088"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228600" y="2971800"/>
          <a:ext cx="8763000" cy="2435225"/>
        </p:xfrm>
        <a:graphic>
          <a:graphicData uri="http://schemas.openxmlformats.org/presentationml/2006/ole">
            <mc:AlternateContent xmlns:mc="http://schemas.openxmlformats.org/markup-compatibility/2006">
              <mc:Choice xmlns:v="urn:schemas-microsoft-com:vml" Requires="v">
                <p:oleObj spid="_x0000_s28692" r:id="rId3" imgW="4696968" imgH="1306068" progId="Word.Picture.8">
                  <p:embed/>
                </p:oleObj>
              </mc:Choice>
              <mc:Fallback>
                <p:oleObj r:id="rId3" imgW="4696968" imgH="1306068"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altLang="en-US" dirty="0" smtClean="0"/>
              <a:t>For example, Java source programs are stored in text files and can be read by a text editor</a:t>
            </a:r>
          </a:p>
          <a:p>
            <a:r>
              <a:rPr lang="en-US" altLang="en-US" dirty="0" smtClean="0"/>
              <a:t>Java classes are stored in binary files and are read by the JVM.</a:t>
            </a:r>
          </a:p>
          <a:p>
            <a:r>
              <a:rPr lang="en-US" altLang="en-US" dirty="0" smtClean="0"/>
              <a:t> The advantage of binary files is that they are more efficient to process than text files.</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3</a:t>
            </a:fld>
            <a:endParaRPr lang="en-US" altLang="en-US"/>
          </a:p>
        </p:txBody>
      </p:sp>
    </p:spTree>
    <p:extLst>
      <p:ext uri="{BB962C8B-B14F-4D97-AF65-F5344CB8AC3E}">
        <p14:creationId xmlns:p14="http://schemas.microsoft.com/office/powerpoint/2010/main" val="2963752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F17546-A62F-41C7-B453-4EC8280929A1}" type="slidenum">
              <a:rPr lang="en-US" altLang="en-US" sz="1400"/>
              <a:pPr>
                <a:spcBef>
                  <a:spcPct val="0"/>
                </a:spcBef>
                <a:buClrTx/>
                <a:buSzTx/>
                <a:buFontTx/>
                <a:buNone/>
              </a:pPr>
              <a:t>30</a:t>
            </a:fld>
            <a:endParaRPr lang="en-US" altLang="en-US" sz="1400"/>
          </a:p>
        </p:txBody>
      </p:sp>
      <p:sp>
        <p:nvSpPr>
          <p:cNvPr id="29699" name="Rectangle 2"/>
          <p:cNvSpPr>
            <a:spLocks noGrp="1" noChangeArrowheads="1"/>
          </p:cNvSpPr>
          <p:nvPr>
            <p:ph type="title"/>
          </p:nvPr>
        </p:nvSpPr>
        <p:spPr>
          <a:xfrm>
            <a:off x="685800" y="228600"/>
            <a:ext cx="7772400" cy="742950"/>
          </a:xfrm>
          <a:noFill/>
        </p:spPr>
        <p:txBody>
          <a:bodyPr/>
          <a:lstStyle/>
          <a:p>
            <a:r>
              <a:rPr lang="en-US" altLang="en-US" sz="4200" smtClean="0"/>
              <a:t>Using Object Streams</a:t>
            </a:r>
            <a:endParaRPr lang="en-US" altLang="en-US" sz="4200" b="1" smtClean="0"/>
          </a:p>
        </p:txBody>
      </p:sp>
      <p:sp>
        <p:nvSpPr>
          <p:cNvPr id="29700" name="Rectangle 7"/>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304800" y="1143000"/>
            <a:ext cx="8458200" cy="3505200"/>
          </a:xfrm>
          <a:noFill/>
        </p:spPr>
        <p:txBody>
          <a:bodyPr/>
          <a:lstStyle/>
          <a:p>
            <a:pPr marL="0" indent="0">
              <a:buFont typeface="Monotype Sorts"/>
              <a:buNone/>
            </a:pPr>
            <a:r>
              <a:rPr lang="en-US" altLang="en-US" sz="2400" smtClean="0">
                <a:cs typeface="Courier New" panose="02070309020205020404" pitchFamily="49" charset="0"/>
              </a:rPr>
              <a:t>You may wrap an ObjectInputStream/ObjectOutputStream on any InputStream/OutputStream using the following constructors:</a:t>
            </a:r>
          </a:p>
          <a:p>
            <a:pPr marL="0" indent="0">
              <a:buFont typeface="Monotype Sorts"/>
              <a:buNone/>
            </a:pPr>
            <a:endParaRPr lang="en-US" altLang="en-US" sz="24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ObjectInputStream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ObjectInputStream(InputStream in)</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ObjectOutputStream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ObjectOutputStream(OutputStream out) </a:t>
            </a:r>
          </a:p>
        </p:txBody>
      </p:sp>
      <p:sp>
        <p:nvSpPr>
          <p:cNvPr id="165899" name="AutoShape 11">
            <a:hlinkClick r:id="" action="ppaction://noaction" highlightClick="1"/>
          </p:cNvPr>
          <p:cNvSpPr>
            <a:spLocks noChangeArrowheads="1"/>
          </p:cNvSpPr>
          <p:nvPr/>
        </p:nvSpPr>
        <p:spPr bwMode="auto">
          <a:xfrm>
            <a:off x="3352800" y="4648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TestObjectOutputStream</a:t>
            </a:r>
            <a:endParaRPr lang="en-US">
              <a:solidFill>
                <a:schemeClr val="accent1"/>
              </a:solidFill>
            </a:endParaRPr>
          </a:p>
        </p:txBody>
      </p:sp>
      <p:sp>
        <p:nvSpPr>
          <p:cNvPr id="165901" name="AutoShape 13">
            <a:hlinkClick r:id="" action="ppaction://noaction" highlightClick="1"/>
          </p:cNvPr>
          <p:cNvSpPr>
            <a:spLocks noChangeArrowheads="1"/>
          </p:cNvSpPr>
          <p:nvPr/>
        </p:nvSpPr>
        <p:spPr bwMode="auto">
          <a:xfrm>
            <a:off x="3352800" y="548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TestObjectInputStream</a:t>
            </a:r>
            <a:endParaRPr lang="en-US">
              <a:solidFill>
                <a:schemeClr val="accent1"/>
              </a:solidFill>
            </a:endParaRPr>
          </a:p>
        </p:txBody>
      </p:sp>
      <p:sp>
        <p:nvSpPr>
          <p:cNvPr id="29706" name="AutoShape 15">
            <a:hlinkClick r:id="rId4" highlightClick="1"/>
          </p:cNvPr>
          <p:cNvSpPr>
            <a:spLocks noChangeArrowheads="1"/>
          </p:cNvSpPr>
          <p:nvPr/>
        </p:nvSpPr>
        <p:spPr bwMode="auto">
          <a:xfrm>
            <a:off x="27432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AutoShape 16">
            <a:hlinkClick r:id="rId5" highlightClick="1"/>
          </p:cNvPr>
          <p:cNvSpPr>
            <a:spLocks noChangeArrowheads="1"/>
          </p:cNvSpPr>
          <p:nvPr/>
        </p:nvSpPr>
        <p:spPr bwMode="auto">
          <a:xfrm>
            <a:off x="27432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B9CFFD-C86E-4828-A6BB-183B095DF19D}" type="slidenum">
              <a:rPr lang="en-US" altLang="en-US" sz="1400"/>
              <a:pPr>
                <a:spcBef>
                  <a:spcPct val="0"/>
                </a:spcBef>
                <a:buClrTx/>
                <a:buSzTx/>
                <a:buFontTx/>
                <a:buNone/>
              </a:pPr>
              <a:t>31</a:t>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mtClean="0">
                <a:latin typeface="Courier New" panose="02070309020205020404" pitchFamily="49" charset="0"/>
              </a:rPr>
              <a:t>Serializable</a:t>
            </a:r>
            <a:r>
              <a:rPr lang="en-US" altLang="en-US" smtClean="0"/>
              <a:t> Interface</a:t>
            </a:r>
          </a:p>
        </p:txBody>
      </p:sp>
      <p:sp>
        <p:nvSpPr>
          <p:cNvPr id="30724"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400" smtClean="0">
                <a:cs typeface="Courier New" panose="02070309020205020404" pitchFamily="49" charset="0"/>
              </a:rPr>
              <a:t>Not all objects can be written to an output stream. Objects that can be written to an object stream is said to be </a:t>
            </a:r>
            <a:r>
              <a:rPr lang="en-US" altLang="en-US" sz="2400" i="1" smtClean="0">
                <a:cs typeface="Courier New" panose="02070309020205020404" pitchFamily="49" charset="0"/>
              </a:rPr>
              <a:t>serializable</a:t>
            </a:r>
            <a:r>
              <a:rPr lang="en-US" altLang="en-US" sz="2400" smtClean="0">
                <a:cs typeface="Courier New" panose="02070309020205020404" pitchFamily="49" charset="0"/>
              </a:rPr>
              <a:t>. A serializable object is an instance of the java.io.Serializable interface. So the class of a serializable object must implement Serializable. </a:t>
            </a:r>
          </a:p>
          <a:p>
            <a:pPr marL="0" indent="0">
              <a:buFont typeface="Monotype Sorts"/>
              <a:buNone/>
            </a:pPr>
            <a:endParaRPr lang="en-US" altLang="en-US" sz="2400" smtClean="0">
              <a:cs typeface="Times New Roman" panose="02020603050405020304" pitchFamily="18" charset="0"/>
            </a:endParaRPr>
          </a:p>
          <a:p>
            <a:pPr marL="0" indent="0">
              <a:buFont typeface="Monotype Sorts"/>
              <a:buNone/>
            </a:pPr>
            <a:r>
              <a:rPr lang="en-US" altLang="en-US" sz="2400" smtClean="0"/>
              <a:t>The Serializable interface is a marker interface. It has no methods, so you don't need to add additional code in your class that implements Serializable.</a:t>
            </a:r>
          </a:p>
          <a:p>
            <a:pPr marL="0" indent="0">
              <a:buFont typeface="Monotype Sorts"/>
              <a:buNone/>
            </a:pPr>
            <a:endParaRPr lang="en-US" altLang="en-US" sz="2400" smtClean="0"/>
          </a:p>
          <a:p>
            <a:pPr marL="0" indent="0">
              <a:buFont typeface="Monotype Sorts"/>
              <a:buNone/>
            </a:pPr>
            <a:r>
              <a:rPr lang="en-US" altLang="en-US" sz="2400" smtClean="0"/>
              <a:t>Implementing this interface enables the Java serialization mechanism to automate the process of storing the objects and arrays.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19BD43-0FE6-4306-B980-2CFB4D871CB8}" type="slidenum">
              <a:rPr lang="en-US" altLang="en-US" sz="1400"/>
              <a:pPr>
                <a:spcBef>
                  <a:spcPct val="0"/>
                </a:spcBef>
                <a:buClrTx/>
                <a:buSzTx/>
                <a:buFontTx/>
                <a:buNone/>
              </a:pPr>
              <a:t>32</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a:t>
            </a:r>
          </a:p>
        </p:txBody>
      </p:sp>
      <p:sp>
        <p:nvSpPr>
          <p:cNvPr id="31748"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800" smtClean="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4E5C94-EB53-405C-83E2-A44E1122C509}" type="slidenum">
              <a:rPr lang="en-US" altLang="en-US" sz="1400"/>
              <a:pPr>
                <a:spcBef>
                  <a:spcPct val="0"/>
                </a:spcBef>
                <a:buClrTx/>
                <a:buSzTx/>
                <a:buFontTx/>
                <a:buNone/>
              </a:pPr>
              <a:t>33</a:t>
            </a:fld>
            <a:endParaRPr lang="en-US" altLang="en-US" sz="1400"/>
          </a:p>
        </p:txBody>
      </p:sp>
      <p:sp>
        <p:nvSpPr>
          <p:cNvPr id="32771" name="Rectangle 2"/>
          <p:cNvSpPr>
            <a:spLocks noGrp="1" noChangeArrowheads="1"/>
          </p:cNvSpPr>
          <p:nvPr>
            <p:ph type="title"/>
          </p:nvPr>
        </p:nvSpPr>
        <p:spPr>
          <a:xfrm>
            <a:off x="304800" y="228600"/>
            <a:ext cx="8534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 cont.</a:t>
            </a:r>
          </a:p>
        </p:txBody>
      </p:sp>
      <p:sp>
        <p:nvSpPr>
          <p:cNvPr id="32772" name="Rectangle 3"/>
          <p:cNvSpPr>
            <a:spLocks noGrp="1" noChangeArrowheads="1"/>
          </p:cNvSpPr>
          <p:nvPr>
            <p:ph type="body" idx="1"/>
          </p:nvPr>
        </p:nvSpPr>
        <p:spPr>
          <a:xfrm>
            <a:off x="228600" y="1143000"/>
            <a:ext cx="8763000" cy="5257800"/>
          </a:xfrm>
        </p:spPr>
        <p:txBody>
          <a:bodyPr/>
          <a:lstStyle/>
          <a:p>
            <a:pPr marL="0" indent="0">
              <a:lnSpc>
                <a:spcPct val="90000"/>
              </a:lnSpc>
              <a:buFont typeface="Monotype Sorts"/>
              <a:buNone/>
            </a:pPr>
            <a:r>
              <a:rPr lang="en-US" altLang="en-US" sz="2400" smtClean="0">
                <a:cs typeface="Courier New" panose="02070309020205020404" pitchFamily="49" charset="0"/>
              </a:rPr>
              <a:t>Consider the following class:</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int v1;</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static double v2;</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transient A v3 = new A();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5C8BE0-8CEA-48BC-B018-49372D3CF13D}" type="slidenum">
              <a:rPr lang="en-US" altLang="en-US" sz="1400"/>
              <a:pPr>
                <a:spcBef>
                  <a:spcPct val="0"/>
                </a:spcBef>
                <a:buClrTx/>
                <a:buSzTx/>
                <a:buFontTx/>
                <a:buNone/>
              </a:pPr>
              <a:t>34</a:t>
            </a:fld>
            <a:endParaRPr lang="en-US" altLang="en-US" sz="1400"/>
          </a:p>
        </p:txBody>
      </p:sp>
      <p:sp>
        <p:nvSpPr>
          <p:cNvPr id="33795" name="Rectangle 2"/>
          <p:cNvSpPr>
            <a:spLocks noGrp="1" noChangeArrowheads="1"/>
          </p:cNvSpPr>
          <p:nvPr>
            <p:ph type="title"/>
          </p:nvPr>
        </p:nvSpPr>
        <p:spPr>
          <a:xfrm>
            <a:off x="304800" y="228600"/>
            <a:ext cx="8534400" cy="666750"/>
          </a:xfrm>
        </p:spPr>
        <p:txBody>
          <a:bodyPr/>
          <a:lstStyle/>
          <a:p>
            <a:r>
              <a:rPr lang="en-US" altLang="en-US" smtClean="0">
                <a:cs typeface="Courier New" panose="02070309020205020404" pitchFamily="49" charset="0"/>
              </a:rPr>
              <a:t>Serializing Arrays</a:t>
            </a:r>
            <a:r>
              <a:rPr lang="en-US" altLang="en-US" smtClean="0"/>
              <a:t> </a:t>
            </a:r>
          </a:p>
        </p:txBody>
      </p:sp>
      <p:sp>
        <p:nvSpPr>
          <p:cNvPr id="33796" name="Rectangle 3"/>
          <p:cNvSpPr>
            <a:spLocks noGrp="1" noChangeArrowheads="1"/>
          </p:cNvSpPr>
          <p:nvPr>
            <p:ph type="body" idx="1"/>
          </p:nvPr>
        </p:nvSpPr>
        <p:spPr>
          <a:xfrm>
            <a:off x="228600" y="1143000"/>
            <a:ext cx="8763000" cy="5257800"/>
          </a:xfrm>
        </p:spPr>
        <p:txBody>
          <a:bodyPr/>
          <a:lstStyle/>
          <a:p>
            <a:pPr marL="0" indent="0">
              <a:buFont typeface="Monotype Sorts"/>
              <a:buNone/>
            </a:pPr>
            <a:r>
              <a:rPr lang="en-US" altLang="en-US" sz="2800" smtClean="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p>
        </p:txBody>
      </p:sp>
      <p:sp>
        <p:nvSpPr>
          <p:cNvPr id="339972" name="AutoShape 4">
            <a:hlinkClick r:id="" action="ppaction://noaction" highlightClick="1"/>
          </p:cNvPr>
          <p:cNvSpPr>
            <a:spLocks noChangeArrowheads="1"/>
          </p:cNvSpPr>
          <p:nvPr/>
        </p:nvSpPr>
        <p:spPr bwMode="auto">
          <a:xfrm>
            <a:off x="2895600" y="4648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TestObjectStreamForArray</a:t>
            </a:r>
            <a:endParaRPr lang="en-US">
              <a:solidFill>
                <a:schemeClr val="accent1"/>
              </a:solidFill>
            </a:endParaRPr>
          </a:p>
        </p:txBody>
      </p:sp>
      <p:sp>
        <p:nvSpPr>
          <p:cNvPr id="33799" name="AutoShape 6">
            <a:hlinkClick r:id="rId3" highlightClick="1"/>
          </p:cNvPr>
          <p:cNvSpPr>
            <a:spLocks noChangeArrowheads="1"/>
          </p:cNvSpPr>
          <p:nvPr/>
        </p:nvSpPr>
        <p:spPr bwMode="auto">
          <a:xfrm>
            <a:off x="22860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readObject</a:t>
            </a:r>
            <a:r>
              <a:rPr lang="en-US" dirty="0" smtClean="0"/>
              <a:t>() and </a:t>
            </a:r>
            <a:r>
              <a:rPr lang="en-US" dirty="0" err="1" smtClean="0"/>
              <a:t>writeObject</a:t>
            </a:r>
            <a:r>
              <a:rPr lang="en-US" dirty="0" smtClean="0"/>
              <a:t>()</a:t>
            </a:r>
            <a:endParaRPr lang="en-US" dirty="0"/>
          </a:p>
        </p:txBody>
      </p:sp>
      <p:sp>
        <p:nvSpPr>
          <p:cNvPr id="3" name="Content Placeholder 2"/>
          <p:cNvSpPr>
            <a:spLocks noGrp="1"/>
          </p:cNvSpPr>
          <p:nvPr>
            <p:ph idx="1"/>
          </p:nvPr>
        </p:nvSpPr>
        <p:spPr/>
        <p:txBody>
          <a:bodyPr/>
          <a:lstStyle/>
          <a:p>
            <a:r>
              <a:rPr lang="en-US" dirty="0" smtClean="0"/>
              <a:t>Another way to write objects with non-serializable attributes is to provide your own </a:t>
            </a:r>
            <a:r>
              <a:rPr lang="en-US" dirty="0" err="1" smtClean="0"/>
              <a:t>readObject</a:t>
            </a:r>
            <a:r>
              <a:rPr lang="en-US" dirty="0" smtClean="0"/>
              <a:t>() and </a:t>
            </a:r>
            <a:r>
              <a:rPr lang="en-US" dirty="0" err="1" smtClean="0"/>
              <a:t>writeObject</a:t>
            </a:r>
            <a:r>
              <a:rPr lang="en-US" dirty="0" smtClean="0"/>
              <a:t>() methods</a:t>
            </a:r>
          </a:p>
          <a:p>
            <a:r>
              <a:rPr lang="en-US" dirty="0" smtClean="0"/>
              <a:t>These methods write and read the object using </a:t>
            </a:r>
            <a:r>
              <a:rPr lang="en-US" dirty="0" err="1" smtClean="0"/>
              <a:t>FileInputStream</a:t>
            </a:r>
            <a:endParaRPr lang="en-US" dirty="0" smtClean="0"/>
          </a:p>
          <a:p>
            <a:r>
              <a:rPr lang="en-US" dirty="0" smtClean="0"/>
              <a:t>This is considered very advanced and should be avoided unless you really understand File </a:t>
            </a:r>
            <a:r>
              <a:rPr lang="en-US" smtClean="0"/>
              <a:t>I/O completely.</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35</a:t>
            </a:fld>
            <a:endParaRPr lang="en-US" altLang="en-US"/>
          </a:p>
        </p:txBody>
      </p:sp>
    </p:spTree>
    <p:extLst>
      <p:ext uri="{BB962C8B-B14F-4D97-AF65-F5344CB8AC3E}">
        <p14:creationId xmlns:p14="http://schemas.microsoft.com/office/powerpoint/2010/main" val="3797730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6E9324-0397-4597-8AD3-25E8629484FB}" type="slidenum">
              <a:rPr lang="en-US" altLang="en-US" sz="1400"/>
              <a:pPr>
                <a:spcBef>
                  <a:spcPct val="0"/>
                </a:spcBef>
                <a:buClrTx/>
                <a:buSzTx/>
                <a:buFontTx/>
                <a:buNone/>
              </a:pPr>
              <a:t>36</a:t>
            </a:fld>
            <a:endParaRPr lang="en-US" altLang="en-US" sz="1400"/>
          </a:p>
        </p:txBody>
      </p:sp>
      <p:sp>
        <p:nvSpPr>
          <p:cNvPr id="34819" name="Rectangle 2"/>
          <p:cNvSpPr>
            <a:spLocks noGrp="1" noChangeArrowheads="1"/>
          </p:cNvSpPr>
          <p:nvPr>
            <p:ph type="title"/>
          </p:nvPr>
        </p:nvSpPr>
        <p:spPr>
          <a:xfrm>
            <a:off x="609600" y="228600"/>
            <a:ext cx="7772400" cy="609600"/>
          </a:xfrm>
        </p:spPr>
        <p:txBody>
          <a:bodyPr/>
          <a:lstStyle/>
          <a:p>
            <a:r>
              <a:rPr lang="en-US" altLang="en-US" smtClean="0"/>
              <a:t>Random Access Files</a:t>
            </a:r>
          </a:p>
        </p:txBody>
      </p:sp>
      <p:sp>
        <p:nvSpPr>
          <p:cNvPr id="34820" name="Rectangle 3"/>
          <p:cNvSpPr>
            <a:spLocks noGrp="1" noChangeArrowheads="1"/>
          </p:cNvSpPr>
          <p:nvPr>
            <p:ph type="body" idx="1"/>
          </p:nvPr>
        </p:nvSpPr>
        <p:spPr>
          <a:xfrm>
            <a:off x="304800" y="1219200"/>
            <a:ext cx="8458200" cy="3048000"/>
          </a:xfrm>
        </p:spPr>
        <p:txBody>
          <a:bodyPr/>
          <a:lstStyle/>
          <a:p>
            <a:pPr>
              <a:lnSpc>
                <a:spcPct val="90000"/>
              </a:lnSpc>
            </a:pPr>
            <a:r>
              <a:rPr lang="en-US" altLang="en-US" sz="2800" dirty="0" smtClean="0">
                <a:cs typeface="Courier New" panose="02070309020205020404" pitchFamily="49" charset="0"/>
              </a:rPr>
              <a:t>All of the streams you have used so far are known as </a:t>
            </a:r>
            <a:r>
              <a:rPr lang="en-US" altLang="en-US" sz="2800" i="1" dirty="0" smtClean="0">
                <a:cs typeface="Courier New" panose="02070309020205020404" pitchFamily="49" charset="0"/>
              </a:rPr>
              <a:t>read-only</a:t>
            </a:r>
            <a:r>
              <a:rPr lang="en-US" altLang="en-US" sz="2800" dirty="0" smtClean="0">
                <a:cs typeface="Courier New" panose="02070309020205020404" pitchFamily="49" charset="0"/>
              </a:rPr>
              <a:t> or </a:t>
            </a:r>
            <a:r>
              <a:rPr lang="en-US" altLang="en-US" sz="2800" i="1" dirty="0" smtClean="0">
                <a:cs typeface="Courier New" panose="02070309020205020404" pitchFamily="49" charset="0"/>
              </a:rPr>
              <a:t>write-only</a:t>
            </a:r>
            <a:r>
              <a:rPr lang="en-US" altLang="en-US" sz="2800" dirty="0" smtClean="0">
                <a:cs typeface="Courier New" panose="02070309020205020404" pitchFamily="49" charset="0"/>
              </a:rPr>
              <a:t> streams. </a:t>
            </a:r>
          </a:p>
          <a:p>
            <a:pPr>
              <a:lnSpc>
                <a:spcPct val="90000"/>
              </a:lnSpc>
            </a:pPr>
            <a:r>
              <a:rPr lang="en-US" altLang="en-US" sz="2800" dirty="0" smtClean="0">
                <a:cs typeface="Courier New" panose="02070309020205020404" pitchFamily="49" charset="0"/>
              </a:rPr>
              <a:t>The external files of these streams are </a:t>
            </a:r>
            <a:r>
              <a:rPr lang="en-US" altLang="en-US" sz="2800" i="1" dirty="0" smtClean="0">
                <a:cs typeface="Courier New" panose="02070309020205020404" pitchFamily="49" charset="0"/>
              </a:rPr>
              <a:t>sequential</a:t>
            </a:r>
            <a:r>
              <a:rPr lang="en-US" altLang="en-US" sz="2800" dirty="0" smtClean="0">
                <a:cs typeface="Courier New" panose="02070309020205020404" pitchFamily="49" charset="0"/>
              </a:rPr>
              <a:t> files that cannot be updated without creating a new file. </a:t>
            </a:r>
          </a:p>
          <a:p>
            <a:pPr>
              <a:lnSpc>
                <a:spcPct val="90000"/>
              </a:lnSpc>
            </a:pPr>
            <a:r>
              <a:rPr lang="en-US" altLang="en-US" sz="2800" dirty="0" smtClean="0">
                <a:cs typeface="Courier New" panose="02070309020205020404" pitchFamily="49" charset="0"/>
              </a:rPr>
              <a:t>It is often necessary to modify files or to insert new records into files. </a:t>
            </a:r>
          </a:p>
          <a:p>
            <a:pPr>
              <a:lnSpc>
                <a:spcPct val="90000"/>
              </a:lnSpc>
            </a:pPr>
            <a:r>
              <a:rPr lang="en-US" altLang="en-US" sz="2800" dirty="0" smtClean="0">
                <a:cs typeface="Courier New" panose="02070309020205020404" pitchFamily="49" charset="0"/>
              </a:rPr>
              <a:t>Java provides the </a:t>
            </a:r>
            <a:r>
              <a:rPr lang="en-US" altLang="en-US" sz="2800" dirty="0" err="1" smtClean="0">
                <a:cs typeface="Courier New" panose="02070309020205020404" pitchFamily="49" charset="0"/>
              </a:rPr>
              <a:t>RandomAccessFile</a:t>
            </a:r>
            <a:r>
              <a:rPr lang="en-US" altLang="en-US" sz="2800" dirty="0" smtClean="0">
                <a:cs typeface="Courier New" panose="02070309020205020404" pitchFamily="49" charset="0"/>
              </a:rPr>
              <a:t> class to allow a file to be read from and write to at random locations.</a:t>
            </a:r>
          </a:p>
        </p:txBody>
      </p:sp>
      <p:sp>
        <p:nvSpPr>
          <p:cNvPr id="34821"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2F9E93-1BD9-41B0-B043-B2E375476425}" type="slidenum">
              <a:rPr lang="en-US" altLang="en-US" sz="1400"/>
              <a:pPr>
                <a:spcBef>
                  <a:spcPct val="0"/>
                </a:spcBef>
                <a:buClrTx/>
                <a:buSzTx/>
                <a:buFontTx/>
                <a:buNone/>
              </a:pPr>
              <a:t>37</a:t>
            </a:fld>
            <a:endParaRPr lang="en-US" altLang="en-US" sz="1400"/>
          </a:p>
        </p:txBody>
      </p:sp>
      <p:sp>
        <p:nvSpPr>
          <p:cNvPr id="35843" name="Rectangle 2"/>
          <p:cNvSpPr>
            <a:spLocks noGrp="1" noChangeArrowheads="1"/>
          </p:cNvSpPr>
          <p:nvPr>
            <p:ph type="title"/>
          </p:nvPr>
        </p:nvSpPr>
        <p:spPr>
          <a:xfrm>
            <a:off x="609600" y="228600"/>
            <a:ext cx="7772400" cy="381000"/>
          </a:xfrm>
        </p:spPr>
        <p:txBody>
          <a:bodyPr/>
          <a:lstStyle/>
          <a:p>
            <a:r>
              <a:rPr lang="en-US" altLang="en-US" smtClean="0"/>
              <a:t>RandomAccessFile</a:t>
            </a:r>
          </a:p>
        </p:txBody>
      </p:sp>
      <p:sp>
        <p:nvSpPr>
          <p:cNvPr id="35844"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98A73A-5380-44FE-A8A6-CF7208935B80}" type="slidenum">
              <a:rPr lang="en-US" altLang="en-US" sz="1400"/>
              <a:pPr>
                <a:spcBef>
                  <a:spcPct val="0"/>
                </a:spcBef>
                <a:buClrTx/>
                <a:buSzTx/>
                <a:buFontTx/>
                <a:buNone/>
              </a:pPr>
              <a:t>38</a:t>
            </a:fld>
            <a:endParaRPr lang="en-US" altLang="en-US" sz="1400"/>
          </a:p>
        </p:txBody>
      </p:sp>
      <p:sp>
        <p:nvSpPr>
          <p:cNvPr id="36867" name="Rectangle 2"/>
          <p:cNvSpPr>
            <a:spLocks noGrp="1" noChangeArrowheads="1"/>
          </p:cNvSpPr>
          <p:nvPr>
            <p:ph type="title"/>
          </p:nvPr>
        </p:nvSpPr>
        <p:spPr>
          <a:xfrm>
            <a:off x="685800" y="381000"/>
            <a:ext cx="7772400" cy="609600"/>
          </a:xfrm>
        </p:spPr>
        <p:txBody>
          <a:bodyPr/>
          <a:lstStyle/>
          <a:p>
            <a:r>
              <a:rPr lang="en-US" altLang="en-US" smtClean="0"/>
              <a:t>File Pointer</a:t>
            </a:r>
          </a:p>
        </p:txBody>
      </p:sp>
      <p:sp>
        <p:nvSpPr>
          <p:cNvPr id="36868" name="Rectangle 3"/>
          <p:cNvSpPr>
            <a:spLocks noGrp="1" noChangeArrowheads="1"/>
          </p:cNvSpPr>
          <p:nvPr>
            <p:ph type="body" idx="1"/>
          </p:nvPr>
        </p:nvSpPr>
        <p:spPr>
          <a:xfrm>
            <a:off x="228600" y="1066800"/>
            <a:ext cx="8763000" cy="2819400"/>
          </a:xfrm>
        </p:spPr>
        <p:txBody>
          <a:bodyPr/>
          <a:lstStyle/>
          <a:p>
            <a:r>
              <a:rPr lang="en-US" altLang="en-US" sz="2400" dirty="0" smtClean="0">
                <a:cs typeface="Courier New" panose="02070309020205020404" pitchFamily="49" charset="0"/>
              </a:rPr>
              <a:t>A random access file consists of a sequence of bytes. </a:t>
            </a:r>
          </a:p>
          <a:p>
            <a:r>
              <a:rPr lang="en-US" altLang="en-US" sz="2400" dirty="0" smtClean="0">
                <a:cs typeface="Courier New" panose="02070309020205020404" pitchFamily="49" charset="0"/>
              </a:rPr>
              <a:t>There is a special marker called </a:t>
            </a:r>
            <a:r>
              <a:rPr lang="en-US" altLang="en-US" sz="2400" i="1" dirty="0" smtClean="0">
                <a:cs typeface="Courier New" panose="02070309020205020404" pitchFamily="49" charset="0"/>
              </a:rPr>
              <a:t>file pointer</a:t>
            </a:r>
            <a:r>
              <a:rPr lang="en-US" altLang="en-US" sz="2400" dirty="0" smtClean="0">
                <a:cs typeface="Courier New" panose="02070309020205020404" pitchFamily="49" charset="0"/>
              </a:rPr>
              <a:t> that is positioned at one of these bytes. </a:t>
            </a:r>
          </a:p>
          <a:p>
            <a:r>
              <a:rPr lang="en-US" altLang="en-US" sz="2400" dirty="0" smtClean="0">
                <a:cs typeface="Courier New" panose="02070309020205020404" pitchFamily="49" charset="0"/>
              </a:rPr>
              <a:t>A read or write operation takes place at the location of the file pointer. </a:t>
            </a:r>
          </a:p>
          <a:p>
            <a:r>
              <a:rPr lang="en-US" altLang="en-US" sz="2400" dirty="0" smtClean="0">
                <a:cs typeface="Courier New" panose="02070309020205020404" pitchFamily="49" charset="0"/>
              </a:rPr>
              <a:t>When a file is opened, the file pointer sets at the beginning of the file. </a:t>
            </a:r>
          </a:p>
          <a:p>
            <a:r>
              <a:rPr lang="en-US" altLang="en-US" sz="2400" dirty="0" smtClean="0">
                <a:cs typeface="Courier New" panose="02070309020205020404" pitchFamily="49" charset="0"/>
              </a:rPr>
              <a:t>When you read or write data to the file, the file pointer moves forward to the next data.</a:t>
            </a:r>
          </a:p>
          <a:p>
            <a:r>
              <a:rPr lang="en-US" altLang="en-US" sz="2400" dirty="0" smtClean="0">
                <a:cs typeface="Courier New" panose="02070309020205020404" pitchFamily="49" charset="0"/>
              </a:rPr>
              <a:t> For example, if you read an </a:t>
            </a:r>
            <a:r>
              <a:rPr lang="en-US" altLang="en-US" sz="2400" dirty="0" err="1" smtClean="0">
                <a:cs typeface="Courier New" panose="02070309020205020404" pitchFamily="49" charset="0"/>
              </a:rPr>
              <a:t>int</a:t>
            </a:r>
            <a:r>
              <a:rPr lang="en-US" altLang="en-US" sz="2400" dirty="0" smtClean="0">
                <a:cs typeface="Courier New" panose="02070309020205020404" pitchFamily="49" charset="0"/>
              </a:rPr>
              <a:t> value using </a:t>
            </a:r>
            <a:r>
              <a:rPr lang="en-US" altLang="en-US" sz="2400" dirty="0" err="1" smtClean="0">
                <a:cs typeface="Courier New" panose="02070309020205020404" pitchFamily="49" charset="0"/>
              </a:rPr>
              <a:t>readInt</a:t>
            </a:r>
            <a:r>
              <a:rPr lang="en-US" altLang="en-US" sz="2400" dirty="0" smtClean="0">
                <a:cs typeface="Courier New" panose="02070309020205020404" pitchFamily="49" charset="0"/>
              </a:rPr>
              <a:t>(), the JVM reads four bytes from the file pointer and now the file pointer is four bytes ahead of the previous location.</a:t>
            </a:r>
          </a:p>
        </p:txBody>
      </p:sp>
      <p:sp>
        <p:nvSpPr>
          <p:cNvPr id="36869"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File Pointer</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39</a:t>
            </a:fld>
            <a:endParaRPr lang="en-US" altLang="en-US"/>
          </a:p>
        </p:txBody>
      </p:sp>
      <p:pic>
        <p:nvPicPr>
          <p:cNvPr id="5"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702651"/>
            <a:ext cx="7772400" cy="202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6628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AFE7A8-E56C-435E-B4BE-1334B8798FE9}"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685800" y="228600"/>
            <a:ext cx="7772400" cy="666750"/>
          </a:xfrm>
          <a:noFill/>
        </p:spPr>
        <p:txBody>
          <a:bodyPr/>
          <a:lstStyle/>
          <a:p>
            <a:r>
              <a:rPr lang="en-US" altLang="en-US" smtClean="0"/>
              <a:t>How is I/O Handled in Java?</a:t>
            </a:r>
          </a:p>
        </p:txBody>
      </p:sp>
      <p:sp>
        <p:nvSpPr>
          <p:cNvPr id="6148" name="Rectangle 3"/>
          <p:cNvSpPr>
            <a:spLocks noGrp="1" noChangeArrowheads="1"/>
          </p:cNvSpPr>
          <p:nvPr>
            <p:ph type="body" idx="1"/>
          </p:nvPr>
        </p:nvSpPr>
        <p:spPr>
          <a:xfrm>
            <a:off x="228600" y="1066800"/>
            <a:ext cx="8686800" cy="1143000"/>
          </a:xfrm>
          <a:noFill/>
        </p:spPr>
        <p:txBody>
          <a:bodyPr/>
          <a:lstStyle/>
          <a:p>
            <a:pPr marL="0" indent="0">
              <a:buFont typeface="Monotype Sorts"/>
              <a:buNone/>
            </a:pPr>
            <a:r>
              <a:rPr lang="en-US" altLang="en-US" sz="2200" smtClean="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 </a:t>
            </a:r>
          </a:p>
        </p:txBody>
      </p:sp>
      <p:sp>
        <p:nvSpPr>
          <p:cNvPr id="6149" name="Rectangle 7"/>
          <p:cNvSpPr>
            <a:spLocks noChangeArrowheads="1"/>
          </p:cNvSpPr>
          <p:nvPr/>
        </p:nvSpPr>
        <p:spPr bwMode="auto">
          <a:xfrm>
            <a:off x="246221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0776" name="Rectangle 8"/>
          <p:cNvSpPr>
            <a:spLocks noChangeArrowheads="1"/>
          </p:cNvSpPr>
          <p:nvPr/>
        </p:nvSpPr>
        <p:spPr bwMode="auto">
          <a:xfrm>
            <a:off x="762000"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PrintWriter output = new PrintWriter("temp.txt");</a:t>
            </a:r>
          </a:p>
          <a:p>
            <a:pPr>
              <a:buFont typeface="Monotype Sorts"/>
              <a:buNone/>
            </a:pPr>
            <a:r>
              <a:rPr lang="en-US" altLang="en-US" sz="2000"/>
              <a:t>output.println("Java 101");</a:t>
            </a:r>
          </a:p>
          <a:p>
            <a:pPr>
              <a:buFont typeface="Monotype Sorts"/>
              <a:buNone/>
            </a:pPr>
            <a:r>
              <a:rPr lang="en-US" altLang="en-US" sz="2000"/>
              <a:t>output.close();</a:t>
            </a:r>
            <a:endParaRPr lang="en-US" altLang="en-US" sz="2000">
              <a:cs typeface="Courier New" panose="02070309020205020404" pitchFamily="49" charset="0"/>
            </a:endParaRPr>
          </a:p>
        </p:txBody>
      </p:sp>
      <p:sp>
        <p:nvSpPr>
          <p:cNvPr id="160777" name="Rectangle 9"/>
          <p:cNvSpPr>
            <a:spLocks noChangeArrowheads="1"/>
          </p:cNvSpPr>
          <p:nvPr/>
        </p:nvSpPr>
        <p:spPr bwMode="auto">
          <a:xfrm>
            <a:off x="685800" y="22860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Scanner input = new Scanner(new File("temp.txt"));</a:t>
            </a:r>
          </a:p>
          <a:p>
            <a:pPr>
              <a:buFont typeface="Monotype Sorts"/>
              <a:buNone/>
            </a:pPr>
            <a:r>
              <a:rPr lang="en-US" altLang="en-US" sz="2000"/>
              <a:t>System.out.println(input.nextLine());</a:t>
            </a:r>
          </a:p>
        </p:txBody>
      </p:sp>
      <p:sp>
        <p:nvSpPr>
          <p:cNvPr id="6152" name="Rectangle 1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2"/>
          <p:cNvGraphicFramePr>
            <a:graphicFrameLocks noChangeAspect="1"/>
          </p:cNvGraphicFramePr>
          <p:nvPr/>
        </p:nvGraphicFramePr>
        <p:xfrm>
          <a:off x="2133600" y="3352800"/>
          <a:ext cx="4213225" cy="1828800"/>
        </p:xfrm>
        <a:graphic>
          <a:graphicData uri="http://schemas.openxmlformats.org/presentationml/2006/ole">
            <mc:AlternateContent xmlns:mc="http://schemas.openxmlformats.org/markup-compatibility/2006">
              <mc:Choice xmlns:v="urn:schemas-microsoft-com:vml" Requires="v">
                <p:oleObj spid="_x0000_s6164" name="Picture" r:id="rId3" imgW="4219956" imgH="1827276" progId="Word.Picture.8">
                  <p:embed/>
                </p:oleObj>
              </mc:Choice>
              <mc:Fallback>
                <p:oleObj name="Picture" r:id="rId3" imgW="4219956" imgH="1827276"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352800"/>
                        <a:ext cx="4213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9" name="Line 11"/>
          <p:cNvSpPr>
            <a:spLocks noChangeShapeType="1"/>
          </p:cNvSpPr>
          <p:nvPr/>
        </p:nvSpPr>
        <p:spPr bwMode="auto">
          <a:xfrm>
            <a:off x="2133600"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0778" name="Line 10"/>
          <p:cNvSpPr>
            <a:spLocks noChangeShapeType="1"/>
          </p:cNvSpPr>
          <p:nvPr/>
        </p:nvSpPr>
        <p:spPr bwMode="auto">
          <a:xfrm flipV="1">
            <a:off x="2514600"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autoUpdateAnimBg="0"/>
      <p:bldP spid="160779" grpId="0" animBg="1"/>
      <p:bldP spid="1607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4C1851-E3A4-4805-85BF-D8C6FAC1E7EA}" type="slidenum">
              <a:rPr lang="en-US" altLang="en-US" sz="1400"/>
              <a:pPr>
                <a:spcBef>
                  <a:spcPct val="0"/>
                </a:spcBef>
                <a:buClrTx/>
                <a:buSzTx/>
                <a:buFontTx/>
                <a:buNone/>
              </a:pPr>
              <a:t>40</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RandomAccessFile</a:t>
            </a:r>
            <a:r>
              <a:rPr lang="en-US" altLang="en-US" smtClean="0"/>
              <a:t> Methods</a:t>
            </a:r>
          </a:p>
        </p:txBody>
      </p:sp>
      <p:sp>
        <p:nvSpPr>
          <p:cNvPr id="37892" name="Rectangle 3"/>
          <p:cNvSpPr>
            <a:spLocks noGrp="1" noChangeArrowheads="1"/>
          </p:cNvSpPr>
          <p:nvPr>
            <p:ph type="body" idx="1"/>
          </p:nvPr>
        </p:nvSpPr>
        <p:spPr>
          <a:xfrm>
            <a:off x="381000" y="1295400"/>
            <a:ext cx="8458200" cy="2667000"/>
          </a:xfrm>
        </p:spPr>
        <p:txBody>
          <a:bodyPr/>
          <a:lstStyle/>
          <a:p>
            <a:pPr>
              <a:lnSpc>
                <a:spcPct val="90000"/>
              </a:lnSpc>
            </a:pPr>
            <a:r>
              <a:rPr lang="en-US" altLang="en-US" sz="2800" dirty="0" smtClean="0"/>
              <a:t>Many methods in </a:t>
            </a:r>
            <a:r>
              <a:rPr lang="en-US" altLang="en-US" sz="2600" dirty="0" err="1" smtClean="0">
                <a:latin typeface="Courier New" panose="02070309020205020404" pitchFamily="49" charset="0"/>
              </a:rPr>
              <a:t>RandomAccessFile</a:t>
            </a:r>
            <a:r>
              <a:rPr lang="en-US" altLang="en-US" sz="2800" dirty="0" smtClean="0"/>
              <a:t> are the same as those in </a:t>
            </a:r>
            <a:r>
              <a:rPr lang="en-US" altLang="en-US" sz="2600" dirty="0" err="1" smtClean="0">
                <a:latin typeface="Courier New" panose="02070309020205020404" pitchFamily="49" charset="0"/>
              </a:rPr>
              <a:t>DataInputStream</a:t>
            </a:r>
            <a:r>
              <a:rPr lang="en-US" altLang="en-US" sz="2800" dirty="0" smtClean="0"/>
              <a:t> and </a:t>
            </a:r>
            <a:r>
              <a:rPr lang="en-US" altLang="en-US" sz="2600" dirty="0" err="1" smtClean="0">
                <a:latin typeface="Courier New" panose="02070309020205020404" pitchFamily="49" charset="0"/>
              </a:rPr>
              <a:t>DataOutputStream</a:t>
            </a:r>
            <a:r>
              <a:rPr lang="en-US" altLang="en-US" sz="2800" dirty="0" smtClean="0"/>
              <a:t>. </a:t>
            </a:r>
          </a:p>
          <a:p>
            <a:pPr>
              <a:lnSpc>
                <a:spcPct val="90000"/>
              </a:lnSpc>
            </a:pPr>
            <a:r>
              <a:rPr lang="en-US" altLang="en-US" sz="2800" dirty="0" smtClean="0"/>
              <a:t>For example, </a:t>
            </a:r>
            <a:r>
              <a:rPr lang="en-US" altLang="en-US" sz="2600" dirty="0" err="1" smtClean="0">
                <a:latin typeface="Courier New" panose="02070309020205020404" pitchFamily="49" charset="0"/>
              </a:rPr>
              <a:t>readInt</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readLong</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writeDouble</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readLine</a:t>
            </a:r>
            <a:r>
              <a:rPr lang="en-US" altLang="en-US" sz="2600" dirty="0" smtClean="0">
                <a:latin typeface="Courier New" panose="02070309020205020404" pitchFamily="49" charset="0"/>
              </a:rPr>
              <a:t>()</a:t>
            </a:r>
            <a:r>
              <a:rPr lang="en-US" altLang="en-US" sz="2800" dirty="0" smtClean="0"/>
              <a:t>, </a:t>
            </a:r>
            <a:r>
              <a:rPr lang="en-US" altLang="en-US" sz="2600" dirty="0" err="1" smtClean="0">
                <a:latin typeface="Courier New" panose="02070309020205020404" pitchFamily="49" charset="0"/>
              </a:rPr>
              <a:t>writeInt</a:t>
            </a:r>
            <a:r>
              <a:rPr lang="en-US" altLang="en-US" sz="2600" dirty="0" smtClean="0">
                <a:latin typeface="Courier New" panose="02070309020205020404" pitchFamily="49" charset="0"/>
              </a:rPr>
              <a:t>()</a:t>
            </a:r>
            <a:r>
              <a:rPr lang="en-US" altLang="en-US" sz="2800" dirty="0" smtClean="0"/>
              <a:t>,  and </a:t>
            </a:r>
            <a:r>
              <a:rPr lang="en-US" altLang="en-US" sz="2600" dirty="0" err="1" smtClean="0">
                <a:latin typeface="Courier New" panose="02070309020205020404" pitchFamily="49" charset="0"/>
              </a:rPr>
              <a:t>writeLong</a:t>
            </a:r>
            <a:r>
              <a:rPr lang="en-US" altLang="en-US" sz="2600" dirty="0" smtClean="0">
                <a:latin typeface="Courier New" panose="02070309020205020404" pitchFamily="49" charset="0"/>
              </a:rPr>
              <a:t>()</a:t>
            </a:r>
            <a:r>
              <a:rPr lang="en-US" altLang="en-US" sz="2800" dirty="0" smtClean="0"/>
              <a:t> can be used in data input stream or data output stream as well as in </a:t>
            </a:r>
            <a:r>
              <a:rPr lang="en-US" altLang="en-US" sz="2600" dirty="0" err="1" smtClean="0">
                <a:latin typeface="Courier New" panose="02070309020205020404" pitchFamily="49" charset="0"/>
              </a:rPr>
              <a:t>RandomAccessFile</a:t>
            </a:r>
            <a:r>
              <a:rPr lang="en-US" altLang="en-US" sz="2800" dirty="0" smtClean="0"/>
              <a:t> streams.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A1368C-7993-4CDD-9FC6-A341218B3F65}" type="slidenum">
              <a:rPr lang="en-US" altLang="en-US" sz="1400"/>
              <a:pPr>
                <a:spcBef>
                  <a:spcPct val="0"/>
                </a:spcBef>
                <a:buClrTx/>
                <a:buSzTx/>
                <a:buFontTx/>
                <a:buNone/>
              </a:pPr>
              <a:t>41</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8916" name="Rectangle 3"/>
          <p:cNvSpPr>
            <a:spLocks noGrp="1" noChangeArrowheads="1"/>
          </p:cNvSpPr>
          <p:nvPr>
            <p:ph type="body" idx="1"/>
          </p:nvPr>
        </p:nvSpPr>
        <p:spPr>
          <a:xfrm>
            <a:off x="381000" y="1371600"/>
            <a:ext cx="8153400" cy="3962400"/>
          </a:xfrm>
        </p:spPr>
        <p:txBody>
          <a:bodyPr/>
          <a:lstStyle/>
          <a:p>
            <a:pPr marL="0" indent="0">
              <a:buFont typeface="Monotype Sorts"/>
              <a:buNone/>
              <a:defRPr/>
            </a:pPr>
            <a:r>
              <a:rPr lang="en-US" altLang="en-US" sz="2400" dirty="0">
                <a:latin typeface="Courier New" pitchFamily="49" charset="0"/>
              </a:rPr>
              <a:t> </a:t>
            </a:r>
            <a:r>
              <a:rPr lang="en-US" altLang="en-US" sz="2400" dirty="0" smtClean="0">
                <a:latin typeface="Courier New" pitchFamily="49" charset="0"/>
              </a:rPr>
              <a:t> void seek(long </a:t>
            </a:r>
            <a:r>
              <a:rPr lang="en-US" altLang="en-US" sz="2400" dirty="0" err="1" smtClean="0">
                <a:latin typeface="Courier New" pitchFamily="49" charset="0"/>
              </a:rPr>
              <a:t>pos</a:t>
            </a:r>
            <a:r>
              <a:rPr lang="en-US" altLang="en-US" sz="2400" dirty="0" smtClean="0">
                <a:latin typeface="Courier New" pitchFamily="49" charset="0"/>
              </a:rPr>
              <a:t>) throws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Sets the offset ( in bytes) from the beginning of the </a:t>
            </a:r>
            <a:r>
              <a:rPr lang="en-US" altLang="en-US" sz="2400" dirty="0" err="1" smtClean="0">
                <a:latin typeface="Courier New" pitchFamily="49" charset="0"/>
              </a:rPr>
              <a:t>RandomAccessFile</a:t>
            </a:r>
            <a:r>
              <a:rPr lang="en-US" altLang="en-US" sz="2600" dirty="0" smtClean="0"/>
              <a:t> stream to where the next read</a:t>
            </a:r>
            <a:br>
              <a:rPr lang="en-US" altLang="en-US" sz="2600" dirty="0" smtClean="0"/>
            </a:br>
            <a:r>
              <a:rPr lang="en-US" altLang="en-US" sz="2600" dirty="0" smtClean="0"/>
              <a:t>or write occurs.</a:t>
            </a:r>
            <a:endParaRPr lang="en-US" altLang="en-US" dirty="0" smtClean="0">
              <a:latin typeface="Book Antiqua" pitchFamily="18" charset="0"/>
            </a:endParaRPr>
          </a:p>
          <a:p>
            <a:pPr marL="0" indent="0">
              <a:spcBef>
                <a:spcPct val="100000"/>
              </a:spcBef>
              <a:buFont typeface="Monotype Sorts"/>
              <a:buNone/>
              <a:defRPr/>
            </a:pPr>
            <a:r>
              <a:rPr lang="en-US" altLang="en-US" sz="2400" dirty="0" smtClean="0">
                <a:latin typeface="Courier New" pitchFamily="49" charset="0"/>
              </a:rPr>
              <a:t>  long </a:t>
            </a:r>
            <a:r>
              <a:rPr lang="en-US" altLang="en-US" sz="2400" dirty="0" err="1" smtClean="0">
                <a:latin typeface="Courier New" pitchFamily="49" charset="0"/>
              </a:rPr>
              <a:t>getFilePointer</a:t>
            </a:r>
            <a:r>
              <a:rPr lang="en-US" altLang="en-US" sz="2400" dirty="0" smtClean="0">
                <a:latin typeface="Courier New" pitchFamily="49" charset="0"/>
              </a:rPr>
              <a:t>()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Returns the current offset, in bytes, from the</a:t>
            </a:r>
            <a:br>
              <a:rPr lang="en-US" altLang="en-US" sz="2600" dirty="0" smtClean="0"/>
            </a:br>
            <a:r>
              <a:rPr lang="en-US" altLang="en-US" sz="2600" dirty="0" smtClean="0"/>
              <a:t>beginning of the file to where the next read</a:t>
            </a:r>
            <a:br>
              <a:rPr lang="en-US" altLang="en-US" sz="2600" dirty="0" smtClean="0"/>
            </a:br>
            <a:r>
              <a:rPr lang="en-US" altLang="en-US" sz="2600" dirty="0" smtClean="0"/>
              <a:t>or write occurs.</a:t>
            </a:r>
            <a:endParaRPr lang="en-US" altLang="en-US" dirty="0" smtClean="0">
              <a:latin typeface="Book Antiqu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076C5C-0B65-41B2-B0DF-2109355B2FE2}" type="slidenum">
              <a:rPr lang="en-US" altLang="en-US" sz="1400"/>
              <a:pPr>
                <a:spcBef>
                  <a:spcPct val="0"/>
                </a:spcBef>
                <a:buClrTx/>
                <a:buSzTx/>
                <a:buFontTx/>
                <a:buNone/>
              </a:pPr>
              <a:t>42</a:t>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9940" name="Rectangle 3"/>
          <p:cNvSpPr>
            <a:spLocks noGrp="1" noChangeArrowheads="1"/>
          </p:cNvSpPr>
          <p:nvPr>
            <p:ph type="body" idx="1"/>
          </p:nvPr>
        </p:nvSpPr>
        <p:spPr>
          <a:xfrm>
            <a:off x="381000" y="1143000"/>
            <a:ext cx="8382000" cy="5410200"/>
          </a:xfrm>
        </p:spPr>
        <p:txBody>
          <a:bodyPr/>
          <a:lstStyle/>
          <a:p>
            <a:pPr marL="0" indent="0">
              <a:buFont typeface="Monotype Sorts"/>
              <a:buNone/>
              <a:defRPr/>
            </a:pPr>
            <a:r>
              <a:rPr lang="en-US" altLang="en-US" sz="2400" dirty="0" smtClean="0">
                <a:latin typeface="Courier New" pitchFamily="49" charset="0"/>
              </a:rPr>
              <a:t>  long length()</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Returns the length of the file.</a:t>
            </a:r>
            <a:endParaRPr lang="en-US" altLang="en-US" dirty="0">
              <a:latin typeface="Book Antiqua" pitchFamily="18" charset="0"/>
            </a:endParaRPr>
          </a:p>
          <a:p>
            <a:pPr>
              <a:spcBef>
                <a:spcPct val="15000"/>
              </a:spcBef>
              <a:buFont typeface="Monotype Sorts"/>
              <a:buNone/>
              <a:defRPr/>
            </a:pPr>
            <a:endParaRPr lang="en-US" altLang="en-US" sz="2400" dirty="0" smtClean="0">
              <a:latin typeface="Book Antiqua" pitchFamily="18" charset="0"/>
            </a:endParaRPr>
          </a:p>
          <a:p>
            <a:pPr>
              <a:spcBef>
                <a:spcPct val="15000"/>
              </a:spcBef>
              <a:buFont typeface="Monotype Sorts"/>
              <a:buNone/>
              <a:defRPr/>
            </a:pPr>
            <a:r>
              <a:rPr lang="en-US" altLang="en-US" sz="2400" dirty="0">
                <a:latin typeface="Book Antiqua" pitchFamily="18" charset="0"/>
              </a:rPr>
              <a:t> </a:t>
            </a:r>
            <a:r>
              <a:rPr lang="en-US" altLang="en-US" sz="2400" dirty="0" smtClean="0">
                <a:latin typeface="Book Antiqua" pitchFamily="18" charset="0"/>
              </a:rPr>
              <a:t>   </a:t>
            </a:r>
            <a:r>
              <a:rPr lang="en-US" altLang="en-US" sz="2400" dirty="0" smtClean="0">
                <a:latin typeface="Courier New" pitchFamily="49" charset="0"/>
              </a:rPr>
              <a:t>final void </a:t>
            </a:r>
            <a:r>
              <a:rPr lang="en-US" altLang="en-US" sz="2400" dirty="0" err="1" smtClean="0">
                <a:latin typeface="Courier New" pitchFamily="49" charset="0"/>
              </a:rPr>
              <a:t>writeChar</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v) throws </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character to the file as a two-byte Unicode, with the high byte written first.</a:t>
            </a:r>
          </a:p>
          <a:p>
            <a:pPr marL="0" indent="0">
              <a:spcBef>
                <a:spcPct val="100000"/>
              </a:spcBef>
              <a:buFont typeface="Monotype Sorts"/>
              <a:buNone/>
              <a:defRPr/>
            </a:pPr>
            <a:r>
              <a:rPr lang="en-US" altLang="en-US" sz="2400" dirty="0" smtClean="0">
                <a:latin typeface="Courier New" pitchFamily="49" charset="0"/>
              </a:rPr>
              <a:t>  final void </a:t>
            </a:r>
            <a:r>
              <a:rPr lang="en-US" altLang="en-US" sz="2400" dirty="0" err="1" smtClean="0">
                <a:latin typeface="Courier New" pitchFamily="49" charset="0"/>
              </a:rPr>
              <a:t>writeChars</a:t>
            </a:r>
            <a:r>
              <a:rPr lang="en-US" altLang="en-US" sz="2400" dirty="0" smtClean="0">
                <a:latin typeface="Courier New" pitchFamily="49" charset="0"/>
              </a:rPr>
              <a:t>(String s)</a:t>
            </a:r>
            <a:br>
              <a:rPr lang="en-US" altLang="en-US" sz="2400" dirty="0" smtClean="0">
                <a:latin typeface="Courier New" pitchFamily="49" charset="0"/>
              </a:rPr>
            </a:br>
            <a:r>
              <a:rPr lang="en-US" altLang="en-US" sz="2400" dirty="0" smtClean="0">
                <a:latin typeface="Courier New" pitchFamily="49" charset="0"/>
              </a:rPr>
              <a:t>throws </a:t>
            </a:r>
            <a:r>
              <a:rPr lang="en-US" altLang="en-US" sz="2400" dirty="0" err="1" smtClean="0">
                <a:latin typeface="Courier New" pitchFamily="49" charset="0"/>
              </a:rPr>
              <a:t>IOException</a:t>
            </a:r>
            <a:endParaRPr lang="en-US" altLang="en-US" i="1" dirty="0" smtClean="0">
              <a:latin typeface="Book Antiqua" pitchFamily="18"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string to the file as a sequence of</a:t>
            </a:r>
            <a:br>
              <a:rPr lang="en-US" altLang="en-US" sz="2600" dirty="0" smtClean="0"/>
            </a:br>
            <a:r>
              <a:rPr lang="en-US" altLang="en-US" sz="2600" dirty="0" smtClean="0"/>
              <a:t>characters.</a:t>
            </a:r>
            <a:endParaRPr lang="en-US" altLang="en-US" sz="2600" dirty="0" smtClean="0">
              <a:latin typeface="Book Antiqua"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7D2B7F-34C7-4DAE-AA63-4D342300FDDE}" type="slidenum">
              <a:rPr lang="en-US" altLang="en-US" sz="1400"/>
              <a:pPr>
                <a:spcBef>
                  <a:spcPct val="0"/>
                </a:spcBef>
                <a:buClrTx/>
                <a:buSzTx/>
                <a:buFontTx/>
                <a:buNone/>
              </a:pPr>
              <a:t>43</a:t>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z="4000" smtClean="0">
                <a:latin typeface="Courier New" panose="02070309020205020404" pitchFamily="49" charset="0"/>
              </a:rPr>
              <a:t>RandomAccessFile</a:t>
            </a:r>
            <a:r>
              <a:rPr lang="en-US" altLang="en-US" sz="4200" smtClean="0"/>
              <a:t> Constructor</a:t>
            </a:r>
          </a:p>
        </p:txBody>
      </p:sp>
      <p:sp>
        <p:nvSpPr>
          <p:cNvPr id="40964" name="Rectangle 3"/>
          <p:cNvSpPr>
            <a:spLocks noGrp="1" noChangeArrowheads="1"/>
          </p:cNvSpPr>
          <p:nvPr>
            <p:ph type="body" idx="1"/>
          </p:nvPr>
        </p:nvSpPr>
        <p:spPr>
          <a:xfrm>
            <a:off x="381000" y="1371600"/>
            <a:ext cx="8305800" cy="3124200"/>
          </a:xfrm>
        </p:spPr>
        <p:txBody>
          <a:bodyPr/>
          <a:lstStyle/>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"rw"); // allows read and write</a:t>
            </a:r>
            <a:endParaRPr lang="en-US" altLang="en-US" smtClean="0"/>
          </a:p>
          <a:p>
            <a:pPr>
              <a:lnSpc>
                <a:spcPct val="90000"/>
              </a:lnSpc>
              <a:buFont typeface="Monotype Sorts"/>
              <a:buNone/>
            </a:pPr>
            <a:endParaRPr lang="en-US" altLang="en-US" smtClean="0"/>
          </a:p>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 // read only</a:t>
            </a:r>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a:t>
            </a:r>
            <a:endParaRPr lang="en-US" dirty="0"/>
          </a:p>
        </p:txBody>
      </p:sp>
      <p:sp>
        <p:nvSpPr>
          <p:cNvPr id="3" name="Content Placeholder 2"/>
          <p:cNvSpPr>
            <a:spLocks noGrp="1"/>
          </p:cNvSpPr>
          <p:nvPr>
            <p:ph idx="1"/>
          </p:nvPr>
        </p:nvSpPr>
        <p:spPr/>
        <p:txBody>
          <a:bodyPr/>
          <a:lstStyle/>
          <a:p>
            <a:r>
              <a:rPr lang="en-US" dirty="0" smtClean="0"/>
              <a:t>Random Access File I/O requires a much greater understanding of data representation and size in memory than Text or Object I/O.</a:t>
            </a:r>
          </a:p>
          <a:p>
            <a:r>
              <a:rPr lang="en-US" dirty="0" smtClean="0"/>
              <a:t>Use with extreme care!</a:t>
            </a:r>
            <a:endParaRPr lang="en-US" dirty="0"/>
          </a:p>
        </p:txBody>
      </p:sp>
      <p:sp>
        <p:nvSpPr>
          <p:cNvPr id="4" name="Slide Number Placeholder 3"/>
          <p:cNvSpPr>
            <a:spLocks noGrp="1"/>
          </p:cNvSpPr>
          <p:nvPr>
            <p:ph type="sldNum" sz="quarter" idx="11"/>
          </p:nvPr>
        </p:nvSpPr>
        <p:spPr/>
        <p:txBody>
          <a:bodyPr/>
          <a:lstStyle/>
          <a:p>
            <a:fld id="{82543F8F-4C3E-466C-8682-4963338754C7}" type="slidenum">
              <a:rPr lang="en-US" altLang="en-US" smtClean="0"/>
              <a:pPr/>
              <a:t>44</a:t>
            </a:fld>
            <a:endParaRPr lang="en-US" altLang="en-US"/>
          </a:p>
        </p:txBody>
      </p:sp>
    </p:spTree>
    <p:extLst>
      <p:ext uri="{BB962C8B-B14F-4D97-AF65-F5344CB8AC3E}">
        <p14:creationId xmlns:p14="http://schemas.microsoft.com/office/powerpoint/2010/main" val="1121437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88EE04-32F4-4906-BE9A-53DBB00C0D48}" type="slidenum">
              <a:rPr lang="en-US" altLang="en-US" sz="1400"/>
              <a:pPr>
                <a:spcBef>
                  <a:spcPct val="0"/>
                </a:spcBef>
                <a:buClrTx/>
                <a:buSzTx/>
                <a:buFontTx/>
                <a:buNone/>
              </a:pPr>
              <a:t>45</a:t>
            </a:fld>
            <a:endParaRPr lang="en-US" altLang="en-US" sz="1400"/>
          </a:p>
        </p:txBody>
      </p:sp>
      <p:sp>
        <p:nvSpPr>
          <p:cNvPr id="41987" name="Rectangle 2"/>
          <p:cNvSpPr>
            <a:spLocks noGrp="1" noChangeArrowheads="1"/>
          </p:cNvSpPr>
          <p:nvPr>
            <p:ph type="title"/>
          </p:nvPr>
        </p:nvSpPr>
        <p:spPr>
          <a:xfrm>
            <a:off x="685800" y="457200"/>
            <a:ext cx="7772400" cy="1143000"/>
          </a:xfrm>
        </p:spPr>
        <p:txBody>
          <a:bodyPr/>
          <a:lstStyle/>
          <a:p>
            <a:r>
              <a:rPr lang="en-US" altLang="en-US" smtClean="0"/>
              <a:t>A Short Example on RandomAccessFile</a:t>
            </a:r>
            <a:endParaRPr lang="en-US" altLang="en-US" smtClean="0">
              <a:latin typeface="Book Antiqua" panose="02040602050305030304" pitchFamily="18" charset="0"/>
            </a:endParaRPr>
          </a:p>
        </p:txBody>
      </p:sp>
      <p:sp>
        <p:nvSpPr>
          <p:cNvPr id="301061" name="AutoShape 5">
            <a:hlinkClick r:id="" action="ppaction://noaction" highlightClick="1"/>
          </p:cNvPr>
          <p:cNvSpPr>
            <a:spLocks noChangeArrowheads="1"/>
          </p:cNvSpPr>
          <p:nvPr/>
        </p:nvSpPr>
        <p:spPr bwMode="auto">
          <a:xfrm>
            <a:off x="1143000" y="37338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TestRandomAccessFile</a:t>
            </a:r>
            <a:endParaRPr lang="en-US">
              <a:solidFill>
                <a:schemeClr val="accent1"/>
              </a:solidFill>
            </a:endParaRPr>
          </a:p>
        </p:txBody>
      </p:sp>
      <p:sp>
        <p:nvSpPr>
          <p:cNvPr id="41990" name="AutoShape 8">
            <a:hlinkClick r:id="rId3" highlightClick="1"/>
          </p:cNvPr>
          <p:cNvSpPr>
            <a:spLocks noChangeArrowheads="1"/>
          </p:cNvSpPr>
          <p:nvPr/>
        </p:nvSpPr>
        <p:spPr bwMode="auto">
          <a:xfrm>
            <a:off x="533400" y="3733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109826-EDD1-4B29-9DB5-071172879D39}" type="slidenum">
              <a:rPr lang="en-US" altLang="en-US" sz="1400"/>
              <a:pPr>
                <a:spcBef>
                  <a:spcPct val="0"/>
                </a:spcBef>
                <a:buClrTx/>
                <a:buSzTx/>
                <a:buFontTx/>
                <a:buNone/>
              </a:pPr>
              <a:t>46</a:t>
            </a:fld>
            <a:endParaRPr lang="en-US" altLang="en-US" sz="1400"/>
          </a:p>
        </p:txBody>
      </p:sp>
      <p:sp>
        <p:nvSpPr>
          <p:cNvPr id="44035" name="Rectangle 2"/>
          <p:cNvSpPr>
            <a:spLocks noGrp="1" noChangeArrowheads="1"/>
          </p:cNvSpPr>
          <p:nvPr>
            <p:ph type="title"/>
          </p:nvPr>
        </p:nvSpPr>
        <p:spPr>
          <a:xfrm>
            <a:off x="609600" y="228600"/>
            <a:ext cx="7772400" cy="609600"/>
          </a:xfrm>
        </p:spPr>
        <p:txBody>
          <a:bodyPr/>
          <a:lstStyle/>
          <a:p>
            <a:r>
              <a:rPr lang="en-US" altLang="en-US" smtClean="0"/>
              <a:t>Fixed Length String I/O</a:t>
            </a:r>
          </a:p>
        </p:txBody>
      </p:sp>
      <p:sp>
        <p:nvSpPr>
          <p:cNvPr id="44036" name="Rectangle 3"/>
          <p:cNvSpPr>
            <a:spLocks noGrp="1" noChangeArrowheads="1"/>
          </p:cNvSpPr>
          <p:nvPr>
            <p:ph type="body" idx="1"/>
          </p:nvPr>
        </p:nvSpPr>
        <p:spPr>
          <a:xfrm>
            <a:off x="381000" y="1219200"/>
            <a:ext cx="8458200" cy="2438400"/>
          </a:xfrm>
        </p:spPr>
        <p:txBody>
          <a:bodyPr/>
          <a:lstStyle/>
          <a:p>
            <a:pPr marL="0" indent="0">
              <a:lnSpc>
                <a:spcPct val="90000"/>
              </a:lnSpc>
              <a:spcBef>
                <a:spcPct val="100000"/>
              </a:spcBef>
              <a:buFont typeface="Monotype Sorts"/>
              <a:buNone/>
            </a:pPr>
            <a:r>
              <a:rPr lang="en-US" altLang="en-US" sz="2400" smtClean="0">
                <a:cs typeface="Times New Roman" panose="02020603050405020304" pitchFamily="18" charset="0"/>
              </a:rPr>
              <a:t>Random access files are often used to process files of records. For convenience, fixed-length records are used in random access files so that a record can be located easily. A record consists of a fixed number of fields. A field can be a string or a primitive data type. A string in a fixed-length record has a maximum size. If a string is smaller than the maximum size, the rest of the string is padded with blanks.</a:t>
            </a:r>
            <a:endParaRPr lang="en-US" altLang="en-US" sz="2400" smtClean="0"/>
          </a:p>
        </p:txBody>
      </p:sp>
      <p:sp>
        <p:nvSpPr>
          <p:cNvPr id="44037"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9" name="Object 6"/>
          <p:cNvGraphicFramePr>
            <a:graphicFrameLocks noChangeAspect="1"/>
          </p:cNvGraphicFramePr>
          <p:nvPr/>
        </p:nvGraphicFramePr>
        <p:xfrm>
          <a:off x="76200" y="3810000"/>
          <a:ext cx="9067800" cy="1538288"/>
        </p:xfrm>
        <a:graphic>
          <a:graphicData uri="http://schemas.openxmlformats.org/presentationml/2006/ole">
            <mc:AlternateContent xmlns:mc="http://schemas.openxmlformats.org/markup-compatibility/2006">
              <mc:Choice xmlns:v="urn:schemas-microsoft-com:vml" Requires="v">
                <p:oleObj spid="_x0000_s44050" r:id="rId3" imgW="4945380" imgH="833628" progId="Word.Picture.8">
                  <p:embed/>
                </p:oleObj>
              </mc:Choice>
              <mc:Fallback>
                <p:oleObj r:id="rId3" imgW="4945380" imgH="83362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10000"/>
                        <a:ext cx="9067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3048" name="AutoShape 8">
            <a:hlinkClick r:id="" action="ppaction://noaction" highlightClick="1"/>
          </p:cNvPr>
          <p:cNvSpPr>
            <a:spLocks noChangeArrowheads="1"/>
          </p:cNvSpPr>
          <p:nvPr/>
        </p:nvSpPr>
        <p:spPr bwMode="auto">
          <a:xfrm>
            <a:off x="4038600" y="57150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FixedLengthStringIO</a:t>
            </a:r>
            <a:endParaRPr lang="en-US">
              <a:solidFill>
                <a:schemeClr val="accent1"/>
              </a:solidFill>
            </a:endParaRPr>
          </a:p>
        </p:txBody>
      </p:sp>
      <p:sp>
        <p:nvSpPr>
          <p:cNvPr id="44041" name="Rectangle 9"/>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Companion Website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298E31-219F-432C-BFBE-2322E813442B}"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685800" y="152400"/>
            <a:ext cx="7772400" cy="704850"/>
          </a:xfrm>
        </p:spPr>
        <p:txBody>
          <a:bodyPr/>
          <a:lstStyle/>
          <a:p>
            <a:r>
              <a:rPr lang="en-US" altLang="en-US" sz="4000" smtClean="0"/>
              <a:t>Binary I/O</a:t>
            </a:r>
            <a:endParaRPr lang="en-US" altLang="en-US" sz="4000" b="1" smtClean="0"/>
          </a:p>
        </p:txBody>
      </p:sp>
      <p:sp>
        <p:nvSpPr>
          <p:cNvPr id="8196" name="Rectangle 3"/>
          <p:cNvSpPr>
            <a:spLocks noGrp="1" noChangeArrowheads="1"/>
          </p:cNvSpPr>
          <p:nvPr>
            <p:ph type="body" sz="half" idx="1"/>
          </p:nvPr>
        </p:nvSpPr>
        <p:spPr>
          <a:xfrm>
            <a:off x="304800" y="914400"/>
            <a:ext cx="8458200" cy="2286000"/>
          </a:xfrm>
        </p:spPr>
        <p:txBody>
          <a:bodyPr/>
          <a:lstStyle/>
          <a:p>
            <a:r>
              <a:rPr lang="en-US" altLang="en-US" sz="2800" dirty="0" smtClean="0">
                <a:cs typeface="Courier New" panose="02070309020205020404" pitchFamily="49" charset="0"/>
              </a:rPr>
              <a:t>Text I/O requires encoding and decoding. </a:t>
            </a:r>
          </a:p>
          <a:p>
            <a:r>
              <a:rPr lang="en-US" altLang="en-US" sz="2800" dirty="0" smtClean="0">
                <a:cs typeface="Courier New" panose="02070309020205020404" pitchFamily="49" charset="0"/>
              </a:rPr>
              <a:t>The JVM converts a Unicode to a file specific encoding when writing a character and coverts a file specific encoding to a Unicode when reading a character. </a:t>
            </a:r>
          </a:p>
          <a:p>
            <a:r>
              <a:rPr lang="en-US" altLang="en-US" sz="2800" dirty="0" smtClean="0">
                <a:cs typeface="Courier New" panose="02070309020205020404" pitchFamily="49" charset="0"/>
              </a:rPr>
              <a:t>Binary I/O does not require conversions. </a:t>
            </a:r>
          </a:p>
          <a:p>
            <a:r>
              <a:rPr lang="en-US" altLang="en-US" sz="2800" dirty="0" smtClean="0">
                <a:cs typeface="Courier New" panose="02070309020205020404" pitchFamily="49" charset="0"/>
              </a:rPr>
              <a:t>When you write a byte to a file, the original byte is copied into the file. When you read a byte from a file, the exact byte in the file is returned.</a:t>
            </a:r>
          </a:p>
        </p:txBody>
      </p:sp>
      <p:sp>
        <p:nvSpPr>
          <p:cNvPr id="8197" name="Rectangle 5"/>
          <p:cNvSpPr>
            <a:spLocks noChangeArrowheads="1"/>
          </p:cNvSpPr>
          <p:nvPr/>
        </p:nvSpPr>
        <p:spPr bwMode="auto">
          <a:xfrm>
            <a:off x="23574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Text I/O vs Binary I/O</a:t>
            </a:r>
            <a:endParaRPr lang="en-US" dirty="0"/>
          </a:p>
        </p:txBody>
      </p:sp>
      <p:sp>
        <p:nvSpPr>
          <p:cNvPr id="5" name="Slide Number Placeholder 4"/>
          <p:cNvSpPr>
            <a:spLocks noGrp="1"/>
          </p:cNvSpPr>
          <p:nvPr>
            <p:ph type="sldNum" sz="quarter" idx="11"/>
          </p:nvPr>
        </p:nvSpPr>
        <p:spPr/>
        <p:txBody>
          <a:bodyPr/>
          <a:lstStyle/>
          <a:p>
            <a:fld id="{9C816839-590A-4FB6-911B-564CC3FC8E2B}" type="slidenum">
              <a:rPr lang="en-US" altLang="en-US" smtClean="0"/>
              <a:pPr/>
              <a:t>6</a:t>
            </a:fld>
            <a:endParaRPr lang="en-US" altLang="en-US"/>
          </a:p>
        </p:txBody>
      </p:sp>
      <p:pic>
        <p:nvPicPr>
          <p:cNvPr id="8"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659" y="1657350"/>
            <a:ext cx="7090682"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777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6E434F-284A-42B0-9CC9-0B324DC763D7}"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228600"/>
            <a:ext cx="7772400" cy="685800"/>
          </a:xfrm>
          <a:noFill/>
        </p:spPr>
        <p:txBody>
          <a:bodyPr/>
          <a:lstStyle/>
          <a:p>
            <a:r>
              <a:rPr lang="en-US" altLang="en-US" smtClean="0"/>
              <a:t>Binary I/O Classes</a:t>
            </a:r>
          </a:p>
        </p:txBody>
      </p:sp>
      <p:sp>
        <p:nvSpPr>
          <p:cNvPr id="9220" name="Rectangle 15"/>
          <p:cNvSpPr>
            <a:spLocks noChangeArrowheads="1"/>
          </p:cNvSpPr>
          <p:nvPr/>
        </p:nvSpPr>
        <p:spPr bwMode="auto">
          <a:xfrm>
            <a:off x="154305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17"/>
          <p:cNvSpPr>
            <a:spLocks noChangeArrowheads="1"/>
          </p:cNvSpPr>
          <p:nvPr/>
        </p:nvSpPr>
        <p:spPr bwMode="auto">
          <a:xfrm>
            <a:off x="22574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858C5D-66B4-49BE-AB2A-40EC507742D9}" type="slidenum">
              <a:rPr lang="en-US" altLang="en-US" sz="1400"/>
              <a:pPr>
                <a:spcBef>
                  <a:spcPct val="0"/>
                </a:spcBef>
                <a:buClrTx/>
                <a:buSzTx/>
                <a:buFontTx/>
                <a:buNone/>
              </a:pPr>
              <a:t>8</a:t>
            </a:fld>
            <a:endParaRPr lang="en-US" altLang="en-US" sz="1400"/>
          </a:p>
        </p:txBody>
      </p:sp>
      <p:sp>
        <p:nvSpPr>
          <p:cNvPr id="10243" name="Rectangle 7"/>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4" name="Object 6"/>
          <p:cNvGraphicFramePr>
            <a:graphicFrameLocks noChangeAspect="1"/>
          </p:cNvGraphicFramePr>
          <p:nvPr/>
        </p:nvGraphicFramePr>
        <p:xfrm>
          <a:off x="0" y="1143000"/>
          <a:ext cx="8915400" cy="5283200"/>
        </p:xfrm>
        <a:graphic>
          <a:graphicData uri="http://schemas.openxmlformats.org/presentationml/2006/ole">
            <mc:AlternateContent xmlns:mc="http://schemas.openxmlformats.org/markup-compatibility/2006">
              <mc:Choice xmlns:v="urn:schemas-microsoft-com:vml" Requires="v">
                <p:oleObj spid="_x0000_s10258" r:id="rId3" imgW="4581144" imgH="2709672" progId="Word.Picture.8">
                  <p:embed/>
                </p:oleObj>
              </mc:Choice>
              <mc:Fallback>
                <p:oleObj r:id="rId3" imgW="4581144" imgH="270967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8915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9"/>
          <p:cNvSpPr>
            <a:spLocks noGrp="1" noChangeArrowheads="1"/>
          </p:cNvSpPr>
          <p:nvPr>
            <p:ph type="body" idx="1"/>
          </p:nvPr>
        </p:nvSpPr>
        <p:spPr>
          <a:xfrm>
            <a:off x="3581400" y="990600"/>
            <a:ext cx="5410200" cy="457200"/>
          </a:xfrm>
          <a:noFill/>
        </p:spPr>
        <p:txBody>
          <a:bodyPr/>
          <a:lstStyle/>
          <a:p>
            <a:pPr marL="0" indent="0">
              <a:buFont typeface="Monotype Sorts"/>
              <a:buNone/>
            </a:pPr>
            <a:r>
              <a:rPr lang="en-US" altLang="en-US" sz="2400" smtClean="0"/>
              <a:t>The value returned is a byte as an int type.</a:t>
            </a:r>
          </a:p>
        </p:txBody>
      </p:sp>
      <p:sp>
        <p:nvSpPr>
          <p:cNvPr id="10246"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Grp="1" noChangeArrowheads="1"/>
          </p:cNvSpPr>
          <p:nvPr>
            <p:ph type="title"/>
          </p:nvPr>
        </p:nvSpPr>
        <p:spPr>
          <a:xfrm>
            <a:off x="685800" y="228600"/>
            <a:ext cx="7772400" cy="685800"/>
          </a:xfrm>
          <a:noFill/>
        </p:spPr>
        <p:txBody>
          <a:bodyPr/>
          <a:lstStyle/>
          <a:p>
            <a:r>
              <a:rPr lang="en-US" altLang="en-US" smtClean="0"/>
              <a:t>InputStream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D6B5AE-5CEC-441A-8754-AD1C75144135}" type="slidenum">
              <a:rPr lang="en-US" altLang="en-US" sz="1400"/>
              <a:pPr>
                <a:spcBef>
                  <a:spcPct val="0"/>
                </a:spcBef>
                <a:buClrTx/>
                <a:buSzTx/>
                <a:buFontTx/>
                <a:buNone/>
              </a:pPr>
              <a:t>9</a:t>
            </a:fld>
            <a:endParaRPr lang="en-US" altLang="en-US" sz="1400"/>
          </a:p>
        </p:txBody>
      </p:sp>
      <p:sp>
        <p:nvSpPr>
          <p:cNvPr id="11267" name="Rectangle 2"/>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8" name="Rectangle 4"/>
          <p:cNvSpPr>
            <a:spLocks noGrp="1" noChangeArrowheads="1"/>
          </p:cNvSpPr>
          <p:nvPr>
            <p:ph type="body" idx="1"/>
          </p:nvPr>
        </p:nvSpPr>
        <p:spPr>
          <a:xfrm>
            <a:off x="3581400" y="1600200"/>
            <a:ext cx="5410200" cy="457200"/>
          </a:xfrm>
          <a:noFill/>
        </p:spPr>
        <p:txBody>
          <a:bodyPr/>
          <a:lstStyle/>
          <a:p>
            <a:pPr marL="0" indent="0">
              <a:buFont typeface="Monotype Sorts"/>
              <a:buNone/>
            </a:pPr>
            <a:r>
              <a:rPr lang="en-US" altLang="en-US" sz="2400" smtClean="0"/>
              <a:t>The value is a byte as an int type.</a:t>
            </a:r>
          </a:p>
        </p:txBody>
      </p:sp>
      <p:sp>
        <p:nvSpPr>
          <p:cNvPr id="11269" name="Rectangle 8"/>
          <p:cNvSpPr>
            <a:spLocks noGrp="1" noChangeArrowheads="1"/>
          </p:cNvSpPr>
          <p:nvPr>
            <p:ph type="title"/>
          </p:nvPr>
        </p:nvSpPr>
        <p:spPr>
          <a:xfrm>
            <a:off x="685800" y="228600"/>
            <a:ext cx="7772400" cy="685800"/>
          </a:xfrm>
          <a:noFill/>
        </p:spPr>
        <p:txBody>
          <a:bodyPr/>
          <a:lstStyle/>
          <a:p>
            <a:r>
              <a:rPr lang="en-US" altLang="en-US" smtClean="0"/>
              <a:t>OutputStream</a:t>
            </a:r>
          </a:p>
        </p:txBody>
      </p:sp>
      <p:sp>
        <p:nvSpPr>
          <p:cNvPr id="11270" name="Rectangle 10"/>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9"/>
          <p:cNvGraphicFramePr>
            <a:graphicFrameLocks noChangeAspect="1"/>
          </p:cNvGraphicFramePr>
          <p:nvPr/>
        </p:nvGraphicFramePr>
        <p:xfrm>
          <a:off x="0" y="2208213"/>
          <a:ext cx="9144000" cy="3178175"/>
        </p:xfrm>
        <a:graphic>
          <a:graphicData uri="http://schemas.openxmlformats.org/presentationml/2006/ole">
            <mc:AlternateContent xmlns:mc="http://schemas.openxmlformats.org/markup-compatibility/2006">
              <mc:Choice xmlns:v="urn:schemas-microsoft-com:vml" Requires="v">
                <p:oleObj spid="_x0000_s11283" name="Picture" r:id="rId3" imgW="4584700" imgH="1587500" progId="Word.Picture.8">
                  <p:embed/>
                </p:oleObj>
              </mc:Choice>
              <mc:Fallback>
                <p:oleObj name="Picture" r:id="rId3" imgW="4584700" imgH="15875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8213"/>
                        <a:ext cx="9144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18486</TotalTime>
  <Words>1663</Words>
  <Application>Microsoft Office PowerPoint</Application>
  <PresentationFormat>On-screen Show (4:3)</PresentationFormat>
  <Paragraphs>243</Paragraphs>
  <Slides>46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4" baseType="lpstr">
      <vt:lpstr>Arial</vt:lpstr>
      <vt:lpstr>Book Antiqua</vt:lpstr>
      <vt:lpstr>Courier New</vt:lpstr>
      <vt:lpstr>Monotype Sorts</vt:lpstr>
      <vt:lpstr>Times New Roman</vt:lpstr>
      <vt:lpstr>International</vt:lpstr>
      <vt:lpstr>Picture</vt:lpstr>
      <vt:lpstr>Microsoft Word Picture</vt:lpstr>
      <vt:lpstr>Chapter 17 Binary I/O</vt:lpstr>
      <vt:lpstr>Motivations</vt:lpstr>
      <vt:lpstr>Examples</vt:lpstr>
      <vt:lpstr>How is I/O Handled in Java?</vt:lpstr>
      <vt:lpstr>Binary I/O</vt:lpstr>
      <vt:lpstr>Text I/O vs Binary I/O</vt:lpstr>
      <vt:lpstr>Binary I/O Classes</vt:lpstr>
      <vt:lpstr>InputStream</vt:lpstr>
      <vt:lpstr>OutputStream</vt:lpstr>
      <vt:lpstr>FileInputStream/FileOutputStream</vt:lpstr>
      <vt:lpstr>FileInputStream</vt:lpstr>
      <vt:lpstr>FileOutputStream</vt:lpstr>
      <vt:lpstr>When to use</vt:lpstr>
      <vt:lpstr>FilterInputStream/FilterOutputStream</vt:lpstr>
      <vt:lpstr>Filter Streams</vt:lpstr>
      <vt:lpstr>DataInputStream/DataOutputStream</vt:lpstr>
      <vt:lpstr>DataInputStream</vt:lpstr>
      <vt:lpstr>DataOutputStream</vt:lpstr>
      <vt:lpstr>Characters and Strings in Binary I/O </vt:lpstr>
      <vt:lpstr>Using DataInputStream/DataOutputStream </vt:lpstr>
      <vt:lpstr>Checking End of File</vt:lpstr>
      <vt:lpstr>BufferedInputStream/ BufferedOutputStream</vt:lpstr>
      <vt:lpstr>When to use</vt:lpstr>
      <vt:lpstr>Concept of pipe line</vt:lpstr>
      <vt:lpstr>Constructing BufferedInputStream/BufferedOutputStream </vt:lpstr>
      <vt:lpstr>Case Studies: Copy File </vt:lpstr>
      <vt:lpstr>Object I/O</vt:lpstr>
      <vt:lpstr>ObjectInputStream</vt:lpstr>
      <vt:lpstr>ObjectOutputStream</vt:lpstr>
      <vt:lpstr>Using Object Streams</vt:lpstr>
      <vt:lpstr>The Serializable Interface</vt:lpstr>
      <vt:lpstr>The transient Keyword</vt:lpstr>
      <vt:lpstr>The transient Keyword, cont.</vt:lpstr>
      <vt:lpstr>Serializing Arrays </vt:lpstr>
      <vt:lpstr>readObject() and writeObject()</vt:lpstr>
      <vt:lpstr>Random Access Files</vt:lpstr>
      <vt:lpstr>RandomAccessFile</vt:lpstr>
      <vt:lpstr>File Pointer</vt:lpstr>
      <vt:lpstr>Random Access File Pointer</vt:lpstr>
      <vt:lpstr>RandomAccessFile Methods</vt:lpstr>
      <vt:lpstr>RandomAccessFile Methods, cont.</vt:lpstr>
      <vt:lpstr>RandomAccessFile Methods, cont.</vt:lpstr>
      <vt:lpstr>RandomAccessFile Constructor</vt:lpstr>
      <vt:lpstr>Warning</vt:lpstr>
      <vt:lpstr>A Short Example on RandomAccessFile</vt:lpstr>
      <vt:lpstr>Fixed Length String 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Cynthia Johnson</cp:lastModifiedBy>
  <cp:revision>201</cp:revision>
  <dcterms:created xsi:type="dcterms:W3CDTF">1995-06-10T17:31:50Z</dcterms:created>
  <dcterms:modified xsi:type="dcterms:W3CDTF">2015-08-17T18:03:28Z</dcterms:modified>
</cp:coreProperties>
</file>