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8" r:id="rId2"/>
    <p:sldId id="256" r:id="rId3"/>
    <p:sldId id="257" r:id="rId4"/>
    <p:sldId id="258" r:id="rId5"/>
    <p:sldId id="277" r:id="rId6"/>
    <p:sldId id="259" r:id="rId7"/>
    <p:sldId id="260" r:id="rId8"/>
    <p:sldId id="261" r:id="rId9"/>
    <p:sldId id="262" r:id="rId10"/>
    <p:sldId id="263" r:id="rId11"/>
    <p:sldId id="264" r:id="rId12"/>
    <p:sldId id="265" r:id="rId13"/>
    <p:sldId id="266" r:id="rId14"/>
    <p:sldId id="270" r:id="rId15"/>
    <p:sldId id="271" r:id="rId16"/>
    <p:sldId id="272"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70948" autoAdjust="0"/>
  </p:normalViewPr>
  <p:slideViewPr>
    <p:cSldViewPr snapToGrid="0" snapToObjects="1">
      <p:cViewPr varScale="1">
        <p:scale>
          <a:sx n="88" d="100"/>
          <a:sy n="88" d="100"/>
        </p:scale>
        <p:origin x="2320" y="176"/>
      </p:cViewPr>
      <p:guideLst>
        <p:guide orient="horz" pos="2160"/>
        <p:guide pos="2880"/>
      </p:guideLst>
    </p:cSldViewPr>
  </p:slideViewPr>
  <p:outlineViewPr>
    <p:cViewPr>
      <p:scale>
        <a:sx n="33" d="100"/>
        <a:sy n="33" d="100"/>
      </p:scale>
      <p:origin x="0" y="2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305B15-81C8-4A4C-89DC-4D8E1B138F28}" type="datetimeFigureOut">
              <a:rPr lang="en-US" smtClean="0"/>
              <a:t>6/26/18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B3CDF-511F-D44A-943E-E6E6F0F20095}" type="slidenum">
              <a:rPr lang="en-US" smtClean="0"/>
              <a:t>‹#›</a:t>
            </a:fld>
            <a:endParaRPr lang="en-US"/>
          </a:p>
        </p:txBody>
      </p:sp>
    </p:spTree>
    <p:extLst>
      <p:ext uri="{BB962C8B-B14F-4D97-AF65-F5344CB8AC3E}">
        <p14:creationId xmlns:p14="http://schemas.microsoft.com/office/powerpoint/2010/main" val="41866170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277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909053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301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77248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7107"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45970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813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752668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9155"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6345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0179"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30634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3795"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205065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4819"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415232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5843"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63210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7891"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1450" indent="-171450">
              <a:buFont typeface="Arial"/>
              <a:buChar char="•"/>
              <a:defRPr/>
            </a:pPr>
            <a:r>
              <a:rPr lang="en-US" dirty="0">
                <a:latin typeface="Times New Roman" charset="0"/>
                <a:cs typeface="+mn-cs"/>
              </a:rPr>
              <a:t>Can define a class to work on a generic</a:t>
            </a:r>
            <a:r>
              <a:rPr lang="en-US" baseline="0" dirty="0">
                <a:latin typeface="Times New Roman" charset="0"/>
                <a:cs typeface="+mn-cs"/>
              </a:rPr>
              <a:t> type.  </a:t>
            </a:r>
          </a:p>
          <a:p>
            <a:pPr marL="171450" indent="-171450">
              <a:buFont typeface="Arial"/>
              <a:buChar char="•"/>
              <a:defRPr/>
            </a:pPr>
            <a:r>
              <a:rPr lang="en-US" baseline="0" dirty="0">
                <a:latin typeface="Times New Roman" charset="0"/>
                <a:cs typeface="+mn-cs"/>
              </a:rPr>
              <a:t>Replaced with concrete types when used. </a:t>
            </a:r>
          </a:p>
          <a:p>
            <a:pPr marL="171450" indent="-171450">
              <a:buFont typeface="Arial"/>
              <a:buChar char="•"/>
              <a:defRPr/>
            </a:pPr>
            <a:r>
              <a:rPr lang="en-US" baseline="0" dirty="0">
                <a:latin typeface="Times New Roman" charset="0"/>
                <a:cs typeface="+mn-cs"/>
              </a:rPr>
              <a:t>Allows compiler to do type checking</a:t>
            </a:r>
          </a:p>
          <a:p>
            <a:pPr marL="628650" lvl="1" indent="-171450">
              <a:buFont typeface="Arial"/>
              <a:buChar char="•"/>
              <a:defRPr/>
            </a:pPr>
            <a:r>
              <a:rPr lang="en-US" baseline="0" dirty="0">
                <a:latin typeface="Times New Roman" charset="0"/>
                <a:cs typeface="+mn-cs"/>
              </a:rPr>
              <a:t>Use of an incompatible type will through a compile error</a:t>
            </a:r>
            <a:endParaRPr lang="en-US" dirty="0">
              <a:latin typeface="Times New Roman" charset="0"/>
              <a:cs typeface="+mn-cs"/>
            </a:endParaRPr>
          </a:p>
        </p:txBody>
      </p:sp>
    </p:spTree>
    <p:extLst>
      <p:ext uri="{BB962C8B-B14F-4D97-AF65-F5344CB8AC3E}">
        <p14:creationId xmlns:p14="http://schemas.microsoft.com/office/powerpoint/2010/main" val="852124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8915"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dirty="0">
                <a:latin typeface="Times New Roman" charset="0"/>
                <a:cs typeface="+mn-cs"/>
              </a:rPr>
              <a:t>Can only be defined for static methods</a:t>
            </a:r>
          </a:p>
          <a:p>
            <a:pPr>
              <a:defRPr/>
            </a:pPr>
            <a:r>
              <a:rPr lang="en-US" dirty="0">
                <a:latin typeface="Times New Roman" charset="0"/>
                <a:cs typeface="+mn-cs"/>
              </a:rPr>
              <a:t>To use, prefix</a:t>
            </a:r>
            <a:r>
              <a:rPr lang="en-US" baseline="0" dirty="0">
                <a:latin typeface="Times New Roman" charset="0"/>
                <a:cs typeface="+mn-cs"/>
              </a:rPr>
              <a:t> the method name with the type in the call.</a:t>
            </a:r>
            <a:endParaRPr lang="en-US" dirty="0">
              <a:latin typeface="Times New Roman" charset="0"/>
              <a:cs typeface="+mn-cs"/>
            </a:endParaRPr>
          </a:p>
        </p:txBody>
      </p:sp>
    </p:spTree>
    <p:extLst>
      <p:ext uri="{BB962C8B-B14F-4D97-AF65-F5344CB8AC3E}">
        <p14:creationId xmlns:p14="http://schemas.microsoft.com/office/powerpoint/2010/main" val="81508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9939"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196696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0963"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425022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143000" y="685800"/>
            <a:ext cx="4572000" cy="3429000"/>
          </a:xfrm>
          <a:prstGeom prst="rect">
            <a:avLst/>
          </a:prstGeom>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987" name="Rectangle 3"/>
          <p:cNvSpPr>
            <a:spLocks noGrp="1" noChangeArrowheads="1"/>
          </p:cNvSpPr>
          <p:nvPr>
            <p:ph type="body" idx="1"/>
          </p:nvPr>
        </p:nvSpPr>
        <p:spPr bwMode="auto">
          <a:xfrm>
            <a:off x="914400" y="4343400"/>
            <a:ext cx="5029200" cy="4114800"/>
          </a:xfrm>
          <a:prstGeom prst="rect">
            <a:avLst/>
          </a:prstGeom>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82453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A79F7D-D96C-974B-A7A2-512468ECCEAF}" type="datetimeFigureOut">
              <a:rPr lang="en-US" smtClean="0"/>
              <a:t>6/26/18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399238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A79F7D-D96C-974B-A7A2-512468ECCEAF}" type="datetimeFigureOut">
              <a:rPr lang="en-US" smtClean="0"/>
              <a:t>6/26/18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104353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A79F7D-D96C-974B-A7A2-512468ECCEAF}" type="datetimeFigureOut">
              <a:rPr lang="en-US" smtClean="0"/>
              <a:t>6/26/18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425288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A79F7D-D96C-974B-A7A2-512468ECCEAF}" type="datetimeFigureOut">
              <a:rPr lang="en-US" smtClean="0"/>
              <a:t>6/26/18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4094914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79F7D-D96C-974B-A7A2-512468ECCEAF}" type="datetimeFigureOut">
              <a:rPr lang="en-US" smtClean="0"/>
              <a:t>6/26/18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46624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A79F7D-D96C-974B-A7A2-512468ECCEAF}" type="datetimeFigureOut">
              <a:rPr lang="en-US" smtClean="0"/>
              <a:t>6/26/18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19566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A79F7D-D96C-974B-A7A2-512468ECCEAF}" type="datetimeFigureOut">
              <a:rPr lang="en-US" smtClean="0"/>
              <a:t>6/26/18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6531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A79F7D-D96C-974B-A7A2-512468ECCEAF}" type="datetimeFigureOut">
              <a:rPr lang="en-US" smtClean="0"/>
              <a:t>6/26/18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244364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79F7D-D96C-974B-A7A2-512468ECCEAF}" type="datetimeFigureOut">
              <a:rPr lang="en-US" smtClean="0"/>
              <a:t>6/26/18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318093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79F7D-D96C-974B-A7A2-512468ECCEAF}" type="datetimeFigureOut">
              <a:rPr lang="en-US" smtClean="0"/>
              <a:t>6/26/18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151714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79F7D-D96C-974B-A7A2-512468ECCEAF}" type="datetimeFigureOut">
              <a:rPr lang="en-US" smtClean="0"/>
              <a:t>6/26/18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F6380-792E-E64D-A657-A574D0E46CBD}" type="slidenum">
              <a:rPr lang="en-US" smtClean="0"/>
              <a:t>‹#›</a:t>
            </a:fld>
            <a:endParaRPr lang="en-US"/>
          </a:p>
        </p:txBody>
      </p:sp>
    </p:spTree>
    <p:extLst>
      <p:ext uri="{BB962C8B-B14F-4D97-AF65-F5344CB8AC3E}">
        <p14:creationId xmlns:p14="http://schemas.microsoft.com/office/powerpoint/2010/main" val="402700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79F7D-D96C-974B-A7A2-512468ECCEAF}" type="datetimeFigureOut">
              <a:rPr lang="en-US" smtClean="0"/>
              <a:t>6/26/18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F6380-792E-E64D-A657-A574D0E46CBD}" type="slidenum">
              <a:rPr lang="en-US" smtClean="0"/>
              <a:t>‹#›</a:t>
            </a:fld>
            <a:endParaRPr lang="en-US"/>
          </a:p>
        </p:txBody>
      </p:sp>
    </p:spTree>
    <p:extLst>
      <p:ext uri="{BB962C8B-B14F-4D97-AF65-F5344CB8AC3E}">
        <p14:creationId xmlns:p14="http://schemas.microsoft.com/office/powerpoint/2010/main" val="1045646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s.armstrong.edu/liang/intro10e/html/GenericStack.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5728-0C17-F64C-9D5E-7DE189A2F13B}"/>
              </a:ext>
            </a:extLst>
          </p:cNvPr>
          <p:cNvSpPr>
            <a:spLocks noGrp="1"/>
          </p:cNvSpPr>
          <p:nvPr>
            <p:ph type="title"/>
          </p:nvPr>
        </p:nvSpPr>
        <p:spPr/>
        <p:txBody>
          <a:bodyPr/>
          <a:lstStyle/>
          <a:p>
            <a:r>
              <a:rPr lang="en-US" dirty="0"/>
              <a:t>Resubmission folder</a:t>
            </a:r>
          </a:p>
        </p:txBody>
      </p:sp>
      <p:sp>
        <p:nvSpPr>
          <p:cNvPr id="3" name="Content Placeholder 2">
            <a:extLst>
              <a:ext uri="{FF2B5EF4-FFF2-40B4-BE49-F238E27FC236}">
                <a16:creationId xmlns:a16="http://schemas.microsoft.com/office/drawing/2014/main" id="{BA56E4E0-40F1-2647-AB50-3BEA6D1D35F8}"/>
              </a:ext>
            </a:extLst>
          </p:cNvPr>
          <p:cNvSpPr>
            <a:spLocks noGrp="1"/>
          </p:cNvSpPr>
          <p:nvPr>
            <p:ph idx="1"/>
          </p:nvPr>
        </p:nvSpPr>
        <p:spPr/>
        <p:txBody>
          <a:bodyPr>
            <a:normAutofit lnSpcReduction="10000"/>
          </a:bodyPr>
          <a:lstStyle/>
          <a:p>
            <a:r>
              <a:rPr lang="en-US" dirty="0"/>
              <a:t>Not for assignments you missed</a:t>
            </a:r>
          </a:p>
          <a:p>
            <a:pPr lvl="1"/>
            <a:r>
              <a:rPr lang="en-US" dirty="0"/>
              <a:t>If the original has closed, you should not be submitting here unless you talk to me</a:t>
            </a:r>
          </a:p>
          <a:p>
            <a:r>
              <a:rPr lang="en-US" dirty="0"/>
              <a:t>Reasonable time after the assignment was graded, no more than a week after grade is posted</a:t>
            </a:r>
          </a:p>
          <a:p>
            <a:r>
              <a:rPr lang="en-US" dirty="0"/>
              <a:t>Need to identify which assignment you are submitting.  Most I can figure out but some, not sure which one it </a:t>
            </a:r>
            <a:r>
              <a:rPr lang="en-US"/>
              <a:t>is for.</a:t>
            </a:r>
            <a:endParaRPr lang="en-US" dirty="0"/>
          </a:p>
        </p:txBody>
      </p:sp>
    </p:spTree>
    <p:extLst>
      <p:ext uri="{BB962C8B-B14F-4D97-AF65-F5344CB8AC3E}">
        <p14:creationId xmlns:p14="http://schemas.microsoft.com/office/powerpoint/2010/main" val="339809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385EFA5E-69B9-0F4B-9FFA-5EC7BC0C61FC}" type="slidenum">
              <a:rPr lang="en-US" sz="1400" smtClean="0"/>
              <a:pPr>
                <a:defRPr/>
              </a:pPr>
              <a:t>10</a:t>
            </a:fld>
            <a:endParaRPr lang="en-US" sz="1400"/>
          </a:p>
        </p:txBody>
      </p:sp>
      <p:sp>
        <p:nvSpPr>
          <p:cNvPr id="14339" name="Rectangle 2"/>
          <p:cNvSpPr>
            <a:spLocks noGrp="1" noChangeArrowheads="1"/>
          </p:cNvSpPr>
          <p:nvPr>
            <p:ph type="title"/>
          </p:nvPr>
        </p:nvSpPr>
        <p:spPr>
          <a:xfrm>
            <a:off x="685800" y="228600"/>
            <a:ext cx="7772400" cy="685800"/>
          </a:xfrm>
        </p:spPr>
        <p:txBody>
          <a:bodyPr>
            <a:normAutofit fontScale="90000"/>
          </a:bodyPr>
          <a:lstStyle/>
          <a:p>
            <a:pPr>
              <a:defRPr/>
            </a:pPr>
            <a:r>
              <a:rPr lang="en-US" sz="4000" dirty="0">
                <a:latin typeface="Times New Roman" charset="0"/>
                <a:cs typeface="+mj-cs"/>
              </a:rPr>
              <a:t>Bounded Generic Type</a:t>
            </a:r>
          </a:p>
        </p:txBody>
      </p:sp>
      <p:sp>
        <p:nvSpPr>
          <p:cNvPr id="32771" name="Rectangle 4"/>
          <p:cNvSpPr>
            <a:spLocks noChangeArrowheads="1"/>
          </p:cNvSpPr>
          <p:nvPr/>
        </p:nvSpPr>
        <p:spPr bwMode="auto">
          <a:xfrm>
            <a:off x="228600" y="1143000"/>
            <a:ext cx="8686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charset="0"/>
              <a:buNone/>
            </a:pPr>
            <a:r>
              <a:rPr lang="en-US" sz="2200" dirty="0">
                <a:solidFill>
                  <a:schemeClr val="tx2"/>
                </a:solidFill>
              </a:rPr>
              <a:t>public static void main(String[] </a:t>
            </a:r>
            <a:r>
              <a:rPr lang="en-US" sz="2200" dirty="0" err="1">
                <a:solidFill>
                  <a:schemeClr val="tx2"/>
                </a:solidFill>
              </a:rPr>
              <a:t>args</a:t>
            </a:r>
            <a:r>
              <a:rPr lang="en-US" sz="2200" dirty="0">
                <a:solidFill>
                  <a:schemeClr val="tx2"/>
                </a:solidFill>
              </a:rPr>
              <a:t> ) </a:t>
            </a:r>
          </a:p>
          <a:p>
            <a:pPr>
              <a:spcBef>
                <a:spcPct val="20000"/>
              </a:spcBef>
              <a:buClr>
                <a:schemeClr val="tx2"/>
              </a:buClr>
              <a:buSzPct val="75000"/>
              <a:buFont typeface="Monotype Sorts" charset="0"/>
              <a:buNone/>
            </a:pPr>
            <a:r>
              <a:rPr lang="en-US" sz="2200" dirty="0">
                <a:solidFill>
                  <a:schemeClr val="tx2"/>
                </a:solidFill>
              </a:rPr>
              <a:t>{</a:t>
            </a:r>
          </a:p>
          <a:p>
            <a:pPr>
              <a:spcBef>
                <a:spcPct val="20000"/>
              </a:spcBef>
              <a:buClr>
                <a:schemeClr val="tx2"/>
              </a:buClr>
              <a:buSzPct val="75000"/>
              <a:buFont typeface="Monotype Sorts" charset="0"/>
              <a:buNone/>
            </a:pPr>
            <a:r>
              <a:rPr lang="en-US" sz="2200" dirty="0">
                <a:solidFill>
                  <a:schemeClr val="tx2"/>
                </a:solidFill>
              </a:rPr>
              <a:t>    Rectangle rectangle = new Rectangle(2, 2);</a:t>
            </a:r>
          </a:p>
          <a:p>
            <a:pPr>
              <a:spcBef>
                <a:spcPct val="20000"/>
              </a:spcBef>
              <a:buClr>
                <a:schemeClr val="tx2"/>
              </a:buClr>
              <a:buSzPct val="75000"/>
              <a:buFont typeface="Monotype Sorts" charset="0"/>
              <a:buNone/>
            </a:pPr>
            <a:r>
              <a:rPr lang="en-US" sz="2200" dirty="0">
                <a:solidFill>
                  <a:schemeClr val="tx2"/>
                </a:solidFill>
              </a:rPr>
              <a:t>    Circle circle = new Circle (2);</a:t>
            </a:r>
          </a:p>
          <a:p>
            <a:pPr>
              <a:spcBef>
                <a:spcPct val="20000"/>
              </a:spcBef>
              <a:buClr>
                <a:schemeClr val="tx2"/>
              </a:buClr>
              <a:buSzPct val="75000"/>
              <a:buFont typeface="Monotype Sorts" charset="0"/>
              <a:buNone/>
            </a:pPr>
            <a:r>
              <a:rPr lang="en-US" sz="2200" dirty="0">
                <a:solidFill>
                  <a:schemeClr val="tx2"/>
                </a:solidFill>
              </a:rPr>
              <a:t>    </a:t>
            </a:r>
            <a:r>
              <a:rPr lang="en-US" sz="2200" dirty="0" err="1">
                <a:solidFill>
                  <a:schemeClr val="tx2"/>
                </a:solidFill>
              </a:rPr>
              <a:t>System.out.println</a:t>
            </a:r>
            <a:r>
              <a:rPr lang="en-US" sz="2200" dirty="0">
                <a:solidFill>
                  <a:schemeClr val="tx2"/>
                </a:solidFill>
              </a:rPr>
              <a:t>("Same area? " + </a:t>
            </a:r>
            <a:r>
              <a:rPr lang="en-US" sz="2200" dirty="0" err="1">
                <a:solidFill>
                  <a:schemeClr val="tx2"/>
                </a:solidFill>
              </a:rPr>
              <a:t>equalArea</a:t>
            </a:r>
            <a:r>
              <a:rPr lang="en-US" sz="2200" dirty="0">
                <a:solidFill>
                  <a:schemeClr val="tx2"/>
                </a:solidFill>
              </a:rPr>
              <a:t>(rectangle, circle));</a:t>
            </a:r>
          </a:p>
          <a:p>
            <a:pPr>
              <a:spcBef>
                <a:spcPct val="20000"/>
              </a:spcBef>
              <a:buClr>
                <a:schemeClr val="tx2"/>
              </a:buClr>
              <a:buSzPct val="75000"/>
              <a:buFont typeface="Monotype Sorts" charset="0"/>
              <a:buNone/>
            </a:pPr>
            <a:r>
              <a:rPr lang="en-US" sz="2200" dirty="0">
                <a:solidFill>
                  <a:schemeClr val="tx2"/>
                </a:solidFill>
              </a:rPr>
              <a:t>}</a:t>
            </a:r>
          </a:p>
          <a:p>
            <a:pPr>
              <a:spcBef>
                <a:spcPct val="20000"/>
              </a:spcBef>
              <a:buClr>
                <a:schemeClr val="tx2"/>
              </a:buClr>
              <a:buSzPct val="75000"/>
              <a:buFont typeface="Monotype Sorts" charset="0"/>
              <a:buNone/>
            </a:pPr>
            <a:endParaRPr lang="en-US" sz="2200" dirty="0">
              <a:solidFill>
                <a:schemeClr val="tx2"/>
              </a:solidFill>
            </a:endParaRPr>
          </a:p>
          <a:p>
            <a:pPr>
              <a:spcBef>
                <a:spcPct val="20000"/>
              </a:spcBef>
              <a:buClr>
                <a:schemeClr val="tx2"/>
              </a:buClr>
              <a:buSzPct val="75000"/>
              <a:buFont typeface="Monotype Sorts" charset="0"/>
              <a:buNone/>
            </a:pPr>
            <a:r>
              <a:rPr lang="en-US" sz="2200" dirty="0">
                <a:solidFill>
                  <a:schemeClr val="tx2"/>
                </a:solidFill>
              </a:rPr>
              <a:t>public static &lt;E extends </a:t>
            </a:r>
            <a:r>
              <a:rPr lang="en-US" sz="2200" dirty="0" err="1">
                <a:solidFill>
                  <a:schemeClr val="tx2"/>
                </a:solidFill>
              </a:rPr>
              <a:t>GeometricObject</a:t>
            </a:r>
            <a:r>
              <a:rPr lang="en-US" sz="2200" dirty="0">
                <a:solidFill>
                  <a:schemeClr val="tx2"/>
                </a:solidFill>
              </a:rPr>
              <a:t>&gt; </a:t>
            </a:r>
            <a:r>
              <a:rPr lang="en-US" sz="2200" dirty="0" err="1">
                <a:solidFill>
                  <a:schemeClr val="tx2"/>
                </a:solidFill>
              </a:rPr>
              <a:t>boolean</a:t>
            </a:r>
            <a:r>
              <a:rPr lang="en-US" sz="2200" dirty="0">
                <a:solidFill>
                  <a:schemeClr val="tx2"/>
                </a:solidFill>
              </a:rPr>
              <a:t>     </a:t>
            </a:r>
          </a:p>
          <a:p>
            <a:pPr>
              <a:spcBef>
                <a:spcPct val="20000"/>
              </a:spcBef>
              <a:buClr>
                <a:schemeClr val="tx2"/>
              </a:buClr>
              <a:buSzPct val="75000"/>
              <a:buFont typeface="Monotype Sorts" charset="0"/>
              <a:buNone/>
            </a:pPr>
            <a:r>
              <a:rPr lang="en-US" sz="2200" dirty="0">
                <a:solidFill>
                  <a:schemeClr val="tx2"/>
                </a:solidFill>
              </a:rPr>
              <a:t>       </a:t>
            </a:r>
            <a:r>
              <a:rPr lang="en-US" sz="2200" dirty="0" err="1">
                <a:solidFill>
                  <a:schemeClr val="tx2"/>
                </a:solidFill>
              </a:rPr>
              <a:t>equalArea</a:t>
            </a:r>
            <a:r>
              <a:rPr lang="en-US" sz="2200" dirty="0">
                <a:solidFill>
                  <a:schemeClr val="tx2"/>
                </a:solidFill>
              </a:rPr>
              <a:t>(E object1, E object2) </a:t>
            </a:r>
          </a:p>
          <a:p>
            <a:pPr>
              <a:spcBef>
                <a:spcPct val="20000"/>
              </a:spcBef>
              <a:buClr>
                <a:schemeClr val="tx2"/>
              </a:buClr>
              <a:buSzPct val="75000"/>
              <a:buFont typeface="Monotype Sorts" charset="0"/>
              <a:buNone/>
            </a:pPr>
            <a:r>
              <a:rPr lang="en-US" sz="2200" dirty="0">
                <a:solidFill>
                  <a:schemeClr val="tx2"/>
                </a:solidFill>
              </a:rPr>
              <a:t>{</a:t>
            </a:r>
          </a:p>
          <a:p>
            <a:pPr>
              <a:spcBef>
                <a:spcPct val="20000"/>
              </a:spcBef>
              <a:buClr>
                <a:schemeClr val="tx2"/>
              </a:buClr>
              <a:buSzPct val="75000"/>
              <a:buFont typeface="Monotype Sorts" charset="0"/>
              <a:buNone/>
            </a:pPr>
            <a:r>
              <a:rPr lang="en-US" sz="2200" dirty="0">
                <a:solidFill>
                  <a:schemeClr val="tx2"/>
                </a:solidFill>
              </a:rPr>
              <a:t>    return object1.getArea() == object2.getArea();</a:t>
            </a:r>
          </a:p>
          <a:p>
            <a:pPr>
              <a:spcBef>
                <a:spcPct val="20000"/>
              </a:spcBef>
              <a:buClr>
                <a:schemeClr val="tx2"/>
              </a:buClr>
              <a:buSzPct val="75000"/>
              <a:buFont typeface="Monotype Sorts" charset="0"/>
              <a:buNone/>
            </a:pPr>
            <a:r>
              <a:rPr lang="en-US" sz="2200" dirty="0">
                <a:solidFill>
                  <a:schemeClr val="tx2"/>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702440E7-9FB5-BD44-BE4C-C17D74B7AD4A}" type="slidenum">
              <a:rPr lang="en-US" sz="1400" smtClean="0"/>
              <a:pPr>
                <a:defRPr/>
              </a:pPr>
              <a:t>11</a:t>
            </a:fld>
            <a:endParaRPr lang="en-US" sz="1400"/>
          </a:p>
        </p:txBody>
      </p:sp>
      <p:sp>
        <p:nvSpPr>
          <p:cNvPr id="15363" name="Rectangle 2"/>
          <p:cNvSpPr>
            <a:spLocks noGrp="1" noChangeArrowheads="1"/>
          </p:cNvSpPr>
          <p:nvPr>
            <p:ph type="title"/>
          </p:nvPr>
        </p:nvSpPr>
        <p:spPr>
          <a:xfrm>
            <a:off x="685800" y="228600"/>
            <a:ext cx="7772400" cy="685800"/>
          </a:xfrm>
        </p:spPr>
        <p:txBody>
          <a:bodyPr>
            <a:normAutofit fontScale="90000"/>
          </a:bodyPr>
          <a:lstStyle/>
          <a:p>
            <a:pPr>
              <a:defRPr/>
            </a:pPr>
            <a:r>
              <a:rPr lang="en-US">
                <a:latin typeface="Times New Roman" charset="0"/>
                <a:cs typeface="+mj-cs"/>
              </a:rPr>
              <a:t>Raw Type and Backward Compatibility </a:t>
            </a:r>
          </a:p>
        </p:txBody>
      </p:sp>
      <p:sp>
        <p:nvSpPr>
          <p:cNvPr id="15364" name="Rectangle 9"/>
          <p:cNvSpPr>
            <a:spLocks noGrp="1" noChangeArrowheads="1"/>
          </p:cNvSpPr>
          <p:nvPr>
            <p:ph type="body" idx="1"/>
          </p:nvPr>
        </p:nvSpPr>
        <p:spPr>
          <a:xfrm>
            <a:off x="228600" y="1371600"/>
            <a:ext cx="8686800" cy="1143000"/>
          </a:xfrm>
        </p:spPr>
        <p:txBody>
          <a:bodyPr/>
          <a:lstStyle/>
          <a:p>
            <a:pPr marL="609600" indent="-609600">
              <a:lnSpc>
                <a:spcPct val="90000"/>
              </a:lnSpc>
              <a:buFont typeface="Monotype Sorts" charset="0"/>
              <a:buNone/>
              <a:defRPr/>
            </a:pPr>
            <a:r>
              <a:rPr lang="en-US">
                <a:latin typeface="Times New Roman" charset="0"/>
                <a:cs typeface="+mn-cs"/>
              </a:rPr>
              <a:t>// raw type</a:t>
            </a:r>
          </a:p>
          <a:p>
            <a:pPr marL="609600" indent="-609600">
              <a:lnSpc>
                <a:spcPct val="90000"/>
              </a:lnSpc>
              <a:buFont typeface="Monotype Sorts" charset="0"/>
              <a:buNone/>
              <a:defRPr/>
            </a:pPr>
            <a:r>
              <a:rPr lang="en-US">
                <a:latin typeface="Times New Roman" charset="0"/>
                <a:cs typeface="+mn-cs"/>
              </a:rPr>
              <a:t>ArrayList list = new ArrayList();</a:t>
            </a:r>
            <a:r>
              <a:rPr lang="en-US" u="sng">
                <a:latin typeface="Times New Roman" charset="0"/>
                <a:cs typeface="+mn-cs"/>
              </a:rPr>
              <a:t> </a:t>
            </a:r>
          </a:p>
        </p:txBody>
      </p:sp>
      <p:sp>
        <p:nvSpPr>
          <p:cNvPr id="15365" name="Rectangle 12"/>
          <p:cNvSpPr>
            <a:spLocks noChangeArrowheads="1"/>
          </p:cNvSpPr>
          <p:nvPr/>
        </p:nvSpPr>
        <p:spPr bwMode="auto">
          <a:xfrm>
            <a:off x="228600" y="2971800"/>
            <a:ext cx="8686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nSpc>
                <a:spcPct val="90000"/>
              </a:lnSpc>
              <a:spcBef>
                <a:spcPct val="20000"/>
              </a:spcBef>
              <a:buClr>
                <a:schemeClr val="tx2"/>
              </a:buClr>
              <a:buSzPct val="75000"/>
              <a:buFont typeface="Monotype Sorts" charset="0"/>
              <a:buNone/>
              <a:defRPr/>
            </a:pPr>
            <a:r>
              <a:rPr lang="en-US" sz="2600">
                <a:cs typeface="+mn-cs"/>
              </a:rPr>
              <a:t>This is </a:t>
            </a:r>
            <a:r>
              <a:rPr lang="en-US" sz="2600" i="1">
                <a:cs typeface="+mn-cs"/>
              </a:rPr>
              <a:t>roughly</a:t>
            </a:r>
            <a:r>
              <a:rPr lang="en-US" sz="2600">
                <a:cs typeface="+mn-cs"/>
              </a:rPr>
              <a:t> equivalent to </a:t>
            </a:r>
          </a:p>
          <a:p>
            <a:pPr marL="609600" indent="-609600">
              <a:lnSpc>
                <a:spcPct val="90000"/>
              </a:lnSpc>
              <a:spcBef>
                <a:spcPct val="20000"/>
              </a:spcBef>
              <a:buClr>
                <a:schemeClr val="tx2"/>
              </a:buClr>
              <a:buSzPct val="75000"/>
              <a:buFont typeface="Monotype Sorts" charset="0"/>
              <a:buNone/>
              <a:defRPr/>
            </a:pPr>
            <a:r>
              <a:rPr lang="en-US" sz="2600">
                <a:cs typeface="+mn-cs"/>
              </a:rPr>
              <a:t>ArrayList&lt;Object&gt; list = new ArrayList&lt;Object&gt;();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E7FC1C36-F523-E840-B761-7784F40D4899}" type="slidenum">
              <a:rPr lang="en-US" sz="1400" smtClean="0"/>
              <a:pPr>
                <a:defRPr/>
              </a:pPr>
              <a:t>12</a:t>
            </a:fld>
            <a:endParaRPr lang="en-US" sz="1400"/>
          </a:p>
        </p:txBody>
      </p:sp>
      <p:sp>
        <p:nvSpPr>
          <p:cNvPr id="16387" name="Rectangle 2"/>
          <p:cNvSpPr>
            <a:spLocks noGrp="1" noChangeArrowheads="1"/>
          </p:cNvSpPr>
          <p:nvPr>
            <p:ph type="title"/>
          </p:nvPr>
        </p:nvSpPr>
        <p:spPr>
          <a:xfrm>
            <a:off x="685800" y="228600"/>
            <a:ext cx="7772400" cy="685800"/>
          </a:xfrm>
        </p:spPr>
        <p:txBody>
          <a:bodyPr>
            <a:normAutofit fontScale="90000"/>
          </a:bodyPr>
          <a:lstStyle/>
          <a:p>
            <a:pPr>
              <a:defRPr/>
            </a:pPr>
            <a:r>
              <a:rPr lang="en-US">
                <a:latin typeface="Times New Roman" charset="0"/>
                <a:cs typeface="+mj-cs"/>
              </a:rPr>
              <a:t>Raw Type is Unsafe </a:t>
            </a:r>
          </a:p>
        </p:txBody>
      </p:sp>
      <p:sp>
        <p:nvSpPr>
          <p:cNvPr id="16388" name="Rectangle 3"/>
          <p:cNvSpPr>
            <a:spLocks noGrp="1" noChangeArrowheads="1"/>
          </p:cNvSpPr>
          <p:nvPr>
            <p:ph type="body" idx="1"/>
          </p:nvPr>
        </p:nvSpPr>
        <p:spPr>
          <a:xfrm>
            <a:off x="228600" y="5562600"/>
            <a:ext cx="8686800" cy="533400"/>
          </a:xfrm>
        </p:spPr>
        <p:txBody>
          <a:bodyPr/>
          <a:lstStyle/>
          <a:p>
            <a:pPr marL="609600" indent="-609600">
              <a:buFont typeface="Monotype Sorts" charset="0"/>
              <a:buNone/>
              <a:defRPr/>
            </a:pPr>
            <a:r>
              <a:rPr lang="en-US" sz="2800">
                <a:latin typeface="Times New Roman" charset="0"/>
                <a:cs typeface="+mn-cs"/>
              </a:rPr>
              <a:t>Max.max("Welcome", 23); </a:t>
            </a:r>
          </a:p>
        </p:txBody>
      </p:sp>
      <p:sp>
        <p:nvSpPr>
          <p:cNvPr id="36868" name="Rectangle 4"/>
          <p:cNvSpPr>
            <a:spLocks noChangeArrowheads="1"/>
          </p:cNvSpPr>
          <p:nvPr/>
        </p:nvSpPr>
        <p:spPr bwMode="auto">
          <a:xfrm>
            <a:off x="228600" y="1066800"/>
            <a:ext cx="76200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609600" indent="-609600">
              <a:spcBef>
                <a:spcPct val="20000"/>
              </a:spcBef>
              <a:buClr>
                <a:schemeClr val="tx2"/>
              </a:buClr>
              <a:buSzPct val="75000"/>
              <a:buFont typeface="Monotype Sorts" charset="0"/>
              <a:buNone/>
            </a:pPr>
            <a:r>
              <a:rPr lang="en-US" sz="2000" dirty="0">
                <a:solidFill>
                  <a:schemeClr val="tx2"/>
                </a:solidFill>
              </a:rPr>
              <a:t>// </a:t>
            </a:r>
            <a:r>
              <a:rPr lang="en-US" sz="2000" dirty="0" err="1">
                <a:solidFill>
                  <a:schemeClr val="tx2"/>
                </a:solidFill>
              </a:rPr>
              <a:t>Max.java</a:t>
            </a:r>
            <a:r>
              <a:rPr lang="en-US" sz="2000" dirty="0">
                <a:solidFill>
                  <a:schemeClr val="tx2"/>
                </a:solidFill>
              </a:rPr>
              <a:t>: Find a maximum object</a:t>
            </a:r>
          </a:p>
          <a:p>
            <a:pPr marL="609600" indent="-609600">
              <a:spcBef>
                <a:spcPct val="20000"/>
              </a:spcBef>
              <a:buClr>
                <a:schemeClr val="tx2"/>
              </a:buClr>
              <a:buSzPct val="75000"/>
              <a:buFont typeface="Monotype Sorts" charset="0"/>
              <a:buNone/>
            </a:pPr>
            <a:r>
              <a:rPr lang="en-US" sz="2000" dirty="0">
                <a:solidFill>
                  <a:schemeClr val="tx2"/>
                </a:solidFill>
              </a:rPr>
              <a:t>public class Max </a:t>
            </a:r>
          </a:p>
          <a:p>
            <a:pPr marL="609600" indent="-609600">
              <a:spcBef>
                <a:spcPct val="20000"/>
              </a:spcBef>
              <a:buClr>
                <a:schemeClr val="tx2"/>
              </a:buClr>
              <a:buSzPct val="75000"/>
              <a:buFont typeface="Monotype Sorts" charset="0"/>
              <a:buNone/>
            </a:pPr>
            <a:r>
              <a:rPr lang="en-US" sz="2000" dirty="0">
                <a:solidFill>
                  <a:schemeClr val="tx2"/>
                </a:solidFill>
              </a:rPr>
              <a:t>{</a:t>
            </a:r>
          </a:p>
          <a:p>
            <a:pPr marL="609600" indent="-609600">
              <a:spcBef>
                <a:spcPct val="20000"/>
              </a:spcBef>
              <a:buClr>
                <a:schemeClr val="tx2"/>
              </a:buClr>
              <a:buSzPct val="75000"/>
              <a:buFont typeface="Monotype Sorts" charset="0"/>
              <a:buNone/>
            </a:pPr>
            <a:r>
              <a:rPr lang="en-US" sz="2000" dirty="0">
                <a:solidFill>
                  <a:schemeClr val="tx2"/>
                </a:solidFill>
              </a:rPr>
              <a:t>  /** Return the maximum between two objects */</a:t>
            </a:r>
          </a:p>
          <a:p>
            <a:pPr marL="609600" indent="-609600">
              <a:spcBef>
                <a:spcPct val="20000"/>
              </a:spcBef>
              <a:buClr>
                <a:schemeClr val="tx2"/>
              </a:buClr>
              <a:buSzPct val="75000"/>
              <a:buFont typeface="Monotype Sorts" charset="0"/>
              <a:buNone/>
            </a:pPr>
            <a:r>
              <a:rPr lang="en-US" sz="2000" dirty="0">
                <a:solidFill>
                  <a:schemeClr val="tx2"/>
                </a:solidFill>
              </a:rPr>
              <a:t>  public Comparable max(Comparable o1, Comparable o2) {   </a:t>
            </a:r>
          </a:p>
          <a:p>
            <a:pPr marL="609600" indent="-609600">
              <a:spcBef>
                <a:spcPct val="20000"/>
              </a:spcBef>
              <a:buClr>
                <a:schemeClr val="tx2"/>
              </a:buClr>
              <a:buSzPct val="75000"/>
              <a:buFont typeface="Monotype Sorts" charset="0"/>
              <a:buNone/>
            </a:pPr>
            <a:r>
              <a:rPr lang="en-US" sz="2000" dirty="0">
                <a:solidFill>
                  <a:schemeClr val="tx2"/>
                </a:solidFill>
              </a:rPr>
              <a:t>    if (o1.compareTo(o2) &gt; 0)</a:t>
            </a:r>
          </a:p>
          <a:p>
            <a:pPr marL="609600" indent="-609600">
              <a:spcBef>
                <a:spcPct val="20000"/>
              </a:spcBef>
              <a:buClr>
                <a:schemeClr val="tx2"/>
              </a:buClr>
              <a:buSzPct val="75000"/>
              <a:buFont typeface="Monotype Sorts" charset="0"/>
              <a:buNone/>
            </a:pPr>
            <a:r>
              <a:rPr lang="en-US" sz="2000" dirty="0">
                <a:solidFill>
                  <a:schemeClr val="tx2"/>
                </a:solidFill>
              </a:rPr>
              <a:t>      return o1;</a:t>
            </a:r>
          </a:p>
          <a:p>
            <a:pPr marL="609600" indent="-609600">
              <a:spcBef>
                <a:spcPct val="20000"/>
              </a:spcBef>
              <a:buClr>
                <a:schemeClr val="tx2"/>
              </a:buClr>
              <a:buSzPct val="75000"/>
              <a:buFont typeface="Monotype Sorts" charset="0"/>
              <a:buNone/>
            </a:pPr>
            <a:r>
              <a:rPr lang="en-US" sz="2000" dirty="0">
                <a:solidFill>
                  <a:schemeClr val="tx2"/>
                </a:solidFill>
              </a:rPr>
              <a:t>    else</a:t>
            </a:r>
          </a:p>
          <a:p>
            <a:pPr marL="609600" indent="-609600">
              <a:spcBef>
                <a:spcPct val="20000"/>
              </a:spcBef>
              <a:buClr>
                <a:schemeClr val="tx2"/>
              </a:buClr>
              <a:buSzPct val="75000"/>
              <a:buFont typeface="Monotype Sorts" charset="0"/>
              <a:buNone/>
            </a:pPr>
            <a:r>
              <a:rPr lang="en-US" sz="2000" dirty="0">
                <a:solidFill>
                  <a:schemeClr val="tx2"/>
                </a:solidFill>
              </a:rPr>
              <a:t>      return o2;</a:t>
            </a:r>
          </a:p>
          <a:p>
            <a:pPr marL="609600" indent="-609600">
              <a:spcBef>
                <a:spcPct val="20000"/>
              </a:spcBef>
              <a:buClr>
                <a:schemeClr val="tx2"/>
              </a:buClr>
              <a:buSzPct val="75000"/>
              <a:buFont typeface="Monotype Sorts" charset="0"/>
              <a:buNone/>
            </a:pPr>
            <a:r>
              <a:rPr lang="en-US" sz="2000" dirty="0">
                <a:solidFill>
                  <a:schemeClr val="tx2"/>
                </a:solidFill>
              </a:rPr>
              <a:t>  }</a:t>
            </a:r>
          </a:p>
          <a:p>
            <a:pPr marL="609600" indent="-609600">
              <a:spcBef>
                <a:spcPct val="20000"/>
              </a:spcBef>
              <a:buClr>
                <a:schemeClr val="tx2"/>
              </a:buClr>
              <a:buSzPct val="75000"/>
              <a:buFont typeface="Monotype Sorts" charset="0"/>
              <a:buNone/>
            </a:pPr>
            <a:r>
              <a:rPr lang="en-US" sz="2000" dirty="0">
                <a:solidFill>
                  <a:schemeClr val="tx2"/>
                </a:solidFill>
              </a:rPr>
              <a:t>}</a:t>
            </a:r>
          </a:p>
        </p:txBody>
      </p:sp>
      <p:sp>
        <p:nvSpPr>
          <p:cNvPr id="16390" name="Rectangle 5"/>
          <p:cNvSpPr>
            <a:spLocks noChangeArrowheads="1"/>
          </p:cNvSpPr>
          <p:nvPr/>
        </p:nvSpPr>
        <p:spPr bwMode="auto">
          <a:xfrm>
            <a:off x="228600" y="4876800"/>
            <a:ext cx="86868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spcBef>
                <a:spcPct val="20000"/>
              </a:spcBef>
              <a:buClr>
                <a:schemeClr val="tx2"/>
              </a:buClr>
              <a:buSzPct val="75000"/>
              <a:buFont typeface="Monotype Sorts" charset="0"/>
              <a:buNone/>
              <a:defRPr/>
            </a:pPr>
            <a:r>
              <a:rPr lang="en-US" sz="2800">
                <a:cs typeface="+mn-cs"/>
              </a:rPr>
              <a:t>Runtime Error: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71569276-F030-7F4F-BF95-01D04067876D}" type="slidenum">
              <a:rPr lang="en-US" sz="1400" smtClean="0"/>
              <a:pPr>
                <a:defRPr/>
              </a:pPr>
              <a:t>13</a:t>
            </a:fld>
            <a:endParaRPr lang="en-US" sz="1400"/>
          </a:p>
        </p:txBody>
      </p:sp>
      <p:sp>
        <p:nvSpPr>
          <p:cNvPr id="17411" name="Rectangle 2"/>
          <p:cNvSpPr>
            <a:spLocks noGrp="1" noChangeArrowheads="1"/>
          </p:cNvSpPr>
          <p:nvPr>
            <p:ph type="title"/>
          </p:nvPr>
        </p:nvSpPr>
        <p:spPr>
          <a:xfrm>
            <a:off x="685800" y="228600"/>
            <a:ext cx="7772400" cy="685800"/>
          </a:xfrm>
        </p:spPr>
        <p:txBody>
          <a:bodyPr>
            <a:normAutofit fontScale="90000"/>
          </a:bodyPr>
          <a:lstStyle/>
          <a:p>
            <a:pPr>
              <a:defRPr/>
            </a:pPr>
            <a:r>
              <a:rPr lang="en-US">
                <a:latin typeface="Times New Roman" charset="0"/>
                <a:cs typeface="+mj-cs"/>
              </a:rPr>
              <a:t>Make it Safe </a:t>
            </a:r>
          </a:p>
        </p:txBody>
      </p:sp>
      <p:sp>
        <p:nvSpPr>
          <p:cNvPr id="17412" name="Rectangle 3"/>
          <p:cNvSpPr>
            <a:spLocks noGrp="1" noChangeArrowheads="1"/>
          </p:cNvSpPr>
          <p:nvPr>
            <p:ph type="body" idx="1"/>
          </p:nvPr>
        </p:nvSpPr>
        <p:spPr>
          <a:xfrm>
            <a:off x="228600" y="5562600"/>
            <a:ext cx="8686800" cy="533400"/>
          </a:xfrm>
        </p:spPr>
        <p:txBody>
          <a:bodyPr/>
          <a:lstStyle/>
          <a:p>
            <a:pPr marL="609600" indent="-609600">
              <a:buFont typeface="Monotype Sorts" charset="0"/>
              <a:buNone/>
              <a:defRPr/>
            </a:pPr>
            <a:r>
              <a:rPr lang="en-US" sz="2800">
                <a:latin typeface="Times New Roman" charset="0"/>
                <a:cs typeface="+mn-cs"/>
              </a:rPr>
              <a:t>Max.max("Welcome", 23); </a:t>
            </a:r>
          </a:p>
        </p:txBody>
      </p:sp>
      <p:sp>
        <p:nvSpPr>
          <p:cNvPr id="38916" name="Rectangle 4"/>
          <p:cNvSpPr>
            <a:spLocks noChangeArrowheads="1"/>
          </p:cNvSpPr>
          <p:nvPr/>
        </p:nvSpPr>
        <p:spPr bwMode="auto">
          <a:xfrm>
            <a:off x="228600" y="1066800"/>
            <a:ext cx="83820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609600" indent="-609600">
              <a:spcBef>
                <a:spcPct val="20000"/>
              </a:spcBef>
              <a:buClr>
                <a:schemeClr val="tx2"/>
              </a:buClr>
              <a:buSzPct val="75000"/>
              <a:buFont typeface="Monotype Sorts" charset="0"/>
              <a:buNone/>
            </a:pPr>
            <a:r>
              <a:rPr lang="en-US" dirty="0">
                <a:solidFill>
                  <a:schemeClr val="tx2"/>
                </a:solidFill>
              </a:rPr>
              <a:t>// Max1.java: Find a maximum object</a:t>
            </a:r>
          </a:p>
          <a:p>
            <a:pPr marL="609600" indent="-609600">
              <a:spcBef>
                <a:spcPct val="20000"/>
              </a:spcBef>
              <a:buClr>
                <a:schemeClr val="tx2"/>
              </a:buClr>
              <a:buSzPct val="75000"/>
              <a:buFont typeface="Monotype Sorts" charset="0"/>
              <a:buNone/>
            </a:pPr>
            <a:r>
              <a:rPr lang="en-US" dirty="0">
                <a:solidFill>
                  <a:schemeClr val="tx2"/>
                </a:solidFill>
              </a:rPr>
              <a:t>public class Max1 </a:t>
            </a:r>
          </a:p>
          <a:p>
            <a:pPr marL="609600" indent="-609600">
              <a:spcBef>
                <a:spcPct val="20000"/>
              </a:spcBef>
              <a:buClr>
                <a:schemeClr val="tx2"/>
              </a:buClr>
              <a:buSzPct val="75000"/>
              <a:buFont typeface="Monotype Sorts" charset="0"/>
              <a:buNone/>
            </a:pPr>
            <a:r>
              <a:rPr lang="en-US" dirty="0">
                <a:solidFill>
                  <a:schemeClr val="tx2"/>
                </a:solidFill>
              </a:rPr>
              <a:t>{</a:t>
            </a:r>
          </a:p>
          <a:p>
            <a:pPr marL="609600" indent="-609600">
              <a:spcBef>
                <a:spcPct val="20000"/>
              </a:spcBef>
              <a:buClr>
                <a:schemeClr val="tx2"/>
              </a:buClr>
              <a:buSzPct val="75000"/>
              <a:buFont typeface="Monotype Sorts" charset="0"/>
              <a:buNone/>
            </a:pPr>
            <a:r>
              <a:rPr lang="en-US" dirty="0">
                <a:solidFill>
                  <a:schemeClr val="tx2"/>
                </a:solidFill>
              </a:rPr>
              <a:t>  /** Return the maximum between two objects */</a:t>
            </a:r>
          </a:p>
          <a:p>
            <a:pPr marL="609600" indent="-609600">
              <a:spcBef>
                <a:spcPct val="20000"/>
              </a:spcBef>
              <a:buClr>
                <a:schemeClr val="tx2"/>
              </a:buClr>
              <a:buSzPct val="75000"/>
              <a:buFont typeface="Monotype Sorts" charset="0"/>
              <a:buNone/>
            </a:pPr>
            <a:r>
              <a:rPr lang="en-US" dirty="0">
                <a:solidFill>
                  <a:schemeClr val="tx2"/>
                </a:solidFill>
              </a:rPr>
              <a:t>  public &lt;E extends Comparable&lt;E&gt;&gt; E max(E o1, E o2) {   </a:t>
            </a:r>
          </a:p>
          <a:p>
            <a:pPr marL="609600" indent="-609600">
              <a:spcBef>
                <a:spcPct val="20000"/>
              </a:spcBef>
              <a:buClr>
                <a:schemeClr val="tx2"/>
              </a:buClr>
              <a:buSzPct val="75000"/>
              <a:buFont typeface="Monotype Sorts" charset="0"/>
              <a:buNone/>
            </a:pPr>
            <a:r>
              <a:rPr lang="en-US" dirty="0">
                <a:solidFill>
                  <a:schemeClr val="tx2"/>
                </a:solidFill>
              </a:rPr>
              <a:t>    if (o1.compareTo(o2) &gt; 0)</a:t>
            </a:r>
          </a:p>
          <a:p>
            <a:pPr marL="609600" indent="-609600">
              <a:spcBef>
                <a:spcPct val="20000"/>
              </a:spcBef>
              <a:buClr>
                <a:schemeClr val="tx2"/>
              </a:buClr>
              <a:buSzPct val="75000"/>
              <a:buFont typeface="Monotype Sorts" charset="0"/>
              <a:buNone/>
            </a:pPr>
            <a:r>
              <a:rPr lang="en-US" dirty="0">
                <a:solidFill>
                  <a:schemeClr val="tx2"/>
                </a:solidFill>
              </a:rPr>
              <a:t>      return o1;</a:t>
            </a:r>
          </a:p>
          <a:p>
            <a:pPr marL="609600" indent="-609600">
              <a:spcBef>
                <a:spcPct val="20000"/>
              </a:spcBef>
              <a:buClr>
                <a:schemeClr val="tx2"/>
              </a:buClr>
              <a:buSzPct val="75000"/>
              <a:buFont typeface="Monotype Sorts" charset="0"/>
              <a:buNone/>
            </a:pPr>
            <a:r>
              <a:rPr lang="en-US" dirty="0">
                <a:solidFill>
                  <a:schemeClr val="tx2"/>
                </a:solidFill>
              </a:rPr>
              <a:t>    else</a:t>
            </a:r>
          </a:p>
          <a:p>
            <a:pPr marL="609600" indent="-609600">
              <a:spcBef>
                <a:spcPct val="20000"/>
              </a:spcBef>
              <a:buClr>
                <a:schemeClr val="tx2"/>
              </a:buClr>
              <a:buSzPct val="75000"/>
              <a:buFont typeface="Monotype Sorts" charset="0"/>
              <a:buNone/>
            </a:pPr>
            <a:r>
              <a:rPr lang="en-US" dirty="0">
                <a:solidFill>
                  <a:schemeClr val="tx2"/>
                </a:solidFill>
              </a:rPr>
              <a:t>      return o2;</a:t>
            </a:r>
          </a:p>
          <a:p>
            <a:pPr marL="609600" indent="-609600">
              <a:spcBef>
                <a:spcPct val="20000"/>
              </a:spcBef>
              <a:buClr>
                <a:schemeClr val="tx2"/>
              </a:buClr>
              <a:buSzPct val="75000"/>
              <a:buFont typeface="Monotype Sorts" charset="0"/>
              <a:buNone/>
            </a:pPr>
            <a:r>
              <a:rPr lang="en-US" dirty="0">
                <a:solidFill>
                  <a:schemeClr val="tx2"/>
                </a:solidFill>
              </a:rPr>
              <a:t>  }</a:t>
            </a:r>
          </a:p>
          <a:p>
            <a:pPr marL="609600" indent="-609600">
              <a:spcBef>
                <a:spcPct val="20000"/>
              </a:spcBef>
              <a:buClr>
                <a:schemeClr val="tx2"/>
              </a:buClr>
              <a:buSzPct val="75000"/>
              <a:buFont typeface="Monotype Sorts" charset="0"/>
              <a:buNone/>
            </a:pPr>
            <a:r>
              <a:rPr lang="en-US" dirty="0">
                <a:solidFill>
                  <a:schemeClr val="tx2"/>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2C4E6925-266C-7343-A430-FC22EA24E246}" type="slidenum">
              <a:rPr lang="en-US" sz="1400" smtClean="0"/>
              <a:pPr>
                <a:defRPr/>
              </a:pPr>
              <a:t>14</a:t>
            </a:fld>
            <a:endParaRPr lang="en-US" sz="1400"/>
          </a:p>
        </p:txBody>
      </p:sp>
      <p:sp>
        <p:nvSpPr>
          <p:cNvPr id="21507" name="Rectangle 2"/>
          <p:cNvSpPr>
            <a:spLocks noGrp="1" noChangeArrowheads="1"/>
          </p:cNvSpPr>
          <p:nvPr>
            <p:ph type="title"/>
          </p:nvPr>
        </p:nvSpPr>
        <p:spPr>
          <a:xfrm>
            <a:off x="685800" y="228600"/>
            <a:ext cx="7772400" cy="685800"/>
          </a:xfrm>
        </p:spPr>
        <p:txBody>
          <a:bodyPr>
            <a:normAutofit fontScale="90000"/>
          </a:bodyPr>
          <a:lstStyle/>
          <a:p>
            <a:pPr>
              <a:defRPr/>
            </a:pPr>
            <a:r>
              <a:rPr lang="en-US" sz="4000">
                <a:latin typeface="Times New Roman" charset="0"/>
                <a:cs typeface="+mj-cs"/>
              </a:rPr>
              <a:t>Erasure and Restrictions on Generics</a:t>
            </a:r>
            <a:r>
              <a:rPr lang="en-US">
                <a:latin typeface="Times New Roman" charset="0"/>
                <a:cs typeface="+mj-cs"/>
              </a:rPr>
              <a:t> </a:t>
            </a:r>
            <a:r>
              <a:rPr lang="en-US" sz="4000">
                <a:latin typeface="Times New Roman" charset="0"/>
                <a:cs typeface="+mj-cs"/>
              </a:rPr>
              <a:t> </a:t>
            </a:r>
          </a:p>
        </p:txBody>
      </p:sp>
      <p:sp>
        <p:nvSpPr>
          <p:cNvPr id="21508" name="Rectangle 3"/>
          <p:cNvSpPr>
            <a:spLocks noGrp="1" noChangeArrowheads="1"/>
          </p:cNvSpPr>
          <p:nvPr>
            <p:ph type="body" idx="1"/>
          </p:nvPr>
        </p:nvSpPr>
        <p:spPr>
          <a:xfrm>
            <a:off x="228600" y="1219200"/>
            <a:ext cx="8686800" cy="5029200"/>
          </a:xfrm>
        </p:spPr>
        <p:txBody>
          <a:bodyPr/>
          <a:lstStyle/>
          <a:p>
            <a:pPr>
              <a:spcBef>
                <a:spcPct val="0"/>
              </a:spcBef>
              <a:defRPr/>
            </a:pPr>
            <a:r>
              <a:rPr lang="en-US" dirty="0">
                <a:latin typeface="Times New Roman" charset="0"/>
              </a:rPr>
              <a:t>I</a:t>
            </a:r>
            <a:r>
              <a:rPr lang="en-US" dirty="0">
                <a:latin typeface="Times New Roman" charset="0"/>
                <a:cs typeface="+mn-cs"/>
              </a:rPr>
              <a:t>mplemented using </a:t>
            </a:r>
            <a:r>
              <a:rPr lang="en-US" i="1" dirty="0">
                <a:latin typeface="Times New Roman" charset="0"/>
                <a:cs typeface="+mn-cs"/>
              </a:rPr>
              <a:t>type erasure</a:t>
            </a:r>
          </a:p>
          <a:p>
            <a:pPr>
              <a:spcBef>
                <a:spcPct val="0"/>
              </a:spcBef>
              <a:defRPr/>
            </a:pPr>
            <a:r>
              <a:rPr lang="en-US" dirty="0">
                <a:latin typeface="Times New Roman" charset="0"/>
                <a:cs typeface="+mn-cs"/>
              </a:rPr>
              <a:t> </a:t>
            </a:r>
            <a:r>
              <a:rPr lang="en-US" dirty="0">
                <a:latin typeface="Times New Roman" charset="0"/>
              </a:rPr>
              <a:t>C</a:t>
            </a:r>
            <a:r>
              <a:rPr lang="en-US" dirty="0">
                <a:latin typeface="Times New Roman" charset="0"/>
                <a:cs typeface="+mn-cs"/>
              </a:rPr>
              <a:t>ompiler uses the generic type information to compile the code</a:t>
            </a:r>
          </a:p>
          <a:p>
            <a:pPr>
              <a:spcBef>
                <a:spcPct val="0"/>
              </a:spcBef>
              <a:defRPr/>
            </a:pPr>
            <a:r>
              <a:rPr lang="en-US" dirty="0">
                <a:latin typeface="Times New Roman" charset="0"/>
                <a:cs typeface="+mn-cs"/>
              </a:rPr>
              <a:t>Erases this information afterwards. </a:t>
            </a:r>
          </a:p>
          <a:p>
            <a:pPr>
              <a:spcBef>
                <a:spcPct val="0"/>
              </a:spcBef>
              <a:defRPr/>
            </a:pPr>
            <a:r>
              <a:rPr lang="en-US" dirty="0">
                <a:latin typeface="Times New Roman" charset="0"/>
                <a:cs typeface="+mn-cs"/>
              </a:rPr>
              <a:t>Generic information is not available at run time.</a:t>
            </a:r>
          </a:p>
          <a:p>
            <a:pPr lvl="1">
              <a:spcBef>
                <a:spcPct val="0"/>
              </a:spcBef>
              <a:defRPr/>
            </a:pPr>
            <a:r>
              <a:rPr lang="en-US" dirty="0">
                <a:latin typeface="Times New Roman" charset="0"/>
                <a:cs typeface="+mn-cs"/>
              </a:rPr>
              <a:t>Enables the generic code to be backward-compatible with the legacy code that uses raw types.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42392CC0-5FA9-AF4B-99D9-28015CF2B42A}" type="slidenum">
              <a:rPr lang="en-US" sz="1400" smtClean="0"/>
              <a:pPr>
                <a:defRPr/>
              </a:pPr>
              <a:t>15</a:t>
            </a:fld>
            <a:endParaRPr lang="en-US" sz="1400"/>
          </a:p>
        </p:txBody>
      </p:sp>
      <p:sp>
        <p:nvSpPr>
          <p:cNvPr id="22531" name="Rectangle 2"/>
          <p:cNvSpPr>
            <a:spLocks noGrp="1" noChangeArrowheads="1"/>
          </p:cNvSpPr>
          <p:nvPr>
            <p:ph type="title"/>
          </p:nvPr>
        </p:nvSpPr>
        <p:spPr>
          <a:xfrm>
            <a:off x="685800" y="228600"/>
            <a:ext cx="7772400" cy="685800"/>
          </a:xfrm>
        </p:spPr>
        <p:txBody>
          <a:bodyPr>
            <a:normAutofit fontScale="90000"/>
          </a:bodyPr>
          <a:lstStyle/>
          <a:p>
            <a:pPr>
              <a:defRPr/>
            </a:pPr>
            <a:r>
              <a:rPr lang="en-US" sz="4000">
                <a:latin typeface="Times New Roman" charset="0"/>
                <a:cs typeface="+mj-cs"/>
              </a:rPr>
              <a:t>Compile Time Checking</a:t>
            </a:r>
            <a:r>
              <a:rPr lang="en-US">
                <a:latin typeface="Times New Roman" charset="0"/>
                <a:cs typeface="+mj-cs"/>
              </a:rPr>
              <a:t> </a:t>
            </a:r>
            <a:r>
              <a:rPr lang="en-US" sz="4000">
                <a:latin typeface="Times New Roman" charset="0"/>
                <a:cs typeface="+mj-cs"/>
              </a:rPr>
              <a:t> </a:t>
            </a:r>
          </a:p>
        </p:txBody>
      </p:sp>
      <p:sp>
        <p:nvSpPr>
          <p:cNvPr id="22532" name="Rectangle 3"/>
          <p:cNvSpPr>
            <a:spLocks noGrp="1" noChangeArrowheads="1"/>
          </p:cNvSpPr>
          <p:nvPr>
            <p:ph type="body" idx="1"/>
          </p:nvPr>
        </p:nvSpPr>
        <p:spPr>
          <a:xfrm>
            <a:off x="228600" y="1219200"/>
            <a:ext cx="8686800" cy="2667000"/>
          </a:xfrm>
        </p:spPr>
        <p:txBody>
          <a:bodyPr/>
          <a:lstStyle/>
          <a:p>
            <a:pPr marL="0" indent="0">
              <a:spcBef>
                <a:spcPct val="0"/>
              </a:spcBef>
              <a:buFont typeface="Monotype Sorts" charset="0"/>
              <a:buNone/>
              <a:defRPr/>
            </a:pPr>
            <a:r>
              <a:rPr lang="en-US">
                <a:latin typeface="Times New Roman" charset="0"/>
                <a:cs typeface="+mn-cs"/>
              </a:rPr>
              <a:t>For example, the compiler checks whether generics is used correctly for the following code in (a) and translates it into the equivalent code in (b) for runtime use. The code in (b) uses the raw type.</a:t>
            </a:r>
          </a:p>
        </p:txBody>
      </p:sp>
      <p:sp>
        <p:nvSpPr>
          <p:cNvPr id="22533" name="Rectangle 5"/>
          <p:cNvSpPr>
            <a:spLocks noChangeArrowheads="1"/>
          </p:cNvSpPr>
          <p:nvPr/>
        </p:nvSpPr>
        <p:spPr bwMode="auto">
          <a:xfrm>
            <a:off x="0" y="30559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49157" name="Object 4"/>
          <p:cNvGraphicFramePr>
            <a:graphicFrameLocks noChangeAspect="1"/>
          </p:cNvGraphicFramePr>
          <p:nvPr/>
        </p:nvGraphicFramePr>
        <p:xfrm>
          <a:off x="230188" y="4114800"/>
          <a:ext cx="8834437" cy="1201738"/>
        </p:xfrm>
        <a:graphic>
          <a:graphicData uri="http://schemas.openxmlformats.org/presentationml/2006/ole">
            <mc:AlternateContent xmlns:mc="http://schemas.openxmlformats.org/markup-compatibility/2006">
              <mc:Choice xmlns:v="urn:schemas-microsoft-com:vml" Requires="v">
                <p:oleObj spid="_x0000_s29710" name="Picture" r:id="rId4" imgW="6290889" imgH="853338" progId="Word.Picture.8">
                  <p:embed/>
                </p:oleObj>
              </mc:Choice>
              <mc:Fallback>
                <p:oleObj name="Picture" r:id="rId4" imgW="6290889" imgH="85333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88" y="4114800"/>
                        <a:ext cx="8834437" cy="1201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67741BDB-F19B-8F41-A95C-C38CAA233481}" type="slidenum">
              <a:rPr lang="en-US" sz="1400" smtClean="0"/>
              <a:pPr>
                <a:defRPr/>
              </a:pPr>
              <a:t>16</a:t>
            </a:fld>
            <a:endParaRPr lang="en-US" sz="1400"/>
          </a:p>
        </p:txBody>
      </p:sp>
      <p:sp>
        <p:nvSpPr>
          <p:cNvPr id="23555" name="Rectangle 2"/>
          <p:cNvSpPr>
            <a:spLocks noGrp="1" noChangeArrowheads="1"/>
          </p:cNvSpPr>
          <p:nvPr>
            <p:ph type="title"/>
          </p:nvPr>
        </p:nvSpPr>
        <p:spPr>
          <a:xfrm>
            <a:off x="685800" y="228600"/>
            <a:ext cx="7772400" cy="685800"/>
          </a:xfrm>
        </p:spPr>
        <p:txBody>
          <a:bodyPr>
            <a:normAutofit fontScale="90000"/>
          </a:bodyPr>
          <a:lstStyle/>
          <a:p>
            <a:pPr>
              <a:defRPr/>
            </a:pPr>
            <a:r>
              <a:rPr lang="en-US" sz="4000">
                <a:latin typeface="Times New Roman" charset="0"/>
                <a:cs typeface="+mj-cs"/>
              </a:rPr>
              <a:t>Important Facts </a:t>
            </a:r>
          </a:p>
        </p:txBody>
      </p:sp>
      <p:sp>
        <p:nvSpPr>
          <p:cNvPr id="23556" name="Rectangle 3"/>
          <p:cNvSpPr>
            <a:spLocks noGrp="1" noChangeArrowheads="1"/>
          </p:cNvSpPr>
          <p:nvPr>
            <p:ph type="body" idx="1"/>
          </p:nvPr>
        </p:nvSpPr>
        <p:spPr>
          <a:xfrm>
            <a:off x="228600" y="1066800"/>
            <a:ext cx="8686800" cy="5181600"/>
          </a:xfrm>
        </p:spPr>
        <p:txBody>
          <a:bodyPr/>
          <a:lstStyle/>
          <a:p>
            <a:pPr marL="0" indent="0">
              <a:lnSpc>
                <a:spcPct val="90000"/>
              </a:lnSpc>
              <a:buFont typeface="Monotype Sorts" charset="0"/>
              <a:buNone/>
              <a:defRPr/>
            </a:pPr>
            <a:r>
              <a:rPr lang="en-US" sz="3600">
                <a:latin typeface="Times New Roman" charset="0"/>
                <a:cs typeface="+mn-cs"/>
              </a:rPr>
              <a:t>It is important to note that a generic class is shared by all its instances regardless of its actual generic type. </a:t>
            </a:r>
          </a:p>
          <a:p>
            <a:pPr marL="0" indent="0">
              <a:lnSpc>
                <a:spcPct val="90000"/>
              </a:lnSpc>
              <a:buFont typeface="Monotype Sorts" charset="0"/>
              <a:buNone/>
              <a:defRPr/>
            </a:pPr>
            <a:endParaRPr lang="en-US" sz="3600">
              <a:latin typeface="Times New Roman" charset="0"/>
              <a:cs typeface="+mn-cs"/>
            </a:endParaRPr>
          </a:p>
          <a:p>
            <a:pPr lvl="1">
              <a:lnSpc>
                <a:spcPct val="90000"/>
              </a:lnSpc>
              <a:buFontTx/>
              <a:buNone/>
              <a:defRPr/>
            </a:pPr>
            <a:r>
              <a:rPr lang="en-US" sz="2400">
                <a:latin typeface="Times New Roman" charset="0"/>
              </a:rPr>
              <a:t>GenericStack&lt;String&gt; stack1 = new GenericStack&lt;&gt;();</a:t>
            </a:r>
          </a:p>
          <a:p>
            <a:pPr lvl="1">
              <a:lnSpc>
                <a:spcPct val="90000"/>
              </a:lnSpc>
              <a:buFontTx/>
              <a:buNone/>
              <a:defRPr/>
            </a:pPr>
            <a:r>
              <a:rPr lang="en-US" sz="2400">
                <a:latin typeface="Times New Roman" charset="0"/>
              </a:rPr>
              <a:t>GenericStack&lt;Integer&gt; stack2 = new GenericStack&lt;&gt;();</a:t>
            </a:r>
          </a:p>
          <a:p>
            <a:pPr lvl="1">
              <a:lnSpc>
                <a:spcPct val="90000"/>
              </a:lnSpc>
              <a:buFontTx/>
              <a:buNone/>
              <a:defRPr/>
            </a:pPr>
            <a:endParaRPr lang="en-US" sz="2400">
              <a:latin typeface="Times New Roman" charset="0"/>
            </a:endParaRPr>
          </a:p>
          <a:p>
            <a:pPr marL="0" indent="0">
              <a:lnSpc>
                <a:spcPct val="90000"/>
              </a:lnSpc>
              <a:buFont typeface="Monotype Sorts" charset="0"/>
              <a:buNone/>
              <a:defRPr/>
            </a:pPr>
            <a:r>
              <a:rPr lang="en-US">
                <a:latin typeface="Times New Roman" charset="0"/>
                <a:cs typeface="+mn-cs"/>
              </a:rPr>
              <a:t>Although GenericStack&lt;String&gt; and GenericStack&lt;Integer&gt; are two types, but there is only one class GenericStack loaded into the JVM.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defRPr/>
            </a:pPr>
            <a:fld id="{57A0295F-57EF-7C49-A960-94D4581316FD}" type="slidenum">
              <a:rPr lang="en-US" sz="1400" smtClean="0"/>
              <a:pPr>
                <a:defRPr/>
              </a:pPr>
              <a:t>17</a:t>
            </a:fld>
            <a:endParaRPr lang="en-US" sz="1400"/>
          </a:p>
        </p:txBody>
      </p:sp>
      <p:sp>
        <p:nvSpPr>
          <p:cNvPr id="24579" name="Rectangle 2"/>
          <p:cNvSpPr>
            <a:spLocks noGrp="1" noChangeArrowheads="1"/>
          </p:cNvSpPr>
          <p:nvPr>
            <p:ph type="title"/>
          </p:nvPr>
        </p:nvSpPr>
        <p:spPr>
          <a:xfrm>
            <a:off x="685800" y="228600"/>
            <a:ext cx="7772400" cy="685800"/>
          </a:xfrm>
        </p:spPr>
        <p:txBody>
          <a:bodyPr>
            <a:normAutofit fontScale="90000"/>
          </a:bodyPr>
          <a:lstStyle/>
          <a:p>
            <a:pPr>
              <a:defRPr/>
            </a:pPr>
            <a:r>
              <a:rPr lang="en-US" sz="4000">
                <a:latin typeface="Times New Roman" charset="0"/>
                <a:cs typeface="+mj-cs"/>
              </a:rPr>
              <a:t>Restrictions on Generics </a:t>
            </a:r>
          </a:p>
        </p:txBody>
      </p:sp>
      <p:sp>
        <p:nvSpPr>
          <p:cNvPr id="24580" name="Rectangle 3"/>
          <p:cNvSpPr>
            <a:spLocks noGrp="1" noChangeArrowheads="1"/>
          </p:cNvSpPr>
          <p:nvPr>
            <p:ph type="body" idx="1"/>
          </p:nvPr>
        </p:nvSpPr>
        <p:spPr>
          <a:xfrm>
            <a:off x="228600" y="1447800"/>
            <a:ext cx="8686800" cy="4800600"/>
          </a:xfrm>
        </p:spPr>
        <p:txBody>
          <a:bodyPr>
            <a:normAutofit fontScale="77500" lnSpcReduction="20000"/>
          </a:bodyPr>
          <a:lstStyle/>
          <a:p>
            <a:pPr>
              <a:lnSpc>
                <a:spcPct val="90000"/>
              </a:lnSpc>
              <a:buFont typeface="Wingdings" charset="0"/>
              <a:buChar char="q"/>
              <a:defRPr/>
            </a:pPr>
            <a:r>
              <a:rPr lang="en-US" sz="2800" dirty="0">
                <a:latin typeface="Times New Roman" charset="0"/>
                <a:cs typeface="+mn-cs"/>
              </a:rPr>
              <a:t>Cannot Create an Instance of a Generic Type. </a:t>
            </a:r>
          </a:p>
          <a:p>
            <a:pPr lvl="1">
              <a:lnSpc>
                <a:spcPct val="90000"/>
              </a:lnSpc>
              <a:buFont typeface="Wingdings" charset="0"/>
              <a:buChar char="q"/>
              <a:defRPr/>
            </a:pPr>
            <a:r>
              <a:rPr lang="en-US" sz="2400" dirty="0">
                <a:latin typeface="Times New Roman" charset="0"/>
                <a:cs typeface="+mn-cs"/>
              </a:rPr>
              <a:t>(i.e., new E()).</a:t>
            </a:r>
          </a:p>
          <a:p>
            <a:pPr>
              <a:lnSpc>
                <a:spcPct val="90000"/>
              </a:lnSpc>
              <a:buFont typeface="Wingdings" charset="0"/>
              <a:buChar char="q"/>
              <a:defRPr/>
            </a:pPr>
            <a:endParaRPr lang="en-US" sz="2800" dirty="0">
              <a:latin typeface="Times New Roman" charset="0"/>
              <a:cs typeface="+mn-cs"/>
            </a:endParaRPr>
          </a:p>
          <a:p>
            <a:pPr>
              <a:lnSpc>
                <a:spcPct val="90000"/>
              </a:lnSpc>
              <a:buFont typeface="Wingdings" charset="0"/>
              <a:buChar char="q"/>
              <a:defRPr/>
            </a:pPr>
            <a:r>
              <a:rPr lang="en-US" sz="2800" dirty="0">
                <a:latin typeface="Times New Roman" charset="0"/>
                <a:cs typeface="+mn-cs"/>
              </a:rPr>
              <a:t>Generic Array Creation is Not Allowed. </a:t>
            </a:r>
          </a:p>
          <a:p>
            <a:pPr lvl="1">
              <a:lnSpc>
                <a:spcPct val="90000"/>
              </a:lnSpc>
              <a:buFont typeface="Wingdings" charset="0"/>
              <a:buChar char="q"/>
              <a:defRPr/>
            </a:pPr>
            <a:r>
              <a:rPr lang="en-US" sz="2400" dirty="0">
                <a:latin typeface="Times New Roman" charset="0"/>
                <a:cs typeface="+mn-cs"/>
              </a:rPr>
              <a:t>(i.e., new E[100]).</a:t>
            </a:r>
          </a:p>
          <a:p>
            <a:pPr>
              <a:lnSpc>
                <a:spcPct val="90000"/>
              </a:lnSpc>
              <a:buFont typeface="Wingdings" charset="0"/>
              <a:buChar char="q"/>
              <a:defRPr/>
            </a:pPr>
            <a:endParaRPr lang="en-US" sz="2800" dirty="0">
              <a:latin typeface="Times New Roman" charset="0"/>
              <a:cs typeface="+mn-cs"/>
            </a:endParaRPr>
          </a:p>
          <a:p>
            <a:pPr>
              <a:lnSpc>
                <a:spcPct val="90000"/>
              </a:lnSpc>
              <a:buFont typeface="Wingdings" charset="0"/>
              <a:buChar char="q"/>
              <a:defRPr/>
            </a:pPr>
            <a:r>
              <a:rPr lang="en-US" sz="2800" dirty="0">
                <a:latin typeface="Times New Roman" charset="0"/>
                <a:cs typeface="+mn-cs"/>
              </a:rPr>
              <a:t>Generic Type Parameter of a Class Is Not Allowed in a Static Context.</a:t>
            </a:r>
          </a:p>
          <a:p>
            <a:pPr lvl="1">
              <a:lnSpc>
                <a:spcPct val="90000"/>
              </a:lnSpc>
              <a:buFont typeface="Wingdings" charset="0"/>
              <a:buChar char="q"/>
              <a:defRPr/>
            </a:pPr>
            <a:r>
              <a:rPr lang="en-US" sz="2400" dirty="0">
                <a:latin typeface="Times New Roman" charset="0"/>
              </a:rPr>
              <a:t>All instances of generic class have same runtime class</a:t>
            </a:r>
          </a:p>
          <a:p>
            <a:pPr lvl="1">
              <a:lnSpc>
                <a:spcPct val="90000"/>
              </a:lnSpc>
              <a:buFont typeface="Wingdings" charset="0"/>
              <a:buChar char="q"/>
              <a:defRPr/>
            </a:pPr>
            <a:r>
              <a:rPr lang="en-US" sz="2400" dirty="0">
                <a:latin typeface="Times New Roman" charset="0"/>
                <a:cs typeface="+mn-cs"/>
              </a:rPr>
              <a:t>All static variables and methods shared</a:t>
            </a:r>
          </a:p>
          <a:p>
            <a:pPr lvl="1">
              <a:lnSpc>
                <a:spcPct val="90000"/>
              </a:lnSpc>
              <a:buFont typeface="Wingdings" charset="0"/>
              <a:buChar char="q"/>
              <a:defRPr/>
            </a:pPr>
            <a:r>
              <a:rPr lang="en-US" sz="2400" dirty="0">
                <a:latin typeface="Times New Roman" charset="0"/>
              </a:rPr>
              <a:t>Cannot refer to the class generic</a:t>
            </a:r>
          </a:p>
          <a:p>
            <a:pPr lvl="2">
              <a:lnSpc>
                <a:spcPct val="90000"/>
              </a:lnSpc>
              <a:buFont typeface="Wingdings" charset="0"/>
              <a:buChar char="q"/>
              <a:defRPr/>
            </a:pPr>
            <a:r>
              <a:rPr lang="en-US" sz="2000" dirty="0">
                <a:latin typeface="Times New Roman" charset="0"/>
              </a:rPr>
              <a:t>p</a:t>
            </a:r>
            <a:r>
              <a:rPr lang="en-US" sz="2000" dirty="0">
                <a:latin typeface="Times New Roman" charset="0"/>
                <a:cs typeface="+mn-cs"/>
              </a:rPr>
              <a:t>ublic class </a:t>
            </a:r>
            <a:r>
              <a:rPr lang="en-US" sz="2000" dirty="0" err="1">
                <a:latin typeface="Times New Roman" charset="0"/>
                <a:cs typeface="+mn-cs"/>
              </a:rPr>
              <a:t>MyClass</a:t>
            </a:r>
            <a:r>
              <a:rPr lang="en-US" sz="2000" dirty="0">
                <a:latin typeface="Times New Roman" charset="0"/>
                <a:cs typeface="+mn-cs"/>
              </a:rPr>
              <a:t>&lt;T&gt;</a:t>
            </a:r>
          </a:p>
          <a:p>
            <a:pPr lvl="2">
              <a:lnSpc>
                <a:spcPct val="90000"/>
              </a:lnSpc>
              <a:buFont typeface="Wingdings" charset="0"/>
              <a:buChar char="q"/>
              <a:defRPr/>
            </a:pPr>
            <a:r>
              <a:rPr lang="en-US" sz="2000" dirty="0">
                <a:latin typeface="Times New Roman" charset="0"/>
                <a:cs typeface="+mn-cs"/>
              </a:rPr>
              <a:t>Can’t refer to T in a static method/variable declaration</a:t>
            </a:r>
          </a:p>
          <a:p>
            <a:pPr>
              <a:lnSpc>
                <a:spcPct val="90000"/>
              </a:lnSpc>
              <a:buFont typeface="Wingdings" charset="0"/>
              <a:buChar char="q"/>
              <a:defRPr/>
            </a:pPr>
            <a:endParaRPr lang="en-US" sz="2800" dirty="0">
              <a:latin typeface="Times New Roman" charset="0"/>
              <a:cs typeface="+mn-cs"/>
            </a:endParaRPr>
          </a:p>
          <a:p>
            <a:pPr>
              <a:lnSpc>
                <a:spcPct val="90000"/>
              </a:lnSpc>
              <a:buFont typeface="Wingdings" charset="0"/>
              <a:buChar char="q"/>
              <a:defRPr/>
            </a:pPr>
            <a:r>
              <a:rPr lang="en-US" sz="2800" dirty="0">
                <a:latin typeface="Times New Roman" charset="0"/>
                <a:cs typeface="+mn-cs"/>
              </a:rPr>
              <a:t>Exception Classes Cannot be Generic.</a:t>
            </a:r>
          </a:p>
          <a:p>
            <a:pPr lvl="1">
              <a:lnSpc>
                <a:spcPct val="90000"/>
              </a:lnSpc>
              <a:buFont typeface="Wingdings" charset="0"/>
              <a:buChar char="q"/>
              <a:defRPr/>
            </a:pPr>
            <a:r>
              <a:rPr lang="en-US" sz="2400" dirty="0">
                <a:latin typeface="Times New Roman" charset="0"/>
              </a:rPr>
              <a:t>Exception would need to know type of argument</a:t>
            </a:r>
          </a:p>
          <a:p>
            <a:pPr lvl="1">
              <a:lnSpc>
                <a:spcPct val="90000"/>
              </a:lnSpc>
              <a:buFont typeface="Wingdings" charset="0"/>
              <a:buChar char="q"/>
              <a:defRPr/>
            </a:pPr>
            <a:r>
              <a:rPr lang="en-US" sz="2400" dirty="0">
                <a:latin typeface="Times New Roman" charset="0"/>
                <a:cs typeface="+mn-cs"/>
              </a:rPr>
              <a:t>This is not present due to Erasure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2" y="2167001"/>
            <a:ext cx="7772400" cy="1470025"/>
          </a:xfrm>
        </p:spPr>
        <p:txBody>
          <a:bodyPr/>
          <a:lstStyle/>
          <a:p>
            <a:r>
              <a:rPr lang="en-US" dirty="0"/>
              <a:t>Generics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6057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228600"/>
            <a:ext cx="7772400" cy="685800"/>
          </a:xfrm>
        </p:spPr>
        <p:txBody>
          <a:bodyPr>
            <a:normAutofit fontScale="90000"/>
          </a:bodyPr>
          <a:lstStyle/>
          <a:p>
            <a:pPr>
              <a:defRPr/>
            </a:pPr>
            <a:r>
              <a:rPr lang="en-US" sz="4000" dirty="0">
                <a:latin typeface="Times New Roman" charset="0"/>
                <a:cs typeface="+mj-cs"/>
              </a:rPr>
              <a:t>Generics? </a:t>
            </a:r>
          </a:p>
        </p:txBody>
      </p:sp>
      <p:sp>
        <p:nvSpPr>
          <p:cNvPr id="7172" name="Rectangle 3"/>
          <p:cNvSpPr>
            <a:spLocks noGrp="1" noChangeArrowheads="1"/>
          </p:cNvSpPr>
          <p:nvPr>
            <p:ph type="body" idx="1"/>
          </p:nvPr>
        </p:nvSpPr>
        <p:spPr>
          <a:xfrm>
            <a:off x="228600" y="1219200"/>
            <a:ext cx="8686800" cy="5029200"/>
          </a:xfrm>
        </p:spPr>
        <p:txBody>
          <a:bodyPr>
            <a:normAutofit fontScale="92500" lnSpcReduction="10000"/>
          </a:bodyPr>
          <a:lstStyle/>
          <a:p>
            <a:pPr>
              <a:defRPr/>
            </a:pPr>
            <a:r>
              <a:rPr lang="en-US" dirty="0">
                <a:latin typeface="Times New Roman" charset="0"/>
                <a:cs typeface="+mn-cs"/>
              </a:rPr>
              <a:t>Capability to parameterize types. </a:t>
            </a:r>
          </a:p>
          <a:p>
            <a:pPr>
              <a:defRPr/>
            </a:pPr>
            <a:r>
              <a:rPr lang="en-US" dirty="0">
                <a:latin typeface="Times New Roman" charset="0"/>
                <a:cs typeface="+mn-cs"/>
              </a:rPr>
              <a:t>Can define a class or a method with generic types that can be substituted using concrete types by the compiler. </a:t>
            </a:r>
          </a:p>
          <a:p>
            <a:pPr>
              <a:defRPr/>
            </a:pPr>
            <a:r>
              <a:rPr lang="en-US" dirty="0">
                <a:latin typeface="Times New Roman" charset="0"/>
              </a:rPr>
              <a:t>Generic type must be a reference type</a:t>
            </a:r>
            <a:endParaRPr lang="en-US" dirty="0">
              <a:latin typeface="Times New Roman" charset="0"/>
              <a:cs typeface="+mn-cs"/>
            </a:endParaRPr>
          </a:p>
          <a:p>
            <a:pPr>
              <a:defRPr/>
            </a:pPr>
            <a:endParaRPr lang="en-US" dirty="0">
              <a:latin typeface="Times New Roman" charset="0"/>
            </a:endParaRPr>
          </a:p>
          <a:p>
            <a:pPr>
              <a:defRPr/>
            </a:pPr>
            <a:r>
              <a:rPr lang="en-US" dirty="0">
                <a:latin typeface="Times New Roman" charset="0"/>
                <a:cs typeface="+mn-cs"/>
              </a:rPr>
              <a:t>Define a generic </a:t>
            </a:r>
            <a:r>
              <a:rPr lang="en-US" dirty="0" err="1">
                <a:latin typeface="Times New Roman" charset="0"/>
                <a:cs typeface="+mn-cs"/>
              </a:rPr>
              <a:t>ArrayList</a:t>
            </a:r>
            <a:r>
              <a:rPr lang="en-US" dirty="0">
                <a:latin typeface="Times New Roman" charset="0"/>
                <a:cs typeface="+mn-cs"/>
              </a:rPr>
              <a:t> class that stores the elements of a generic type. </a:t>
            </a:r>
          </a:p>
          <a:p>
            <a:pPr>
              <a:defRPr/>
            </a:pPr>
            <a:r>
              <a:rPr lang="en-US" dirty="0">
                <a:latin typeface="Times New Roman" charset="0"/>
                <a:cs typeface="+mn-cs"/>
              </a:rPr>
              <a:t>Create an </a:t>
            </a:r>
            <a:r>
              <a:rPr lang="en-US" dirty="0" err="1">
                <a:latin typeface="Times New Roman" charset="0"/>
                <a:cs typeface="+mn-cs"/>
              </a:rPr>
              <a:t>ArrayList</a:t>
            </a:r>
            <a:r>
              <a:rPr lang="en-US" dirty="0">
                <a:latin typeface="Times New Roman" charset="0"/>
                <a:cs typeface="+mn-cs"/>
              </a:rPr>
              <a:t> object for holding strings</a:t>
            </a:r>
          </a:p>
          <a:p>
            <a:pPr>
              <a:defRPr/>
            </a:pPr>
            <a:r>
              <a:rPr lang="en-US" dirty="0">
                <a:latin typeface="Times New Roman" charset="0"/>
              </a:rPr>
              <a:t>Create</a:t>
            </a:r>
            <a:r>
              <a:rPr lang="en-US" dirty="0">
                <a:latin typeface="Times New Roman" charset="0"/>
                <a:cs typeface="+mn-cs"/>
              </a:rPr>
              <a:t> an </a:t>
            </a:r>
            <a:r>
              <a:rPr lang="en-US" dirty="0" err="1">
                <a:latin typeface="Times New Roman" charset="0"/>
                <a:cs typeface="+mn-cs"/>
              </a:rPr>
              <a:t>ArrayList</a:t>
            </a:r>
            <a:r>
              <a:rPr lang="en-US" dirty="0">
                <a:latin typeface="Times New Roman" charset="0"/>
                <a:cs typeface="+mn-cs"/>
              </a:rPr>
              <a:t> object for holding numbers.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228600"/>
            <a:ext cx="7772400" cy="685800"/>
          </a:xfrm>
        </p:spPr>
        <p:txBody>
          <a:bodyPr>
            <a:normAutofit fontScale="90000"/>
          </a:bodyPr>
          <a:lstStyle/>
          <a:p>
            <a:pPr>
              <a:defRPr/>
            </a:pPr>
            <a:r>
              <a:rPr lang="en-US" sz="4000">
                <a:latin typeface="Times New Roman" charset="0"/>
                <a:cs typeface="+mj-cs"/>
              </a:rPr>
              <a:t>Why Generics? </a:t>
            </a:r>
          </a:p>
        </p:txBody>
      </p:sp>
      <p:sp>
        <p:nvSpPr>
          <p:cNvPr id="8196" name="Rectangle 3"/>
          <p:cNvSpPr>
            <a:spLocks noGrp="1" noChangeArrowheads="1"/>
          </p:cNvSpPr>
          <p:nvPr>
            <p:ph type="body" idx="1"/>
          </p:nvPr>
        </p:nvSpPr>
        <p:spPr>
          <a:xfrm>
            <a:off x="228600" y="1219200"/>
            <a:ext cx="8686800" cy="5029200"/>
          </a:xfrm>
        </p:spPr>
        <p:txBody>
          <a:bodyPr/>
          <a:lstStyle/>
          <a:p>
            <a:pPr>
              <a:defRPr/>
            </a:pPr>
            <a:r>
              <a:rPr lang="en-US" dirty="0">
                <a:latin typeface="Times New Roman" charset="0"/>
                <a:cs typeface="+mn-cs"/>
              </a:rPr>
              <a:t>Enables types to be parameterized and used as formal parameters</a:t>
            </a:r>
          </a:p>
          <a:p>
            <a:pPr>
              <a:defRPr/>
            </a:pPr>
            <a:r>
              <a:rPr lang="en-US" dirty="0">
                <a:latin typeface="Times New Roman" charset="0"/>
                <a:cs typeface="+mn-cs"/>
              </a:rPr>
              <a:t>Errors will be detected at compile time rather than at runtime. </a:t>
            </a:r>
          </a:p>
          <a:p>
            <a:pPr>
              <a:defRPr/>
            </a:pPr>
            <a:r>
              <a:rPr lang="en-US" dirty="0">
                <a:latin typeface="Times New Roman" charset="0"/>
                <a:cs typeface="+mn-cs"/>
              </a:rPr>
              <a:t>Specify allowable types of objects that the class or method may work with. </a:t>
            </a:r>
          </a:p>
          <a:p>
            <a:pPr>
              <a:defRPr/>
            </a:pPr>
            <a:r>
              <a:rPr lang="en-US" dirty="0">
                <a:latin typeface="Times New Roman" charset="0"/>
                <a:cs typeface="+mn-cs"/>
              </a:rPr>
              <a:t>Attempt to use the class or method with an incompatible object, a compile error occurs.</a:t>
            </a:r>
          </a:p>
          <a:p>
            <a:pPr>
              <a:defRPr/>
            </a:pPr>
            <a:r>
              <a:rPr lang="en-US" dirty="0">
                <a:latin typeface="Times New Roman" charset="0"/>
              </a:rPr>
              <a:t>Add stability to code by using type checking</a:t>
            </a:r>
            <a:endParaRPr lang="en-US" dirty="0">
              <a:latin typeface="Times New Roman" charset="0"/>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Generics?</a:t>
            </a:r>
          </a:p>
        </p:txBody>
      </p:sp>
      <p:sp>
        <p:nvSpPr>
          <p:cNvPr id="3" name="Content Placeholder 2"/>
          <p:cNvSpPr>
            <a:spLocks noGrp="1"/>
          </p:cNvSpPr>
          <p:nvPr>
            <p:ph idx="1"/>
          </p:nvPr>
        </p:nvSpPr>
        <p:spPr/>
        <p:txBody>
          <a:bodyPr/>
          <a:lstStyle/>
          <a:p>
            <a:r>
              <a:rPr lang="en-US" dirty="0"/>
              <a:t>Eliminates casts which can cause errors</a:t>
            </a:r>
          </a:p>
          <a:p>
            <a:pPr lvl="1"/>
            <a:r>
              <a:rPr lang="en-US" dirty="0"/>
              <a:t>Without Generics and types, had to cast</a:t>
            </a:r>
          </a:p>
          <a:p>
            <a:pPr lvl="1"/>
            <a:r>
              <a:rPr lang="en-US" dirty="0"/>
              <a:t>Comparable without type</a:t>
            </a:r>
          </a:p>
          <a:p>
            <a:pPr lvl="2"/>
            <a:r>
              <a:rPr lang="en-US" dirty="0"/>
              <a:t>Must cast to type to be compared</a:t>
            </a:r>
          </a:p>
          <a:p>
            <a:pPr lvl="2"/>
            <a:r>
              <a:rPr lang="en-US" dirty="0"/>
              <a:t>Improper cast will cause runtime errors</a:t>
            </a:r>
          </a:p>
        </p:txBody>
      </p:sp>
    </p:spTree>
    <p:extLst>
      <p:ext uri="{BB962C8B-B14F-4D97-AF65-F5344CB8AC3E}">
        <p14:creationId xmlns:p14="http://schemas.microsoft.com/office/powerpoint/2010/main" val="40062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724400" y="304800"/>
            <a:ext cx="3962400" cy="685800"/>
          </a:xfrm>
        </p:spPr>
        <p:txBody>
          <a:bodyPr/>
          <a:lstStyle/>
          <a:p>
            <a:pPr algn="l">
              <a:defRPr/>
            </a:pPr>
            <a:r>
              <a:rPr lang="en-US" sz="3800">
                <a:latin typeface="Times New Roman" charset="0"/>
                <a:cs typeface="+mj-cs"/>
              </a:rPr>
              <a:t>Generic Type</a:t>
            </a:r>
          </a:p>
        </p:txBody>
      </p:sp>
      <p:sp>
        <p:nvSpPr>
          <p:cNvPr id="9220" name="Rectangle 3"/>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9221" name="Rectangle 4"/>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4581" name="Object 5"/>
          <p:cNvGraphicFramePr>
            <a:graphicFrameLocks noChangeAspect="1"/>
          </p:cNvGraphicFramePr>
          <p:nvPr/>
        </p:nvGraphicFramePr>
        <p:xfrm>
          <a:off x="231775" y="1298575"/>
          <a:ext cx="8680450" cy="1857375"/>
        </p:xfrm>
        <a:graphic>
          <a:graphicData uri="http://schemas.openxmlformats.org/presentationml/2006/ole">
            <mc:AlternateContent xmlns:mc="http://schemas.openxmlformats.org/markup-compatibility/2006">
              <mc:Choice xmlns:v="urn:schemas-microsoft-com:vml" Requires="v">
                <p:oleObj spid="_x0000_s5144" name="Picture" r:id="rId4" imgW="5041900" imgH="1079500" progId="Word.Picture.8">
                  <p:embed/>
                </p:oleObj>
              </mc:Choice>
              <mc:Fallback>
                <p:oleObj name="Picture" r:id="rId4" imgW="5041900" imgH="10795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298575"/>
                        <a:ext cx="8680450"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223" name="Rectangle 6"/>
          <p:cNvSpPr>
            <a:spLocks noChangeArrowheads="1"/>
          </p:cNvSpPr>
          <p:nvPr/>
        </p:nvSpPr>
        <p:spPr bwMode="auto">
          <a:xfrm>
            <a:off x="4495800" y="3429000"/>
            <a:ext cx="43434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nchor="ctr"/>
          <a:lstStyle/>
          <a:p>
            <a:pPr>
              <a:defRPr/>
            </a:pPr>
            <a:r>
              <a:rPr lang="en-US" sz="3800">
                <a:solidFill>
                  <a:schemeClr val="tx2"/>
                </a:solidFill>
                <a:cs typeface="+mn-cs"/>
              </a:rPr>
              <a:t>Generic Instantiation</a:t>
            </a:r>
            <a:r>
              <a:rPr lang="en-US" sz="4400">
                <a:solidFill>
                  <a:schemeClr val="tx2"/>
                </a:solidFill>
                <a:cs typeface="+mn-cs"/>
              </a:rPr>
              <a:t> </a:t>
            </a:r>
          </a:p>
        </p:txBody>
      </p:sp>
      <p:sp>
        <p:nvSpPr>
          <p:cNvPr id="238599" name="Text Box 7"/>
          <p:cNvSpPr txBox="1">
            <a:spLocks noChangeArrowheads="1"/>
          </p:cNvSpPr>
          <p:nvPr/>
        </p:nvSpPr>
        <p:spPr bwMode="auto">
          <a:xfrm>
            <a:off x="1600200" y="3733800"/>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sz="2400">
                <a:cs typeface="+mn-cs"/>
              </a:rPr>
              <a:t>Runtime error</a:t>
            </a:r>
          </a:p>
        </p:txBody>
      </p:sp>
      <p:sp>
        <p:nvSpPr>
          <p:cNvPr id="238600" name="Text Box 8"/>
          <p:cNvSpPr txBox="1">
            <a:spLocks noChangeArrowheads="1"/>
          </p:cNvSpPr>
          <p:nvPr/>
        </p:nvSpPr>
        <p:spPr bwMode="auto">
          <a:xfrm>
            <a:off x="6705600" y="5943600"/>
            <a:ext cx="1981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000">
                <a:solidFill>
                  <a:schemeClr val="tx1"/>
                </a:solidFill>
                <a:latin typeface="Times New Roman" charset="0"/>
                <a:ea typeface="ＭＳ Ｐゴシック" charset="0"/>
              </a:defRPr>
            </a:lvl4pPr>
            <a:lvl5pPr>
              <a:defRPr sz="2000">
                <a:solidFill>
                  <a:schemeClr val="tx1"/>
                </a:solidFill>
                <a:latin typeface="Times New Roman" charset="0"/>
                <a:ea typeface="ＭＳ Ｐゴシック" charset="0"/>
              </a:defRPr>
            </a:lvl5pPr>
            <a:lvl6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6pPr>
            <a:lvl7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7pPr>
            <a:lvl8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8pPr>
            <a:lvl9pPr eaLnBrk="0" fontAlgn="base" hangingPunct="0">
              <a:spcBef>
                <a:spcPct val="20000"/>
              </a:spcBef>
              <a:spcAft>
                <a:spcPct val="0"/>
              </a:spcAft>
              <a:buClr>
                <a:schemeClr val="tx2"/>
              </a:buClr>
              <a:defRPr sz="2000">
                <a:solidFill>
                  <a:schemeClr val="tx1"/>
                </a:solidFill>
                <a:latin typeface="Times New Roman" charset="0"/>
                <a:ea typeface="ＭＳ Ｐゴシック" charset="0"/>
              </a:defRPr>
            </a:lvl9pPr>
          </a:lstStyle>
          <a:p>
            <a:pPr>
              <a:spcBef>
                <a:spcPct val="50000"/>
              </a:spcBef>
              <a:defRPr/>
            </a:pPr>
            <a:r>
              <a:rPr lang="en-US" sz="2400">
                <a:cs typeface="+mn-cs"/>
              </a:rPr>
              <a:t>Compile error</a:t>
            </a:r>
          </a:p>
        </p:txBody>
      </p:sp>
      <p:sp>
        <p:nvSpPr>
          <p:cNvPr id="9226" name="Rectangle 9"/>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graphicFrame>
        <p:nvGraphicFramePr>
          <p:cNvPr id="24586" name="Object 10"/>
          <p:cNvGraphicFramePr>
            <a:graphicFrameLocks noChangeAspect="1"/>
          </p:cNvGraphicFramePr>
          <p:nvPr/>
        </p:nvGraphicFramePr>
        <p:xfrm>
          <a:off x="144463" y="4419600"/>
          <a:ext cx="8999537" cy="1150938"/>
        </p:xfrm>
        <a:graphic>
          <a:graphicData uri="http://schemas.openxmlformats.org/presentationml/2006/ole">
            <mc:AlternateContent xmlns:mc="http://schemas.openxmlformats.org/markup-compatibility/2006">
              <mc:Choice xmlns:v="urn:schemas-microsoft-com:vml" Requires="v">
                <p:oleObj spid="_x0000_s5145" name="Picture" r:id="rId6" imgW="5171457" imgH="666401" progId="Word.Picture.8">
                  <p:embed/>
                </p:oleObj>
              </mc:Choice>
              <mc:Fallback>
                <p:oleObj name="Picture" r:id="rId6" imgW="5171457" imgH="666401"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63" y="4419600"/>
                        <a:ext cx="8999537" cy="1150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38603" name="Line 11"/>
          <p:cNvSpPr>
            <a:spLocks noChangeShapeType="1"/>
          </p:cNvSpPr>
          <p:nvPr/>
        </p:nvSpPr>
        <p:spPr bwMode="auto">
          <a:xfrm>
            <a:off x="2743200" y="4114800"/>
            <a:ext cx="5334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38604" name="Line 12"/>
          <p:cNvSpPr>
            <a:spLocks noChangeShapeType="1"/>
          </p:cNvSpPr>
          <p:nvPr/>
        </p:nvSpPr>
        <p:spPr bwMode="auto">
          <a:xfrm flipH="1" flipV="1">
            <a:off x="7848600" y="5029200"/>
            <a:ext cx="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230" name="Rectangle 13"/>
          <p:cNvSpPr>
            <a:spLocks noChangeArrowheads="1"/>
          </p:cNvSpPr>
          <p:nvPr/>
        </p:nvSpPr>
        <p:spPr bwMode="auto">
          <a:xfrm>
            <a:off x="3581400" y="5791200"/>
            <a:ext cx="28194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342900" indent="-342900">
              <a:lnSpc>
                <a:spcPct val="90000"/>
              </a:lnSpc>
              <a:spcBef>
                <a:spcPct val="20000"/>
              </a:spcBef>
              <a:buClr>
                <a:schemeClr val="tx2"/>
              </a:buClr>
              <a:buSzPct val="75000"/>
              <a:buFont typeface="Monotype Sorts" charset="0"/>
              <a:buNone/>
              <a:defRPr/>
            </a:pPr>
            <a:r>
              <a:rPr lang="en-US">
                <a:cs typeface="+mn-cs"/>
              </a:rPr>
              <a:t>Improves reliability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 calcmode="lin" valueType="num">
                                      <p:cBhvr additive="base">
                                        <p:cTn id="7" dur="500" fill="hold"/>
                                        <p:tgtEl>
                                          <p:spTgt spid="238599"/>
                                        </p:tgtEl>
                                        <p:attrNameLst>
                                          <p:attrName>ppt_x</p:attrName>
                                        </p:attrNameLst>
                                      </p:cBhvr>
                                      <p:tavLst>
                                        <p:tav tm="0">
                                          <p:val>
                                            <p:strVal val="#ppt_x"/>
                                          </p:val>
                                        </p:tav>
                                        <p:tav tm="100000">
                                          <p:val>
                                            <p:strVal val="#ppt_x"/>
                                          </p:val>
                                        </p:tav>
                                      </p:tavLst>
                                    </p:anim>
                                    <p:anim calcmode="lin" valueType="num">
                                      <p:cBhvr additive="base">
                                        <p:cTn id="8" dur="500" fill="hold"/>
                                        <p:tgtEl>
                                          <p:spTgt spid="23859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8603"/>
                                        </p:tgtEl>
                                        <p:attrNameLst>
                                          <p:attrName>style.visibility</p:attrName>
                                        </p:attrNameLst>
                                      </p:cBhvr>
                                      <p:to>
                                        <p:strVal val="visible"/>
                                      </p:to>
                                    </p:set>
                                    <p:anim calcmode="lin" valueType="num">
                                      <p:cBhvr additive="base">
                                        <p:cTn id="12" dur="500" fill="hold"/>
                                        <p:tgtEl>
                                          <p:spTgt spid="238603"/>
                                        </p:tgtEl>
                                        <p:attrNameLst>
                                          <p:attrName>ppt_x</p:attrName>
                                        </p:attrNameLst>
                                      </p:cBhvr>
                                      <p:tavLst>
                                        <p:tav tm="0">
                                          <p:val>
                                            <p:strVal val="#ppt_x"/>
                                          </p:val>
                                        </p:tav>
                                        <p:tav tm="100000">
                                          <p:val>
                                            <p:strVal val="#ppt_x"/>
                                          </p:val>
                                        </p:tav>
                                      </p:tavLst>
                                    </p:anim>
                                    <p:anim calcmode="lin" valueType="num">
                                      <p:cBhvr additive="base">
                                        <p:cTn id="13"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38604"/>
                                        </p:tgtEl>
                                        <p:attrNameLst>
                                          <p:attrName>style.visibility</p:attrName>
                                        </p:attrNameLst>
                                      </p:cBhvr>
                                      <p:to>
                                        <p:strVal val="visible"/>
                                      </p:to>
                                    </p:set>
                                    <p:anim calcmode="lin" valueType="num">
                                      <p:cBhvr additive="base">
                                        <p:cTn id="18" dur="500" fill="hold"/>
                                        <p:tgtEl>
                                          <p:spTgt spid="238604"/>
                                        </p:tgtEl>
                                        <p:attrNameLst>
                                          <p:attrName>ppt_x</p:attrName>
                                        </p:attrNameLst>
                                      </p:cBhvr>
                                      <p:tavLst>
                                        <p:tav tm="0">
                                          <p:val>
                                            <p:strVal val="#ppt_x"/>
                                          </p:val>
                                        </p:tav>
                                        <p:tav tm="100000">
                                          <p:val>
                                            <p:strVal val="#ppt_x"/>
                                          </p:val>
                                        </p:tav>
                                      </p:tavLst>
                                    </p:anim>
                                    <p:anim calcmode="lin" valueType="num">
                                      <p:cBhvr additive="base">
                                        <p:cTn id="19" dur="500" fill="hold"/>
                                        <p:tgtEl>
                                          <p:spTgt spid="238604"/>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38600"/>
                                        </p:tgtEl>
                                        <p:attrNameLst>
                                          <p:attrName>style.visibility</p:attrName>
                                        </p:attrNameLst>
                                      </p:cBhvr>
                                      <p:to>
                                        <p:strVal val="visible"/>
                                      </p:to>
                                    </p:set>
                                    <p:anim calcmode="lin" valueType="num">
                                      <p:cBhvr additive="base">
                                        <p:cTn id="23" dur="500" fill="hold"/>
                                        <p:tgtEl>
                                          <p:spTgt spid="238600"/>
                                        </p:tgtEl>
                                        <p:attrNameLst>
                                          <p:attrName>ppt_x</p:attrName>
                                        </p:attrNameLst>
                                      </p:cBhvr>
                                      <p:tavLst>
                                        <p:tav tm="0">
                                          <p:val>
                                            <p:strVal val="#ppt_x"/>
                                          </p:val>
                                        </p:tav>
                                        <p:tav tm="100000">
                                          <p:val>
                                            <p:strVal val="#ppt_x"/>
                                          </p:val>
                                        </p:tav>
                                      </p:tavLst>
                                    </p:anim>
                                    <p:anim calcmode="lin" valueType="num">
                                      <p:cBhvr additive="base">
                                        <p:cTn id="24" dur="500" fill="hold"/>
                                        <p:tgtEl>
                                          <p:spTgt spid="238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autoUpdateAnimBg="0"/>
      <p:bldP spid="23860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152400"/>
            <a:ext cx="7772400" cy="762000"/>
          </a:xfrm>
        </p:spPr>
        <p:txBody>
          <a:bodyPr/>
          <a:lstStyle/>
          <a:p>
            <a:pPr>
              <a:defRPr/>
            </a:pPr>
            <a:r>
              <a:rPr lang="en-US">
                <a:latin typeface="Times New Roman" charset="0"/>
                <a:cs typeface="+mj-cs"/>
              </a:rPr>
              <a:t>Generic ArrayList in JDK 1.5</a:t>
            </a:r>
          </a:p>
        </p:txBody>
      </p:sp>
      <p:sp>
        <p:nvSpPr>
          <p:cNvPr id="10244" name="Rectangle 8"/>
          <p:cNvSpPr>
            <a:spLocks noChangeArrowheads="1"/>
          </p:cNvSpPr>
          <p:nvPr/>
        </p:nvSpPr>
        <p:spPr bwMode="auto">
          <a:xfrm>
            <a:off x="1143000" y="20843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0245" name="Rectangle 10"/>
          <p:cNvSpPr>
            <a:spLocks noChangeArrowheads="1"/>
          </p:cNvSpPr>
          <p:nvPr/>
        </p:nvSpPr>
        <p:spPr bwMode="auto">
          <a:xfrm>
            <a:off x="1828800" y="242411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10246" name="Rectangle 12"/>
          <p:cNvSpPr>
            <a:spLocks noChangeArrowheads="1"/>
          </p:cNvSpPr>
          <p:nvPr/>
        </p:nvSpPr>
        <p:spPr bwMode="auto">
          <a:xfrm>
            <a:off x="0" y="21685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pic>
        <p:nvPicPr>
          <p:cNvPr id="2663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580438" cy="426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228600"/>
            <a:ext cx="9144000" cy="685800"/>
          </a:xfrm>
        </p:spPr>
        <p:txBody>
          <a:bodyPr>
            <a:normAutofit fontScale="90000"/>
          </a:bodyPr>
          <a:lstStyle/>
          <a:p>
            <a:pPr>
              <a:defRPr/>
            </a:pPr>
            <a:r>
              <a:rPr lang="en-US" sz="4200">
                <a:latin typeface="Times New Roman" charset="0"/>
                <a:cs typeface="+mj-cs"/>
              </a:rPr>
              <a:t>Declaring Generic Classes and Interfaces</a:t>
            </a:r>
            <a:r>
              <a:rPr lang="en-US">
                <a:latin typeface="Times New Roman" charset="0"/>
                <a:cs typeface="+mj-cs"/>
              </a:rPr>
              <a:t> </a:t>
            </a:r>
          </a:p>
        </p:txBody>
      </p:sp>
      <p:sp>
        <p:nvSpPr>
          <p:cNvPr id="12292" name="Rectangle 7"/>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12294" name="Rectangle 11"/>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8678" name="AutoShape 12">
            <a:hlinkClick r:id="rId3" highlightClick="1"/>
          </p:cNvPr>
          <p:cNvSpPr>
            <a:spLocks noChangeArrowheads="1"/>
          </p:cNvSpPr>
          <p:nvPr/>
        </p:nvSpPr>
        <p:spPr bwMode="auto">
          <a:xfrm>
            <a:off x="4416425" y="5703887"/>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pic>
        <p:nvPicPr>
          <p:cNvPr id="2867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76400"/>
            <a:ext cx="8731250" cy="2971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5800" y="228600"/>
            <a:ext cx="7772400" cy="685800"/>
          </a:xfrm>
        </p:spPr>
        <p:txBody>
          <a:bodyPr>
            <a:normAutofit fontScale="90000"/>
          </a:bodyPr>
          <a:lstStyle/>
          <a:p>
            <a:pPr>
              <a:defRPr/>
            </a:pPr>
            <a:r>
              <a:rPr lang="en-US" sz="4000" dirty="0">
                <a:latin typeface="Times New Roman" charset="0"/>
                <a:cs typeface="+mj-cs"/>
              </a:rPr>
              <a:t>Generic Methods</a:t>
            </a:r>
          </a:p>
        </p:txBody>
      </p:sp>
      <p:sp>
        <p:nvSpPr>
          <p:cNvPr id="30723" name="Rectangle 4"/>
          <p:cNvSpPr>
            <a:spLocks noChangeArrowheads="1"/>
          </p:cNvSpPr>
          <p:nvPr/>
        </p:nvSpPr>
        <p:spPr bwMode="auto">
          <a:xfrm>
            <a:off x="381000" y="1066800"/>
            <a:ext cx="845820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charset="0"/>
              <a:buNone/>
            </a:pPr>
            <a:r>
              <a:rPr lang="en-US" dirty="0">
                <a:solidFill>
                  <a:schemeClr val="tx2"/>
                </a:solidFill>
              </a:rPr>
              <a:t> public class </a:t>
            </a:r>
            <a:r>
              <a:rPr lang="en-US" dirty="0" err="1">
                <a:solidFill>
                  <a:schemeClr val="tx2"/>
                </a:solidFill>
              </a:rPr>
              <a:t>GenericPrint</a:t>
            </a:r>
            <a:endParaRPr lang="en-US" dirty="0">
              <a:solidFill>
                <a:schemeClr val="tx2"/>
              </a:solidFill>
            </a:endParaRPr>
          </a:p>
          <a:p>
            <a:pPr>
              <a:spcBef>
                <a:spcPct val="20000"/>
              </a:spcBef>
              <a:buClr>
                <a:schemeClr val="tx2"/>
              </a:buClr>
              <a:buSzPct val="75000"/>
              <a:buFont typeface="Monotype Sorts" charset="0"/>
              <a:buNone/>
            </a:pPr>
            <a:r>
              <a:rPr lang="en-US" dirty="0">
                <a:solidFill>
                  <a:schemeClr val="tx2"/>
                </a:solidFill>
              </a:rPr>
              <a:t>{</a:t>
            </a:r>
          </a:p>
          <a:p>
            <a:pPr>
              <a:spcBef>
                <a:spcPct val="20000"/>
              </a:spcBef>
              <a:buClr>
                <a:schemeClr val="tx2"/>
              </a:buClr>
              <a:buSzPct val="75000"/>
              <a:buFont typeface="Monotype Sorts" charset="0"/>
              <a:buNone/>
            </a:pPr>
            <a:r>
              <a:rPr lang="en-US" dirty="0">
                <a:solidFill>
                  <a:schemeClr val="tx2"/>
                </a:solidFill>
              </a:rPr>
              <a:t>	public &lt;T&gt; void print(</a:t>
            </a:r>
            <a:r>
              <a:rPr lang="en-US" dirty="0" err="1">
                <a:solidFill>
                  <a:schemeClr val="tx2"/>
                </a:solidFill>
              </a:rPr>
              <a:t>ArrayList</a:t>
            </a:r>
            <a:r>
              <a:rPr lang="en-US" dirty="0">
                <a:solidFill>
                  <a:schemeClr val="tx2"/>
                </a:solidFill>
              </a:rPr>
              <a:t>&lt;T&gt; list) </a:t>
            </a:r>
          </a:p>
          <a:p>
            <a:pPr>
              <a:spcBef>
                <a:spcPct val="20000"/>
              </a:spcBef>
              <a:buClr>
                <a:schemeClr val="tx2"/>
              </a:buClr>
              <a:buSzPct val="75000"/>
              <a:buFont typeface="Monotype Sorts" charset="0"/>
              <a:buNone/>
            </a:pPr>
            <a:r>
              <a:rPr lang="en-US" dirty="0">
                <a:solidFill>
                  <a:schemeClr val="tx2"/>
                </a:solidFill>
              </a:rPr>
              <a:t>	{</a:t>
            </a:r>
          </a:p>
          <a:p>
            <a:pPr>
              <a:spcBef>
                <a:spcPct val="20000"/>
              </a:spcBef>
              <a:buClr>
                <a:schemeClr val="tx2"/>
              </a:buClr>
              <a:buSzPct val="75000"/>
              <a:buFont typeface="Monotype Sorts" charset="0"/>
              <a:buNone/>
            </a:pPr>
            <a:r>
              <a:rPr lang="en-US" dirty="0">
                <a:solidFill>
                  <a:schemeClr val="tx2"/>
                </a:solidFill>
              </a:rPr>
              <a:t>	    for (</a:t>
            </a:r>
            <a:r>
              <a:rPr lang="en-US" dirty="0" err="1">
                <a:solidFill>
                  <a:schemeClr val="tx2"/>
                </a:solidFill>
              </a:rPr>
              <a:t>int</a:t>
            </a:r>
            <a:r>
              <a:rPr lang="en-US" dirty="0">
                <a:solidFill>
                  <a:schemeClr val="tx2"/>
                </a:solidFill>
              </a:rPr>
              <a:t> index = 0; index &lt; </a:t>
            </a:r>
            <a:r>
              <a:rPr lang="en-US" dirty="0" err="1">
                <a:solidFill>
                  <a:schemeClr val="tx2"/>
                </a:solidFill>
              </a:rPr>
              <a:t>list.size</a:t>
            </a:r>
            <a:r>
              <a:rPr lang="en-US" dirty="0">
                <a:solidFill>
                  <a:schemeClr val="tx2"/>
                </a:solidFill>
              </a:rPr>
              <a:t>(); index++) </a:t>
            </a:r>
          </a:p>
          <a:p>
            <a:pPr>
              <a:spcBef>
                <a:spcPct val="20000"/>
              </a:spcBef>
              <a:buClr>
                <a:schemeClr val="tx2"/>
              </a:buClr>
              <a:buSzPct val="75000"/>
              <a:buFont typeface="Monotype Sorts" charset="0"/>
              <a:buNone/>
            </a:pPr>
            <a:r>
              <a:rPr lang="en-US" dirty="0">
                <a:solidFill>
                  <a:schemeClr val="tx2"/>
                </a:solidFill>
              </a:rPr>
              <a:t>      </a:t>
            </a:r>
            <a:r>
              <a:rPr lang="en-US" dirty="0" err="1">
                <a:solidFill>
                  <a:schemeClr val="tx2"/>
                </a:solidFill>
              </a:rPr>
              <a:t>System.out.println</a:t>
            </a:r>
            <a:r>
              <a:rPr lang="en-US" dirty="0">
                <a:solidFill>
                  <a:schemeClr val="tx2"/>
                </a:solidFill>
              </a:rPr>
              <a:t>(</a:t>
            </a:r>
            <a:r>
              <a:rPr lang="en-US" dirty="0" err="1">
                <a:solidFill>
                  <a:schemeClr val="tx2"/>
                </a:solidFill>
              </a:rPr>
              <a:t>list.get</a:t>
            </a:r>
            <a:r>
              <a:rPr lang="en-US" dirty="0">
                <a:solidFill>
                  <a:schemeClr val="tx2"/>
                </a:solidFill>
              </a:rPr>
              <a:t>(index) );</a:t>
            </a:r>
          </a:p>
          <a:p>
            <a:pPr>
              <a:spcBef>
                <a:spcPct val="20000"/>
              </a:spcBef>
              <a:buClr>
                <a:schemeClr val="tx2"/>
              </a:buClr>
              <a:buSzPct val="75000"/>
              <a:buFont typeface="Monotype Sorts" charset="0"/>
              <a:buNone/>
            </a:pPr>
            <a:r>
              <a:rPr lang="en-US" dirty="0">
                <a:solidFill>
                  <a:schemeClr val="tx2"/>
                </a:solidFill>
              </a:rPr>
              <a:t>	}</a:t>
            </a:r>
          </a:p>
          <a:p>
            <a:pPr>
              <a:spcBef>
                <a:spcPct val="20000"/>
              </a:spcBef>
              <a:buClr>
                <a:schemeClr val="tx2"/>
              </a:buClr>
              <a:buSzPct val="75000"/>
              <a:buFont typeface="Monotype Sorts" charset="0"/>
              <a:buNone/>
            </a:pPr>
            <a:r>
              <a:rPr lang="en-US" dirty="0">
                <a:solidFill>
                  <a:schemeClr val="tx2"/>
                </a:solidFill>
              </a:rPr>
              <a:t>}</a:t>
            </a:r>
          </a:p>
        </p:txBody>
      </p:sp>
      <p:sp>
        <p:nvSpPr>
          <p:cNvPr id="30724" name="Rectangle 6"/>
          <p:cNvSpPr>
            <a:spLocks noChangeArrowheads="1"/>
          </p:cNvSpPr>
          <p:nvPr/>
        </p:nvSpPr>
        <p:spPr bwMode="auto">
          <a:xfrm>
            <a:off x="381000" y="3657600"/>
            <a:ext cx="845820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charset="0"/>
              <a:buNone/>
            </a:pPr>
            <a:r>
              <a:rPr lang="en-US" dirty="0" err="1">
                <a:solidFill>
                  <a:schemeClr val="tx2"/>
                </a:solidFill>
              </a:rPr>
              <a:t>ArrayList</a:t>
            </a:r>
            <a:r>
              <a:rPr lang="en-US" dirty="0">
                <a:solidFill>
                  <a:schemeClr val="tx2"/>
                </a:solidFill>
              </a:rPr>
              <a:t>&lt;String&gt; </a:t>
            </a:r>
            <a:r>
              <a:rPr lang="en-US" dirty="0" err="1">
                <a:solidFill>
                  <a:schemeClr val="tx2"/>
                </a:solidFill>
              </a:rPr>
              <a:t>myStrings</a:t>
            </a:r>
            <a:r>
              <a:rPr lang="en-US" dirty="0">
                <a:solidFill>
                  <a:schemeClr val="tx2"/>
                </a:solidFill>
              </a:rPr>
              <a:t> = new </a:t>
            </a:r>
            <a:r>
              <a:rPr lang="en-US" dirty="0" err="1">
                <a:solidFill>
                  <a:schemeClr val="tx2"/>
                </a:solidFill>
              </a:rPr>
              <a:t>ArrayList</a:t>
            </a:r>
            <a:r>
              <a:rPr lang="en-US" dirty="0">
                <a:solidFill>
                  <a:schemeClr val="tx2"/>
                </a:solidFill>
              </a:rPr>
              <a:t>&lt;String&gt;();</a:t>
            </a:r>
          </a:p>
          <a:p>
            <a:pPr>
              <a:spcBef>
                <a:spcPct val="20000"/>
              </a:spcBef>
              <a:buClr>
                <a:schemeClr val="tx2"/>
              </a:buClr>
              <a:buSzPct val="75000"/>
              <a:buFont typeface="Monotype Sorts" charset="0"/>
              <a:buNone/>
            </a:pPr>
            <a:r>
              <a:rPr lang="en-US" dirty="0" err="1">
                <a:solidFill>
                  <a:schemeClr val="tx2"/>
                </a:solidFill>
              </a:rPr>
              <a:t>ArrayList</a:t>
            </a:r>
            <a:r>
              <a:rPr lang="en-US" dirty="0">
                <a:solidFill>
                  <a:schemeClr val="tx2"/>
                </a:solidFill>
              </a:rPr>
              <a:t>&lt;Integer&gt; </a:t>
            </a:r>
            <a:r>
              <a:rPr lang="en-US" dirty="0" err="1">
                <a:solidFill>
                  <a:schemeClr val="tx2"/>
                </a:solidFill>
              </a:rPr>
              <a:t>myInts</a:t>
            </a:r>
            <a:r>
              <a:rPr lang="en-US" dirty="0">
                <a:solidFill>
                  <a:schemeClr val="tx2"/>
                </a:solidFill>
              </a:rPr>
              <a:t> = new </a:t>
            </a:r>
            <a:r>
              <a:rPr lang="en-US" dirty="0" err="1">
                <a:solidFill>
                  <a:schemeClr val="tx2"/>
                </a:solidFill>
              </a:rPr>
              <a:t>ArrayList</a:t>
            </a:r>
            <a:r>
              <a:rPr lang="en-US" dirty="0">
                <a:solidFill>
                  <a:schemeClr val="tx2"/>
                </a:solidFill>
              </a:rPr>
              <a:t>&lt;Integer&gt;();</a:t>
            </a:r>
          </a:p>
          <a:p>
            <a:pPr>
              <a:spcBef>
                <a:spcPct val="20000"/>
              </a:spcBef>
              <a:buClr>
                <a:schemeClr val="tx2"/>
              </a:buClr>
              <a:buSzPct val="75000"/>
              <a:buFont typeface="Monotype Sorts" charset="0"/>
              <a:buNone/>
            </a:pPr>
            <a:r>
              <a:rPr lang="en-US" dirty="0">
                <a:solidFill>
                  <a:schemeClr val="tx2"/>
                </a:solidFill>
              </a:rPr>
              <a:t>.</a:t>
            </a:r>
          </a:p>
          <a:p>
            <a:pPr>
              <a:spcBef>
                <a:spcPct val="20000"/>
              </a:spcBef>
              <a:buClr>
                <a:schemeClr val="tx2"/>
              </a:buClr>
              <a:buSzPct val="75000"/>
              <a:buFont typeface="Monotype Sorts" charset="0"/>
              <a:buNone/>
            </a:pPr>
            <a:r>
              <a:rPr lang="en-US" dirty="0">
                <a:solidFill>
                  <a:schemeClr val="tx2"/>
                </a:solidFill>
              </a:rPr>
              <a:t>.</a:t>
            </a:r>
          </a:p>
          <a:p>
            <a:pPr>
              <a:spcBef>
                <a:spcPct val="20000"/>
              </a:spcBef>
              <a:buClr>
                <a:schemeClr val="tx2"/>
              </a:buClr>
              <a:buSzPct val="75000"/>
              <a:buFont typeface="Monotype Sorts" charset="0"/>
              <a:buNone/>
            </a:pPr>
            <a:r>
              <a:rPr lang="en-US" dirty="0" err="1">
                <a:solidFill>
                  <a:schemeClr val="tx2"/>
                </a:solidFill>
              </a:rPr>
              <a:t>GenericPrint</a:t>
            </a:r>
            <a:r>
              <a:rPr lang="en-US" dirty="0">
                <a:solidFill>
                  <a:schemeClr val="tx2"/>
                </a:solidFill>
              </a:rPr>
              <a:t> </a:t>
            </a:r>
            <a:r>
              <a:rPr lang="en-US" dirty="0" err="1">
                <a:solidFill>
                  <a:schemeClr val="tx2"/>
                </a:solidFill>
              </a:rPr>
              <a:t>gp</a:t>
            </a:r>
            <a:r>
              <a:rPr lang="en-US" dirty="0">
                <a:solidFill>
                  <a:schemeClr val="tx2"/>
                </a:solidFill>
              </a:rPr>
              <a:t> = new </a:t>
            </a:r>
            <a:r>
              <a:rPr lang="en-US" dirty="0" err="1">
                <a:solidFill>
                  <a:schemeClr val="tx2"/>
                </a:solidFill>
              </a:rPr>
              <a:t>GenericPrint</a:t>
            </a:r>
            <a:r>
              <a:rPr lang="en-US" dirty="0">
                <a:solidFill>
                  <a:schemeClr val="tx2"/>
                </a:solidFill>
              </a:rPr>
              <a:t>();</a:t>
            </a:r>
          </a:p>
          <a:p>
            <a:pPr>
              <a:spcBef>
                <a:spcPct val="20000"/>
              </a:spcBef>
              <a:buClr>
                <a:schemeClr val="tx2"/>
              </a:buClr>
              <a:buSzPct val="75000"/>
              <a:buFont typeface="Monotype Sorts" charset="0"/>
              <a:buNone/>
            </a:pPr>
            <a:r>
              <a:rPr lang="en-US" dirty="0" err="1">
                <a:solidFill>
                  <a:schemeClr val="tx2"/>
                </a:solidFill>
              </a:rPr>
              <a:t>gp.print</a:t>
            </a:r>
            <a:r>
              <a:rPr lang="en-US" dirty="0">
                <a:solidFill>
                  <a:schemeClr val="tx2"/>
                </a:solidFill>
              </a:rPr>
              <a:t>(</a:t>
            </a:r>
            <a:r>
              <a:rPr lang="en-US" dirty="0" err="1">
                <a:solidFill>
                  <a:schemeClr val="tx2"/>
                </a:solidFill>
              </a:rPr>
              <a:t>myStrings</a:t>
            </a:r>
            <a:r>
              <a:rPr lang="en-US" dirty="0">
                <a:solidFill>
                  <a:schemeClr val="tx2"/>
                </a:solidFill>
              </a:rPr>
              <a:t>);</a:t>
            </a:r>
          </a:p>
          <a:p>
            <a:pPr>
              <a:spcBef>
                <a:spcPct val="20000"/>
              </a:spcBef>
              <a:buClr>
                <a:schemeClr val="tx2"/>
              </a:buClr>
              <a:buSzPct val="75000"/>
              <a:buFont typeface="Monotype Sorts" charset="0"/>
              <a:buNone/>
            </a:pPr>
            <a:r>
              <a:rPr lang="en-US" dirty="0" err="1">
                <a:solidFill>
                  <a:schemeClr val="tx2"/>
                </a:solidFill>
              </a:rPr>
              <a:t>gp.print</a:t>
            </a:r>
            <a:r>
              <a:rPr lang="en-US" dirty="0">
                <a:solidFill>
                  <a:schemeClr val="tx2"/>
                </a:solidFill>
              </a:rPr>
              <a:t>(</a:t>
            </a:r>
            <a:r>
              <a:rPr lang="en-US" dirty="0" err="1">
                <a:solidFill>
                  <a:schemeClr val="tx2"/>
                </a:solidFill>
              </a:rPr>
              <a:t>myInts</a:t>
            </a:r>
            <a:r>
              <a:rPr lang="en-US" dirty="0">
                <a:solidFill>
                  <a:schemeClr val="tx2"/>
                </a:solidFil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300</TotalTime>
  <Words>899</Words>
  <Application>Microsoft Macintosh PowerPoint</Application>
  <PresentationFormat>On-screen Show (4:3)</PresentationFormat>
  <Paragraphs>140</Paragraphs>
  <Slides>17</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ＭＳ Ｐゴシック</vt:lpstr>
      <vt:lpstr>Arial</vt:lpstr>
      <vt:lpstr>Calibri</vt:lpstr>
      <vt:lpstr>Monotype Sorts</vt:lpstr>
      <vt:lpstr>Times New Roman</vt:lpstr>
      <vt:lpstr>Wingdings</vt:lpstr>
      <vt:lpstr>Office Theme</vt:lpstr>
      <vt:lpstr>Picture</vt:lpstr>
      <vt:lpstr>Resubmission folder</vt:lpstr>
      <vt:lpstr>Generics</vt:lpstr>
      <vt:lpstr>Generics? </vt:lpstr>
      <vt:lpstr>Why Generics? </vt:lpstr>
      <vt:lpstr>Why Generics?</vt:lpstr>
      <vt:lpstr>Generic Type</vt:lpstr>
      <vt:lpstr>Generic ArrayList in JDK 1.5</vt:lpstr>
      <vt:lpstr>Declaring Generic Classes and Interfaces </vt:lpstr>
      <vt:lpstr>Generic Methods</vt:lpstr>
      <vt:lpstr>Bounded Generic Type</vt:lpstr>
      <vt:lpstr>Raw Type and Backward Compatibility </vt:lpstr>
      <vt:lpstr>Raw Type is Unsafe </vt:lpstr>
      <vt:lpstr>Make it Safe </vt:lpstr>
      <vt:lpstr>Erasure and Restrictions on Generics  </vt:lpstr>
      <vt:lpstr>Compile Time Checking  </vt:lpstr>
      <vt:lpstr>Important Facts </vt:lpstr>
      <vt:lpstr>Restrictions on Generics </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Rick Price</dc:creator>
  <cp:lastModifiedBy>Rick Price</cp:lastModifiedBy>
  <cp:revision>13</cp:revision>
  <dcterms:created xsi:type="dcterms:W3CDTF">2015-03-31T14:59:19Z</dcterms:created>
  <dcterms:modified xsi:type="dcterms:W3CDTF">2018-06-26T17:43:32Z</dcterms:modified>
</cp:coreProperties>
</file>