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1"/>
  </p:notesMasterIdLst>
  <p:handoutMasterIdLst>
    <p:handoutMasterId r:id="rId92"/>
  </p:handoutMasterIdLst>
  <p:sldIdLst>
    <p:sldId id="438" r:id="rId2"/>
    <p:sldId id="601" r:id="rId3"/>
    <p:sldId id="510" r:id="rId4"/>
    <p:sldId id="511" r:id="rId5"/>
    <p:sldId id="597" r:id="rId6"/>
    <p:sldId id="602" r:id="rId7"/>
    <p:sldId id="603" r:id="rId8"/>
    <p:sldId id="512" r:id="rId9"/>
    <p:sldId id="513" r:id="rId10"/>
    <p:sldId id="595" r:id="rId11"/>
    <p:sldId id="514"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57" r:id="rId26"/>
    <p:sldId id="558" r:id="rId27"/>
    <p:sldId id="559" r:id="rId28"/>
    <p:sldId id="562" r:id="rId29"/>
    <p:sldId id="560" r:id="rId30"/>
    <p:sldId id="561" r:id="rId31"/>
    <p:sldId id="563" r:id="rId32"/>
    <p:sldId id="543" r:id="rId33"/>
    <p:sldId id="515" r:id="rId34"/>
    <p:sldId id="598" r:id="rId35"/>
    <p:sldId id="604" r:id="rId36"/>
    <p:sldId id="600" r:id="rId37"/>
    <p:sldId id="605" r:id="rId38"/>
    <p:sldId id="590" r:id="rId39"/>
    <p:sldId id="516" r:id="rId40"/>
    <p:sldId id="517" r:id="rId41"/>
    <p:sldId id="573" r:id="rId42"/>
    <p:sldId id="518" r:id="rId43"/>
    <p:sldId id="572" r:id="rId44"/>
    <p:sldId id="575" r:id="rId45"/>
    <p:sldId id="576" r:id="rId46"/>
    <p:sldId id="578" r:id="rId47"/>
    <p:sldId id="579" r:id="rId48"/>
    <p:sldId id="581" r:id="rId49"/>
    <p:sldId id="582" r:id="rId50"/>
    <p:sldId id="580" r:id="rId51"/>
    <p:sldId id="583" r:id="rId52"/>
    <p:sldId id="584" r:id="rId53"/>
    <p:sldId id="574" r:id="rId54"/>
    <p:sldId id="589" r:id="rId55"/>
    <p:sldId id="586" r:id="rId56"/>
    <p:sldId id="591" r:id="rId57"/>
    <p:sldId id="593" r:id="rId58"/>
    <p:sldId id="594" r:id="rId59"/>
    <p:sldId id="596" r:id="rId60"/>
    <p:sldId id="606" r:id="rId61"/>
    <p:sldId id="607" r:id="rId62"/>
    <p:sldId id="608" r:id="rId63"/>
    <p:sldId id="609" r:id="rId64"/>
    <p:sldId id="610" r:id="rId65"/>
    <p:sldId id="611" r:id="rId66"/>
    <p:sldId id="612" r:id="rId67"/>
    <p:sldId id="613" r:id="rId68"/>
    <p:sldId id="614" r:id="rId69"/>
    <p:sldId id="615" r:id="rId70"/>
    <p:sldId id="616" r:id="rId71"/>
    <p:sldId id="617" r:id="rId72"/>
    <p:sldId id="618" r:id="rId73"/>
    <p:sldId id="619" r:id="rId74"/>
    <p:sldId id="620" r:id="rId75"/>
    <p:sldId id="621" r:id="rId76"/>
    <p:sldId id="622" r:id="rId77"/>
    <p:sldId id="623" r:id="rId78"/>
    <p:sldId id="624" r:id="rId79"/>
    <p:sldId id="625" r:id="rId80"/>
    <p:sldId id="626" r:id="rId81"/>
    <p:sldId id="627" r:id="rId82"/>
    <p:sldId id="628" r:id="rId83"/>
    <p:sldId id="629" r:id="rId84"/>
    <p:sldId id="630" r:id="rId85"/>
    <p:sldId id="631" r:id="rId86"/>
    <p:sldId id="632" r:id="rId87"/>
    <p:sldId id="633" r:id="rId88"/>
    <p:sldId id="634" r:id="rId89"/>
    <p:sldId id="635" r:id="rId9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13" autoAdjust="0"/>
    <p:restoredTop sz="90929"/>
  </p:normalViewPr>
  <p:slideViewPr>
    <p:cSldViewPr>
      <p:cViewPr varScale="1">
        <p:scale>
          <a:sx n="88" d="100"/>
          <a:sy n="88" d="100"/>
        </p:scale>
        <p:origin x="1476" y="96"/>
      </p:cViewPr>
      <p:guideLst>
        <p:guide orient="horz" pos="1296"/>
        <p:guide pos="576"/>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33" d="100"/>
        <a:sy n="33" d="100"/>
      </p:scale>
      <p:origin x="0" y="-426"/>
    </p:cViewPr>
  </p:sorterViewPr>
  <p:notesViewPr>
    <p:cSldViewPr>
      <p:cViewPr varScale="1">
        <p:scale>
          <a:sx n="43" d="100"/>
          <a:sy n="43" d="100"/>
        </p:scale>
        <p:origin x="-1422" y="-84"/>
      </p:cViewPr>
      <p:guideLst>
        <p:guide orient="horz" pos="2160"/>
        <p:guide pos="288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7.xml"/><Relationship Id="rId1" Type="http://schemas.openxmlformats.org/officeDocument/2006/relationships/slide" Target="slides/slide6.xml"/><Relationship Id="rId4"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642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AB57F7EC-EE2B-4AFD-A61D-100CFC5CABC5}" type="slidenum">
              <a:rPr lang="en-US" altLang="en-US"/>
              <a:pPr/>
              <a:t>‹#›</a:t>
            </a:fld>
            <a:endParaRPr lang="en-US" altLang="en-US"/>
          </a:p>
        </p:txBody>
      </p:sp>
    </p:spTree>
    <p:extLst>
      <p:ext uri="{BB962C8B-B14F-4D97-AF65-F5344CB8AC3E}">
        <p14:creationId xmlns:p14="http://schemas.microsoft.com/office/powerpoint/2010/main" val="1938188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sz="2300">
                <a:solidFill>
                  <a:schemeClr val="tx1"/>
                </a:solidFill>
                <a:latin typeface="Tahoma" pitchFamily="34" charset="0"/>
              </a:defRPr>
            </a:lvl1pPr>
            <a:lvl2pPr marL="703797" indent="-270691" defTabSz="914334" eaLnBrk="0" hangingPunct="0">
              <a:defRPr sz="2300">
                <a:solidFill>
                  <a:schemeClr val="tx1"/>
                </a:solidFill>
                <a:latin typeface="Tahoma" pitchFamily="34" charset="0"/>
              </a:defRPr>
            </a:lvl2pPr>
            <a:lvl3pPr marL="1082764" indent="-216553" defTabSz="914334" eaLnBrk="0" hangingPunct="0">
              <a:defRPr sz="2300">
                <a:solidFill>
                  <a:schemeClr val="tx1"/>
                </a:solidFill>
                <a:latin typeface="Tahoma" pitchFamily="34" charset="0"/>
              </a:defRPr>
            </a:lvl3pPr>
            <a:lvl4pPr marL="1515869" indent="-216553" defTabSz="914334" eaLnBrk="0" hangingPunct="0">
              <a:defRPr sz="2300">
                <a:solidFill>
                  <a:schemeClr val="tx1"/>
                </a:solidFill>
                <a:latin typeface="Tahoma" pitchFamily="34" charset="0"/>
              </a:defRPr>
            </a:lvl4pPr>
            <a:lvl5pPr marL="1948975" indent="-216553" defTabSz="914334" eaLnBrk="0" hangingPunct="0">
              <a:defRPr sz="2300">
                <a:solidFill>
                  <a:schemeClr val="tx1"/>
                </a:solidFill>
                <a:latin typeface="Tahoma" pitchFamily="34" charset="0"/>
              </a:defRPr>
            </a:lvl5pPr>
            <a:lvl6pPr marL="2382081" indent="-216553" algn="ctr" defTabSz="914334" eaLnBrk="0" fontAlgn="base" hangingPunct="0">
              <a:spcBef>
                <a:spcPct val="0"/>
              </a:spcBef>
              <a:spcAft>
                <a:spcPct val="0"/>
              </a:spcAft>
              <a:defRPr sz="2300">
                <a:solidFill>
                  <a:schemeClr val="tx1"/>
                </a:solidFill>
                <a:latin typeface="Tahoma" pitchFamily="34" charset="0"/>
              </a:defRPr>
            </a:lvl6pPr>
            <a:lvl7pPr marL="2815186" indent="-216553" algn="ctr" defTabSz="914334" eaLnBrk="0" fontAlgn="base" hangingPunct="0">
              <a:spcBef>
                <a:spcPct val="0"/>
              </a:spcBef>
              <a:spcAft>
                <a:spcPct val="0"/>
              </a:spcAft>
              <a:defRPr sz="2300">
                <a:solidFill>
                  <a:schemeClr val="tx1"/>
                </a:solidFill>
                <a:latin typeface="Tahoma" pitchFamily="34" charset="0"/>
              </a:defRPr>
            </a:lvl7pPr>
            <a:lvl8pPr marL="3248292" indent="-216553" algn="ctr" defTabSz="914334" eaLnBrk="0" fontAlgn="base" hangingPunct="0">
              <a:spcBef>
                <a:spcPct val="0"/>
              </a:spcBef>
              <a:spcAft>
                <a:spcPct val="0"/>
              </a:spcAft>
              <a:defRPr sz="2300">
                <a:solidFill>
                  <a:schemeClr val="tx1"/>
                </a:solidFill>
                <a:latin typeface="Tahoma" pitchFamily="34" charset="0"/>
              </a:defRPr>
            </a:lvl8pPr>
            <a:lvl9pPr marL="3681397" indent="-216553" algn="ctr" defTabSz="914334" eaLnBrk="0" fontAlgn="base" hangingPunct="0">
              <a:spcBef>
                <a:spcPct val="0"/>
              </a:spcBef>
              <a:spcAft>
                <a:spcPct val="0"/>
              </a:spcAft>
              <a:defRPr sz="2300">
                <a:solidFill>
                  <a:schemeClr val="tx1"/>
                </a:solidFill>
                <a:latin typeface="Tahoma" pitchFamily="34" charset="0"/>
              </a:defRPr>
            </a:lvl9pPr>
          </a:lstStyle>
          <a:p>
            <a:pPr eaLnBrk="1" hangingPunct="1">
              <a:defRPr/>
            </a:pPr>
            <a:r>
              <a:rPr lang="en-US" altLang="en-US" sz="1200"/>
              <a:t>Trees</a:t>
            </a:r>
          </a:p>
        </p:txBody>
      </p:sp>
      <p:sp>
        <p:nvSpPr>
          <p:cNvPr id="17411"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334" eaLnBrk="0" hangingPunct="0">
              <a:defRPr sz="2300">
                <a:solidFill>
                  <a:schemeClr val="tx1"/>
                </a:solidFill>
                <a:latin typeface="Tahoma" pitchFamily="34" charset="0"/>
              </a:defRPr>
            </a:lvl1pPr>
            <a:lvl2pPr marL="703797" indent="-270691" defTabSz="914334" eaLnBrk="0" hangingPunct="0">
              <a:defRPr sz="2300">
                <a:solidFill>
                  <a:schemeClr val="tx1"/>
                </a:solidFill>
                <a:latin typeface="Tahoma" pitchFamily="34" charset="0"/>
              </a:defRPr>
            </a:lvl2pPr>
            <a:lvl3pPr marL="1082764" indent="-216553" defTabSz="914334" eaLnBrk="0" hangingPunct="0">
              <a:defRPr sz="2300">
                <a:solidFill>
                  <a:schemeClr val="tx1"/>
                </a:solidFill>
                <a:latin typeface="Tahoma" pitchFamily="34" charset="0"/>
              </a:defRPr>
            </a:lvl3pPr>
            <a:lvl4pPr marL="1515869" indent="-216553" defTabSz="914334" eaLnBrk="0" hangingPunct="0">
              <a:defRPr sz="2300">
                <a:solidFill>
                  <a:schemeClr val="tx1"/>
                </a:solidFill>
                <a:latin typeface="Tahoma" pitchFamily="34" charset="0"/>
              </a:defRPr>
            </a:lvl4pPr>
            <a:lvl5pPr marL="1948975" indent="-216553" defTabSz="914334" eaLnBrk="0" hangingPunct="0">
              <a:defRPr sz="2300">
                <a:solidFill>
                  <a:schemeClr val="tx1"/>
                </a:solidFill>
                <a:latin typeface="Tahoma" pitchFamily="34" charset="0"/>
              </a:defRPr>
            </a:lvl5pPr>
            <a:lvl6pPr marL="2382081" indent="-216553" algn="ctr" defTabSz="914334" eaLnBrk="0" fontAlgn="base" hangingPunct="0">
              <a:spcBef>
                <a:spcPct val="0"/>
              </a:spcBef>
              <a:spcAft>
                <a:spcPct val="0"/>
              </a:spcAft>
              <a:defRPr sz="2300">
                <a:solidFill>
                  <a:schemeClr val="tx1"/>
                </a:solidFill>
                <a:latin typeface="Tahoma" pitchFamily="34" charset="0"/>
              </a:defRPr>
            </a:lvl6pPr>
            <a:lvl7pPr marL="2815186" indent="-216553" algn="ctr" defTabSz="914334" eaLnBrk="0" fontAlgn="base" hangingPunct="0">
              <a:spcBef>
                <a:spcPct val="0"/>
              </a:spcBef>
              <a:spcAft>
                <a:spcPct val="0"/>
              </a:spcAft>
              <a:defRPr sz="2300">
                <a:solidFill>
                  <a:schemeClr val="tx1"/>
                </a:solidFill>
                <a:latin typeface="Tahoma" pitchFamily="34" charset="0"/>
              </a:defRPr>
            </a:lvl7pPr>
            <a:lvl8pPr marL="3248292" indent="-216553" algn="ctr" defTabSz="914334" eaLnBrk="0" fontAlgn="base" hangingPunct="0">
              <a:spcBef>
                <a:spcPct val="0"/>
              </a:spcBef>
              <a:spcAft>
                <a:spcPct val="0"/>
              </a:spcAft>
              <a:defRPr sz="2300">
                <a:solidFill>
                  <a:schemeClr val="tx1"/>
                </a:solidFill>
                <a:latin typeface="Tahoma" pitchFamily="34" charset="0"/>
              </a:defRPr>
            </a:lvl8pPr>
            <a:lvl9pPr marL="3681397" indent="-216553" algn="ctr" defTabSz="914334" eaLnBrk="0" fontAlgn="base" hangingPunct="0">
              <a:spcBef>
                <a:spcPct val="0"/>
              </a:spcBef>
              <a:spcAft>
                <a:spcPct val="0"/>
              </a:spcAft>
              <a:defRPr sz="2300">
                <a:solidFill>
                  <a:schemeClr val="tx1"/>
                </a:solidFill>
                <a:latin typeface="Tahoma" pitchFamily="34" charset="0"/>
              </a:defRPr>
            </a:lvl9pPr>
          </a:lstStyle>
          <a:p>
            <a:pPr eaLnBrk="1" hangingPunct="1">
              <a:defRPr/>
            </a:pPr>
            <a:fld id="{1B42E75F-D57E-4DB5-A430-2CA8B43721BA}" type="datetime8">
              <a:rPr lang="en-US" altLang="en-US" sz="1200"/>
              <a:pPr eaLnBrk="1" hangingPunct="1">
                <a:defRPr/>
              </a:pPr>
              <a:t>4/9/2015 2:36 PM</a:t>
            </a:fld>
            <a:endParaRPr lang="en-US" altLang="en-US" sz="1200"/>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703263" indent="-269875" defTabSz="912813"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082675" indent="-215900" defTabSz="912813"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514475" indent="-215900" defTabSz="912813"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1947863" indent="-215900" defTabSz="912813"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405063" indent="-215900" defTabSz="91281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862263" indent="-215900" defTabSz="91281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319463" indent="-215900" defTabSz="91281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776663" indent="-215900" defTabSz="91281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4DCDD38D-CCF9-487E-BB3F-7A6692E4C1BE}" type="slidenum">
              <a:rPr lang="en-US" altLang="en-US">
                <a:latin typeface="Tahoma" panose="020B0604030504040204" pitchFamily="34" charset="0"/>
              </a:rPr>
              <a:pPr eaLnBrk="1" hangingPunct="1">
                <a:spcBef>
                  <a:spcPct val="0"/>
                </a:spcBef>
              </a:pPr>
              <a:t>2</a:t>
            </a:fld>
            <a:endParaRPr lang="en-US" altLang="en-US">
              <a:latin typeface="Tahoma" panose="020B0604030504040204" pitchFamily="34" charset="0"/>
            </a:endParaRPr>
          </a:p>
        </p:txBody>
      </p:sp>
      <p:sp>
        <p:nvSpPr>
          <p:cNvPr id="96261" name="Rectangle 2"/>
          <p:cNvSpPr>
            <a:spLocks noChangeArrowheads="1" noTextEdit="1"/>
          </p:cNvSpPr>
          <p:nvPr>
            <p:ph type="sldImg"/>
          </p:nvPr>
        </p:nvSpPr>
        <p:spPr>
          <a:xfrm>
            <a:off x="1150938" y="692150"/>
            <a:ext cx="4556125" cy="3416300"/>
          </a:xfrm>
          <a:ln/>
        </p:spPr>
      </p:sp>
      <p:sp>
        <p:nvSpPr>
          <p:cNvPr id="96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2035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C8CD51CA-90E8-4A3B-8AF3-1568754484FD}" type="slidenum">
              <a:rPr lang="en-US" altLang="en-US"/>
              <a:pPr/>
              <a:t>‹#›</a:t>
            </a:fld>
            <a:endParaRPr lang="en-US" altLang="en-US"/>
          </a:p>
        </p:txBody>
      </p:sp>
    </p:spTree>
    <p:extLst>
      <p:ext uri="{BB962C8B-B14F-4D97-AF65-F5344CB8AC3E}">
        <p14:creationId xmlns:p14="http://schemas.microsoft.com/office/powerpoint/2010/main" val="38034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C7F4EDE9-0D60-410B-88CD-C761656662C7}" type="slidenum">
              <a:rPr lang="en-US" altLang="en-US"/>
              <a:pPr/>
              <a:t>‹#›</a:t>
            </a:fld>
            <a:endParaRPr lang="en-US" altLang="en-US"/>
          </a:p>
        </p:txBody>
      </p:sp>
    </p:spTree>
    <p:extLst>
      <p:ext uri="{BB962C8B-B14F-4D97-AF65-F5344CB8AC3E}">
        <p14:creationId xmlns:p14="http://schemas.microsoft.com/office/powerpoint/2010/main" val="349102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28A53C7-1EBD-4B29-A5C6-FAF62B1338CE}" type="slidenum">
              <a:rPr lang="en-US" altLang="en-US"/>
              <a:pPr/>
              <a:t>‹#›</a:t>
            </a:fld>
            <a:endParaRPr lang="en-US" altLang="en-US"/>
          </a:p>
        </p:txBody>
      </p:sp>
    </p:spTree>
    <p:extLst>
      <p:ext uri="{BB962C8B-B14F-4D97-AF65-F5344CB8AC3E}">
        <p14:creationId xmlns:p14="http://schemas.microsoft.com/office/powerpoint/2010/main" val="270917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2A4CB2D-7E72-4598-A4BB-065450FE306B}" type="slidenum">
              <a:rPr lang="en-US" altLang="en-US"/>
              <a:pPr/>
              <a:t>‹#›</a:t>
            </a:fld>
            <a:endParaRPr lang="en-US" altLang="en-US"/>
          </a:p>
        </p:txBody>
      </p:sp>
    </p:spTree>
    <p:extLst>
      <p:ext uri="{BB962C8B-B14F-4D97-AF65-F5344CB8AC3E}">
        <p14:creationId xmlns:p14="http://schemas.microsoft.com/office/powerpoint/2010/main" val="258928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2354B33E-2E24-49E1-8805-738B0F8B603E}" type="slidenum">
              <a:rPr lang="en-US" altLang="en-US"/>
              <a:pPr/>
              <a:t>‹#›</a:t>
            </a:fld>
            <a:endParaRPr lang="en-US" altLang="en-US"/>
          </a:p>
        </p:txBody>
      </p:sp>
    </p:spTree>
    <p:extLst>
      <p:ext uri="{BB962C8B-B14F-4D97-AF65-F5344CB8AC3E}">
        <p14:creationId xmlns:p14="http://schemas.microsoft.com/office/powerpoint/2010/main" val="23088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4A0920EB-87B0-47F1-B798-E23BEFB1CB91}" type="slidenum">
              <a:rPr lang="en-US" altLang="en-US"/>
              <a:pPr/>
              <a:t>‹#›</a:t>
            </a:fld>
            <a:endParaRPr lang="en-US" altLang="en-US"/>
          </a:p>
        </p:txBody>
      </p:sp>
    </p:spTree>
    <p:extLst>
      <p:ext uri="{BB962C8B-B14F-4D97-AF65-F5344CB8AC3E}">
        <p14:creationId xmlns:p14="http://schemas.microsoft.com/office/powerpoint/2010/main" val="29115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A5F8C3C7-6AD5-446D-9E72-67EBE113C656}" type="slidenum">
              <a:rPr lang="en-US" altLang="en-US"/>
              <a:pPr/>
              <a:t>‹#›</a:t>
            </a:fld>
            <a:endParaRPr lang="en-US" altLang="en-US"/>
          </a:p>
        </p:txBody>
      </p:sp>
    </p:spTree>
    <p:extLst>
      <p:ext uri="{BB962C8B-B14F-4D97-AF65-F5344CB8AC3E}">
        <p14:creationId xmlns:p14="http://schemas.microsoft.com/office/powerpoint/2010/main" val="367399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5D46A94F-D61D-40E1-8E05-947500D530E5}" type="slidenum">
              <a:rPr lang="en-US" altLang="en-US"/>
              <a:pPr/>
              <a:t>‹#›</a:t>
            </a:fld>
            <a:endParaRPr lang="en-US" altLang="en-US"/>
          </a:p>
        </p:txBody>
      </p:sp>
    </p:spTree>
    <p:extLst>
      <p:ext uri="{BB962C8B-B14F-4D97-AF65-F5344CB8AC3E}">
        <p14:creationId xmlns:p14="http://schemas.microsoft.com/office/powerpoint/2010/main" val="257564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CAAB89FD-EB54-4068-91CC-096EAF5F1A8C}" type="slidenum">
              <a:rPr lang="en-US" altLang="en-US"/>
              <a:pPr/>
              <a:t>‹#›</a:t>
            </a:fld>
            <a:endParaRPr lang="en-US" altLang="en-US"/>
          </a:p>
        </p:txBody>
      </p:sp>
    </p:spTree>
    <p:extLst>
      <p:ext uri="{BB962C8B-B14F-4D97-AF65-F5344CB8AC3E}">
        <p14:creationId xmlns:p14="http://schemas.microsoft.com/office/powerpoint/2010/main" val="287505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7E0509C-B3F4-496C-98EA-41C884512F7A}" type="slidenum">
              <a:rPr lang="en-US" altLang="en-US"/>
              <a:pPr/>
              <a:t>‹#›</a:t>
            </a:fld>
            <a:endParaRPr lang="en-US" altLang="en-US"/>
          </a:p>
        </p:txBody>
      </p:sp>
    </p:spTree>
    <p:extLst>
      <p:ext uri="{BB962C8B-B14F-4D97-AF65-F5344CB8AC3E}">
        <p14:creationId xmlns:p14="http://schemas.microsoft.com/office/powerpoint/2010/main" val="294616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0034A8DF-8E4B-4126-A96C-B74297A0F63E}" type="slidenum">
              <a:rPr lang="en-US" altLang="en-US"/>
              <a:pPr/>
              <a:t>‹#›</a:t>
            </a:fld>
            <a:endParaRPr lang="en-US" altLang="en-US"/>
          </a:p>
        </p:txBody>
      </p:sp>
    </p:spTree>
    <p:extLst>
      <p:ext uri="{BB962C8B-B14F-4D97-AF65-F5344CB8AC3E}">
        <p14:creationId xmlns:p14="http://schemas.microsoft.com/office/powerpoint/2010/main" val="290825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B6655626-FD31-497D-90D8-2ECE59DE9B9B}" type="slidenum">
              <a:rPr lang="en-US" altLang="en-US"/>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AbstractTree.html"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www.cs.armstrong.edu/liang/intro10e/html/AbstractTree.html" TargetMode="External"/><Relationship Id="rId5" Type="http://schemas.openxmlformats.org/officeDocument/2006/relationships/hyperlink" Target="http://www.cs.armstrong.edu/liang/intro10e/html/Tree.html" TargetMode="External"/><Relationship Id="rId4" Type="http://schemas.openxmlformats.org/officeDocument/2006/relationships/hyperlink" Target="html/Tree.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cs.armstrong.edu/liang/intro10e/html/BST.html" TargetMode="External"/><Relationship Id="rId2" Type="http://schemas.openxmlformats.org/officeDocument/2006/relationships/hyperlink" Target="html/BST.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hyperlink" Target="html/TestBST.bat" TargetMode="External"/><Relationship Id="rId2" Type="http://schemas.openxmlformats.org/officeDocument/2006/relationships/hyperlink" Target="html/TestBS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BST.html" TargetMode="Externa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2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24.wmf"/><Relationship Id="rId5" Type="http://schemas.openxmlformats.org/officeDocument/2006/relationships/oleObject" Target="../embeddings/oleObject30.bin"/><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26.wmf"/><Relationship Id="rId5" Type="http://schemas.openxmlformats.org/officeDocument/2006/relationships/oleObject" Target="../embeddings/oleObject32.bin"/><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8" Type="http://schemas.openxmlformats.org/officeDocument/2006/relationships/hyperlink" Target="html/TestBinaryTreeDelete.bat" TargetMode="External"/><Relationship Id="rId3" Type="http://schemas.openxmlformats.org/officeDocument/2006/relationships/oleObject" Target="../embeddings/oleObject33.bin"/><Relationship Id="rId7" Type="http://schemas.openxmlformats.org/officeDocument/2006/relationships/hyperlink" Target="html/TestBSTDelete.html" TargetMode="Externa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28.wmf"/><Relationship Id="rId5" Type="http://schemas.openxmlformats.org/officeDocument/2006/relationships/oleObject" Target="../embeddings/oleObject34.bin"/><Relationship Id="rId4" Type="http://schemas.openxmlformats.org/officeDocument/2006/relationships/image" Target="../media/image27.wmf"/><Relationship Id="rId9" Type="http://schemas.openxmlformats.org/officeDocument/2006/relationships/hyperlink" Target="http://www.cs.armstrong.edu/liang/intro10e/html/TestBSTDelete.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www.cs.armstrong.edu/liang/intro10e/html/BTView.html" TargetMode="External"/><Relationship Id="rId2" Type="http://schemas.openxmlformats.org/officeDocument/2006/relationships/hyperlink" Target="html/BTView.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BSTAnimation.html" TargetMode="External"/><Relationship Id="rId5" Type="http://schemas.openxmlformats.org/officeDocument/2006/relationships/hyperlink" Target="html/BSTAnimation.html" TargetMode="Externa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hyperlink" Target="http://www.cs.armstrong.edu/liang/intro10e/html/TestBSTWithIterator.html" TargetMode="External"/><Relationship Id="rId2" Type="http://schemas.openxmlformats.org/officeDocument/2006/relationships/hyperlink" Target="html/TestBSTWithIterator.html"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3.wmf"/><Relationship Id="rId5" Type="http://schemas.openxmlformats.org/officeDocument/2006/relationships/oleObject" Target="../embeddings/oleObject36.bin"/><Relationship Id="rId4" Type="http://schemas.openxmlformats.org/officeDocument/2006/relationships/image" Target="../media/image3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35.wmf"/><Relationship Id="rId5" Type="http://schemas.openxmlformats.org/officeDocument/2006/relationships/oleObject" Target="../embeddings/oleObject38.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0.bin"/></Relationships>
</file>

<file path=ppt/slides/_rels/slide59.xml.rels><?xml version="1.0" encoding="UTF-8" standalone="yes"?>
<Relationships xmlns="http://schemas.openxmlformats.org/package/2006/relationships"><Relationship Id="rId3" Type="http://schemas.openxmlformats.org/officeDocument/2006/relationships/hyperlink" Target="http://www.cs.armstrong.edu/liang/intro10e/html/HuffmanCode.html" TargetMode="External"/><Relationship Id="rId2" Type="http://schemas.openxmlformats.org/officeDocument/2006/relationships/hyperlink" Target="html/HuffmanCod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2EE0C4-2987-416C-ADF4-BFEB2AD55E2D}"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431800" y="1665288"/>
            <a:ext cx="8316913" cy="1655762"/>
          </a:xfrm>
          <a:noFill/>
        </p:spPr>
        <p:txBody>
          <a:bodyPr/>
          <a:lstStyle/>
          <a:p>
            <a:r>
              <a:rPr lang="en-US" altLang="en-US" sz="3600" smtClean="0"/>
              <a:t>Chapter 25 Binary Search Trees</a:t>
            </a:r>
          </a:p>
        </p:txBody>
      </p:sp>
      <p:sp>
        <p:nvSpPr>
          <p:cNvPr id="3076" name="Rectangle 6"/>
          <p:cNvSpPr>
            <a:spLocks noChangeArrowheads="1"/>
          </p:cNvSpPr>
          <p:nvPr/>
        </p:nvSpPr>
        <p:spPr bwMode="auto">
          <a:xfrm>
            <a:off x="2281238"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A384DA-1D3B-4EEE-9CF6-8B6CCFE90301}" type="slidenum">
              <a:rPr lang="en-US" altLang="en-US" sz="1400"/>
              <a:pPr>
                <a:spcBef>
                  <a:spcPct val="0"/>
                </a:spcBef>
                <a:buClrTx/>
                <a:buSzTx/>
                <a:buFontTx/>
                <a:buNone/>
              </a:pPr>
              <a:t>10</a:t>
            </a:fld>
            <a:endParaRPr lang="en-US" altLang="en-US" sz="1400"/>
          </a:p>
        </p:txBody>
      </p:sp>
      <p:sp>
        <p:nvSpPr>
          <p:cNvPr id="10243" name="Rectangle 2"/>
          <p:cNvSpPr>
            <a:spLocks noGrp="1" noChangeArrowheads="1"/>
          </p:cNvSpPr>
          <p:nvPr>
            <p:ph type="title"/>
          </p:nvPr>
        </p:nvSpPr>
        <p:spPr>
          <a:xfrm>
            <a:off x="0" y="152400"/>
            <a:ext cx="8839200" cy="533400"/>
          </a:xfrm>
          <a:noFill/>
        </p:spPr>
        <p:txBody>
          <a:bodyPr/>
          <a:lstStyle/>
          <a:p>
            <a:r>
              <a:rPr lang="en-US" altLang="en-US" sz="3600" smtClean="0"/>
              <a:t>Inserting an Element to a Binary Search Tree</a:t>
            </a:r>
          </a:p>
        </p:txBody>
      </p:sp>
      <p:sp>
        <p:nvSpPr>
          <p:cNvPr id="1024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4" name="Rectangle 13"/>
          <p:cNvSpPr>
            <a:spLocks noGrp="1" noChangeArrowheads="1"/>
          </p:cNvSpPr>
          <p:nvPr>
            <p:ph type="body" idx="1"/>
          </p:nvPr>
        </p:nvSpPr>
        <p:spPr>
          <a:xfrm>
            <a:off x="228600" y="1052513"/>
            <a:ext cx="8664575" cy="2952750"/>
          </a:xfrm>
          <a:noFill/>
        </p:spPr>
        <p:txBody>
          <a:bodyPr/>
          <a:lstStyle/>
          <a:p>
            <a:pPr>
              <a:lnSpc>
                <a:spcPct val="90000"/>
              </a:lnSpc>
            </a:pPr>
            <a:r>
              <a:rPr lang="en-US" altLang="en-US" sz="2800" dirty="0" smtClean="0">
                <a:cs typeface="Times New Roman" panose="02020603050405020304" pitchFamily="18" charset="0"/>
              </a:rPr>
              <a:t>If a binary tree is empty, create a root node with the new element. </a:t>
            </a:r>
          </a:p>
          <a:p>
            <a:pPr>
              <a:lnSpc>
                <a:spcPct val="90000"/>
              </a:lnSpc>
            </a:pPr>
            <a:r>
              <a:rPr lang="en-US" altLang="en-US" sz="2800" dirty="0" smtClean="0">
                <a:cs typeface="Times New Roman" panose="02020603050405020304" pitchFamily="18" charset="0"/>
              </a:rPr>
              <a:t>Otherwise, locate the parent node for the new element node. </a:t>
            </a:r>
          </a:p>
          <a:p>
            <a:pPr>
              <a:lnSpc>
                <a:spcPct val="90000"/>
              </a:lnSpc>
            </a:pPr>
            <a:r>
              <a:rPr lang="en-US" altLang="en-US" sz="2800" dirty="0" smtClean="0">
                <a:cs typeface="Times New Roman" panose="02020603050405020304" pitchFamily="18" charset="0"/>
              </a:rPr>
              <a:t>If the new element is less than the parent element, the node for the new element becomes the left child of the parent. </a:t>
            </a:r>
          </a:p>
          <a:p>
            <a:pPr>
              <a:lnSpc>
                <a:spcPct val="90000"/>
              </a:lnSpc>
            </a:pPr>
            <a:r>
              <a:rPr lang="en-US" altLang="en-US" sz="2800" dirty="0" smtClean="0">
                <a:cs typeface="Times New Roman" panose="02020603050405020304" pitchFamily="18" charset="0"/>
              </a:rPr>
              <a:t>If the new element is greater than the parent element, the node for the new element becomes the right child of the parent. </a:t>
            </a:r>
          </a:p>
          <a:p>
            <a:pPr>
              <a:lnSpc>
                <a:spcPct val="90000"/>
              </a:lnSpc>
            </a:pPr>
            <a:r>
              <a:rPr lang="en-US" altLang="en-US" sz="2800" dirty="0" smtClean="0">
                <a:cs typeface="Times New Roman" panose="02020603050405020304" pitchFamily="18" charset="0"/>
              </a:rPr>
              <a:t>Here is the algorithm:</a:t>
            </a:r>
            <a:r>
              <a:rPr lang="en-US" altLang="en-US" sz="2800" dirty="0" smtClean="0">
                <a:cs typeface="Courier New" panose="02070309020205020404" pitchFamily="49" charset="0"/>
              </a:rPr>
              <a:t> </a:t>
            </a:r>
          </a:p>
        </p:txBody>
      </p:sp>
      <p:sp>
        <p:nvSpPr>
          <p:cNvPr id="1025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5C8622-A0C0-4DD3-8229-03CEFD680806}" type="slidenum">
              <a:rPr lang="en-US" altLang="en-US" sz="1400"/>
              <a:pPr>
                <a:spcBef>
                  <a:spcPct val="0"/>
                </a:spcBef>
                <a:buClrTx/>
                <a:buSzTx/>
                <a:buFontTx/>
                <a:buNone/>
              </a:pPr>
              <a:t>11</a:t>
            </a:fld>
            <a:endParaRPr lang="en-US" altLang="en-US" sz="1400"/>
          </a:p>
        </p:txBody>
      </p:sp>
      <p:sp>
        <p:nvSpPr>
          <p:cNvPr id="11267" name="Rectangle 2"/>
          <p:cNvSpPr>
            <a:spLocks noGrp="1" noChangeArrowheads="1"/>
          </p:cNvSpPr>
          <p:nvPr>
            <p:ph type="title"/>
          </p:nvPr>
        </p:nvSpPr>
        <p:spPr>
          <a:xfrm>
            <a:off x="0" y="152400"/>
            <a:ext cx="8839200" cy="533400"/>
          </a:xfrm>
          <a:noFill/>
        </p:spPr>
        <p:txBody>
          <a:bodyPr/>
          <a:lstStyle/>
          <a:p>
            <a:r>
              <a:rPr lang="en-US" altLang="en-US" sz="3600" smtClean="0"/>
              <a:t>Inserting an Element to a Binary Tree</a:t>
            </a:r>
          </a:p>
        </p:txBody>
      </p:sp>
      <p:sp>
        <p:nvSpPr>
          <p:cNvPr id="1126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5" name="Rectangle 13"/>
          <p:cNvSpPr>
            <a:spLocks noGrp="1" noChangeArrowheads="1"/>
          </p:cNvSpPr>
          <p:nvPr>
            <p:ph type="body" idx="1"/>
          </p:nvPr>
        </p:nvSpPr>
        <p:spPr>
          <a:xfrm>
            <a:off x="0" y="762000"/>
            <a:ext cx="5791200" cy="5867400"/>
          </a:xfrm>
        </p:spPr>
        <p:txBody>
          <a:bodyPr/>
          <a:lstStyle/>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2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2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200" b="1" smtClean="0">
                <a:solidFill>
                  <a:schemeClr val="tx2"/>
                </a:solidFill>
                <a:latin typeface="Courier New" panose="02070309020205020404" pitchFamily="49" charset="0"/>
                <a:cs typeface="Courier New" panose="02070309020205020404" pitchFamily="49" charset="0"/>
              </a:rPr>
              <a:t>}</a:t>
            </a:r>
          </a:p>
        </p:txBody>
      </p:sp>
      <p:sp>
        <p:nvSpPr>
          <p:cNvPr id="11276"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7"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8" name="Rectangle 16"/>
          <p:cNvSpPr>
            <a:spLocks noChangeArrowheads="1"/>
          </p:cNvSpPr>
          <p:nvPr/>
        </p:nvSpPr>
        <p:spPr bwMode="auto">
          <a:xfrm>
            <a:off x="5903913" y="981075"/>
            <a:ext cx="30114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1279" name="Rectangle 18"/>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80" name="Object 17"/>
          <p:cNvGraphicFramePr>
            <a:graphicFrameLocks noChangeAspect="1"/>
          </p:cNvGraphicFramePr>
          <p:nvPr/>
        </p:nvGraphicFramePr>
        <p:xfrm>
          <a:off x="5508625" y="3514725"/>
          <a:ext cx="3538538" cy="2814638"/>
        </p:xfrm>
        <a:graphic>
          <a:graphicData uri="http://schemas.openxmlformats.org/presentationml/2006/ole">
            <mc:AlternateContent xmlns:mc="http://schemas.openxmlformats.org/markup-compatibility/2006">
              <mc:Choice xmlns:v="urn:schemas-microsoft-com:vml" Requires="v">
                <p:oleObj spid="_x0000_s11285" name="Picture" r:id="rId3" imgW="2511745" imgH="2001630" progId="Word.Picture.8">
                  <p:embed/>
                </p:oleObj>
              </mc:Choice>
              <mc:Fallback>
                <p:oleObj name="Picture" r:id="rId3" imgW="2511745" imgH="2001630" progId="Word.Picture.8">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3514725"/>
                        <a:ext cx="3538538"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DD8437-2861-4C4B-8C98-82A09A4DB71D}" type="slidenum">
              <a:rPr lang="en-US" altLang="en-US" sz="1400"/>
              <a:pPr>
                <a:spcBef>
                  <a:spcPct val="0"/>
                </a:spcBef>
                <a:buClrTx/>
                <a:buSzTx/>
                <a:buFontTx/>
                <a:buNone/>
              </a:pPr>
              <a:t>12</a:t>
            </a:fld>
            <a:endParaRPr lang="en-US" altLang="en-US" sz="1400"/>
          </a:p>
        </p:txBody>
      </p:sp>
      <p:sp>
        <p:nvSpPr>
          <p:cNvPr id="12291"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a:t>
            </a:r>
          </a:p>
        </p:txBody>
      </p:sp>
      <p:sp>
        <p:nvSpPr>
          <p:cNvPr id="1229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2"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230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4"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5" name="Rectangle 16"/>
          <p:cNvSpPr>
            <a:spLocks noChangeArrowheads="1"/>
          </p:cNvSpPr>
          <p:nvPr/>
        </p:nvSpPr>
        <p:spPr bwMode="auto">
          <a:xfrm>
            <a:off x="4876800" y="9906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2306"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307"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2314"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8" name="Rectangle 19"/>
          <p:cNvSpPr>
            <a:spLocks noChangeArrowheads="1"/>
          </p:cNvSpPr>
          <p:nvPr/>
        </p:nvSpPr>
        <p:spPr bwMode="auto">
          <a:xfrm>
            <a:off x="0" y="838200"/>
            <a:ext cx="1600200" cy="15240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9" name="Rectangle 20"/>
          <p:cNvSpPr>
            <a:spLocks noChangeArrowheads="1"/>
          </p:cNvSpPr>
          <p:nvPr/>
        </p:nvSpPr>
        <p:spPr bwMode="auto">
          <a:xfrm>
            <a:off x="5327650" y="3249613"/>
            <a:ext cx="792163" cy="142875"/>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49AE79-FB0C-4A18-9C57-1F5739CE9E42}" type="slidenum">
              <a:rPr lang="en-US" altLang="en-US" sz="1400"/>
              <a:pPr>
                <a:spcBef>
                  <a:spcPct val="0"/>
                </a:spcBef>
                <a:buClrTx/>
                <a:buSzTx/>
                <a:buFontTx/>
                <a:buNone/>
              </a:pPr>
              <a:t>13</a:t>
            </a:fld>
            <a:endParaRPr lang="en-US" altLang="en-US" sz="1400"/>
          </a:p>
        </p:txBody>
      </p:sp>
      <p:sp>
        <p:nvSpPr>
          <p:cNvPr id="13315"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331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5"/>
          <p:cNvSpPr>
            <a:spLocks noChangeArrowheads="1"/>
          </p:cNvSpPr>
          <p:nvPr/>
        </p:nvSpPr>
        <p:spPr bwMode="auto">
          <a:xfrm>
            <a:off x="234315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6"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3327"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8"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9"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3330"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31"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3338"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Rectangle 19"/>
          <p:cNvSpPr>
            <a:spLocks noChangeArrowheads="1"/>
          </p:cNvSpPr>
          <p:nvPr/>
        </p:nvSpPr>
        <p:spPr bwMode="auto">
          <a:xfrm>
            <a:off x="228600" y="1600200"/>
            <a:ext cx="1600200" cy="17303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33" name="Rectangle 22"/>
          <p:cNvSpPr>
            <a:spLocks noChangeArrowheads="1"/>
          </p:cNvSpPr>
          <p:nvPr/>
        </p:nvSpPr>
        <p:spPr bwMode="auto">
          <a:xfrm>
            <a:off x="5076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23EB61-2C43-4C45-A444-C355D01C9CEA}" type="slidenum">
              <a:rPr lang="en-US" altLang="en-US" sz="1400"/>
              <a:pPr>
                <a:spcBef>
                  <a:spcPct val="0"/>
                </a:spcBef>
                <a:buClrTx/>
                <a:buSzTx/>
                <a:buFontTx/>
                <a:buNone/>
              </a:pPr>
              <a:t>14</a:t>
            </a:fld>
            <a:endParaRPr lang="en-US" altLang="en-US" sz="1400"/>
          </a:p>
        </p:txBody>
      </p:sp>
      <p:sp>
        <p:nvSpPr>
          <p:cNvPr id="14339"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434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0"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4351"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2"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3"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4354"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55"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4362"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Rectangle 19"/>
          <p:cNvSpPr>
            <a:spLocks noChangeArrowheads="1"/>
          </p:cNvSpPr>
          <p:nvPr/>
        </p:nvSpPr>
        <p:spPr bwMode="auto">
          <a:xfrm>
            <a:off x="215900" y="1844675"/>
            <a:ext cx="2016125" cy="17303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7" name="Rectangle 20"/>
          <p:cNvSpPr>
            <a:spLocks noChangeArrowheads="1"/>
          </p:cNvSpPr>
          <p:nvPr/>
        </p:nvSpPr>
        <p:spPr bwMode="auto">
          <a:xfrm>
            <a:off x="5076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A9DC44-8C75-4AFD-957C-A590663FFB71}" type="slidenum">
              <a:rPr lang="en-US" altLang="en-US" sz="1400"/>
              <a:pPr>
                <a:spcBef>
                  <a:spcPct val="0"/>
                </a:spcBef>
                <a:buClrTx/>
                <a:buSzTx/>
                <a:buFontTx/>
                <a:buNone/>
              </a:pPr>
              <a:t>15</a:t>
            </a:fld>
            <a:endParaRPr lang="en-US" altLang="en-US" sz="1400"/>
          </a:p>
        </p:txBody>
      </p:sp>
      <p:sp>
        <p:nvSpPr>
          <p:cNvPr id="15363"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536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4"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537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7"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5378"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9"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5387"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Rectangle 19"/>
          <p:cNvSpPr>
            <a:spLocks noChangeArrowheads="1"/>
          </p:cNvSpPr>
          <p:nvPr/>
        </p:nvSpPr>
        <p:spPr bwMode="auto">
          <a:xfrm>
            <a:off x="395288" y="2060575"/>
            <a:ext cx="4140200"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81" name="Rectangle 20"/>
          <p:cNvSpPr>
            <a:spLocks noChangeArrowheads="1"/>
          </p:cNvSpPr>
          <p:nvPr/>
        </p:nvSpPr>
        <p:spPr bwMode="auto">
          <a:xfrm>
            <a:off x="5076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82" name="Rectangle 21"/>
          <p:cNvSpPr>
            <a:spLocks noChangeArrowheads="1"/>
          </p:cNvSpPr>
          <p:nvPr/>
        </p:nvSpPr>
        <p:spPr bwMode="auto">
          <a:xfrm>
            <a:off x="5111750" y="1952625"/>
            <a:ext cx="129698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60?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B0F808-2116-44F6-A617-A49A2362C2C2}" type="slidenum">
              <a:rPr lang="en-US" altLang="en-US" sz="1400"/>
              <a:pPr>
                <a:spcBef>
                  <a:spcPct val="0"/>
                </a:spcBef>
                <a:buClrTx/>
                <a:buSzTx/>
                <a:buFontTx/>
                <a:buNone/>
              </a:pPr>
              <a:t>16</a:t>
            </a:fld>
            <a:endParaRPr lang="en-US" altLang="en-US" sz="1400"/>
          </a:p>
        </p:txBody>
      </p:sp>
      <p:sp>
        <p:nvSpPr>
          <p:cNvPr id="16387"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638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8"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6399"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0"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1"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6402"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403"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6411"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4" name="Rectangle 19"/>
          <p:cNvSpPr>
            <a:spLocks noChangeArrowheads="1"/>
          </p:cNvSpPr>
          <p:nvPr/>
        </p:nvSpPr>
        <p:spPr bwMode="auto">
          <a:xfrm>
            <a:off x="827088" y="2852738"/>
            <a:ext cx="4140200"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5" name="Rectangle 20"/>
          <p:cNvSpPr>
            <a:spLocks noChangeArrowheads="1"/>
          </p:cNvSpPr>
          <p:nvPr/>
        </p:nvSpPr>
        <p:spPr bwMode="auto">
          <a:xfrm>
            <a:off x="5076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6" name="Rectangle 21"/>
          <p:cNvSpPr>
            <a:spLocks noChangeArrowheads="1"/>
          </p:cNvSpPr>
          <p:nvPr/>
        </p:nvSpPr>
        <p:spPr bwMode="auto">
          <a:xfrm>
            <a:off x="5256213" y="2636838"/>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60?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C2913D-CB6C-4173-A285-05A31C283074}" type="slidenum">
              <a:rPr lang="en-US" altLang="en-US" sz="1400"/>
              <a:pPr>
                <a:spcBef>
                  <a:spcPct val="0"/>
                </a:spcBef>
                <a:buClrTx/>
                <a:buSzTx/>
                <a:buFontTx/>
                <a:buNone/>
              </a:pPr>
              <a:t>17</a:t>
            </a:fld>
            <a:endParaRPr lang="en-US" altLang="en-US" sz="1400"/>
          </a:p>
        </p:txBody>
      </p:sp>
      <p:sp>
        <p:nvSpPr>
          <p:cNvPr id="17411"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741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2"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742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4"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5"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7426"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27"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7435"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8" name="Rectangle 19"/>
          <p:cNvSpPr>
            <a:spLocks noChangeArrowheads="1"/>
          </p:cNvSpPr>
          <p:nvPr/>
        </p:nvSpPr>
        <p:spPr bwMode="auto">
          <a:xfrm>
            <a:off x="539750" y="3033713"/>
            <a:ext cx="1728788"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9" name="Rectangle 20"/>
          <p:cNvSpPr>
            <a:spLocks noChangeArrowheads="1"/>
          </p:cNvSpPr>
          <p:nvPr/>
        </p:nvSpPr>
        <p:spPr bwMode="auto">
          <a:xfrm>
            <a:off x="5003800" y="34290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30" name="Rectangle 21"/>
          <p:cNvSpPr>
            <a:spLocks noChangeArrowheads="1"/>
          </p:cNvSpPr>
          <p:nvPr/>
        </p:nvSpPr>
        <p:spPr bwMode="auto">
          <a:xfrm>
            <a:off x="5256213" y="2636838"/>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60 true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F0E04F-3E80-4E92-8C45-8706B4C00C15}" type="slidenum">
              <a:rPr lang="en-US" altLang="en-US" sz="1400"/>
              <a:pPr>
                <a:spcBef>
                  <a:spcPct val="0"/>
                </a:spcBef>
                <a:buClrTx/>
                <a:buSzTx/>
                <a:buFontTx/>
                <a:buNone/>
              </a:pPr>
              <a:t>18</a:t>
            </a:fld>
            <a:endParaRPr lang="en-US" altLang="en-US" sz="1400"/>
          </a:p>
        </p:txBody>
      </p:sp>
      <p:sp>
        <p:nvSpPr>
          <p:cNvPr id="18435"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843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6"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8447"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8"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9"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8450"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51"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8459"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2" name="Rectangle 19"/>
          <p:cNvSpPr>
            <a:spLocks noChangeArrowheads="1"/>
          </p:cNvSpPr>
          <p:nvPr/>
        </p:nvSpPr>
        <p:spPr bwMode="auto">
          <a:xfrm>
            <a:off x="611188" y="3249613"/>
            <a:ext cx="201612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53" name="Rectangle 20"/>
          <p:cNvSpPr>
            <a:spLocks noChangeArrowheads="1"/>
          </p:cNvSpPr>
          <p:nvPr/>
        </p:nvSpPr>
        <p:spPr bwMode="auto">
          <a:xfrm>
            <a:off x="8135938" y="3789363"/>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54" name="Rectangle 21"/>
          <p:cNvSpPr>
            <a:spLocks noChangeArrowheads="1"/>
          </p:cNvSpPr>
          <p:nvPr/>
        </p:nvSpPr>
        <p:spPr bwMode="auto">
          <a:xfrm>
            <a:off x="5256213" y="2636838"/>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60 true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4C0A04-BFAC-4BC7-9E5D-57F2AD0AC751}" type="slidenum">
              <a:rPr lang="en-US" altLang="en-US" sz="1400"/>
              <a:pPr>
                <a:spcBef>
                  <a:spcPct val="0"/>
                </a:spcBef>
                <a:buClrTx/>
                <a:buSzTx/>
                <a:buFontTx/>
                <a:buNone/>
              </a:pPr>
              <a:t>19</a:t>
            </a:fld>
            <a:endParaRPr lang="en-US" altLang="en-US" sz="1400"/>
          </a:p>
        </p:txBody>
      </p:sp>
      <p:sp>
        <p:nvSpPr>
          <p:cNvPr id="19459"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1946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0"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19471"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2"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3"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19474"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75"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19483"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6" name="Rectangle 19"/>
          <p:cNvSpPr>
            <a:spLocks noChangeArrowheads="1"/>
          </p:cNvSpPr>
          <p:nvPr/>
        </p:nvSpPr>
        <p:spPr bwMode="auto">
          <a:xfrm>
            <a:off x="250825" y="1808163"/>
            <a:ext cx="201612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7" name="Rectangle 20"/>
          <p:cNvSpPr>
            <a:spLocks noChangeArrowheads="1"/>
          </p:cNvSpPr>
          <p:nvPr/>
        </p:nvSpPr>
        <p:spPr bwMode="auto">
          <a:xfrm>
            <a:off x="8135938" y="3789363"/>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8" name="Rectangle 21"/>
          <p:cNvSpPr>
            <a:spLocks noChangeArrowheads="1"/>
          </p:cNvSpPr>
          <p:nvPr/>
        </p:nvSpPr>
        <p:spPr bwMode="auto">
          <a:xfrm>
            <a:off x="5256213" y="2636838"/>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60 true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0"/>
          <p:cNvSpPr>
            <a:spLocks noGrp="1" noChangeArrowheads="1"/>
          </p:cNvSpPr>
          <p:nvPr>
            <p:ph type="ftr" sz="quarter" idx="11"/>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400" smtClean="0">
                <a:latin typeface="Tahoma" panose="020B0604030504040204" pitchFamily="34" charset="0"/>
              </a:rPr>
              <a:t>Trees</a:t>
            </a:r>
          </a:p>
        </p:txBody>
      </p:sp>
      <p:sp>
        <p:nvSpPr>
          <p:cNvPr id="3075" name="Rectangle 71"/>
          <p:cNvSpPr>
            <a:spLocks noGrp="1" noChangeArrowheads="1"/>
          </p:cNvSpPr>
          <p:nvPr>
            <p:ph type="sldNum" sz="quarter" idx="12"/>
          </p:nvPr>
        </p:nvSpPr>
        <p:spPr>
          <a:xfrm>
            <a:off x="3124200" y="6356350"/>
            <a:ext cx="2895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fld id="{5739C898-52DB-4E1C-8ABC-22236E87BC77}" type="slidenum">
              <a:rPr lang="en-US" altLang="en-US" sz="1400">
                <a:latin typeface="Tahoma" panose="020B0604030504040204" pitchFamily="34" charset="0"/>
              </a:rPr>
              <a:pPr algn="ctr" eaLnBrk="1" hangingPunct="1">
                <a:spcBef>
                  <a:spcPct val="0"/>
                </a:spcBef>
                <a:buFontTx/>
                <a:buNone/>
              </a:pPr>
              <a:t>2</a:t>
            </a:fld>
            <a:endParaRPr lang="en-US" altLang="en-US" sz="1400">
              <a:latin typeface="Tahoma" panose="020B0604030504040204" pitchFamily="34" charset="0"/>
            </a:endParaRPr>
          </a:p>
        </p:txBody>
      </p:sp>
      <p:sp>
        <p:nvSpPr>
          <p:cNvPr id="3076" name="Rectangle 2"/>
          <p:cNvSpPr>
            <a:spLocks noGrp="1" noChangeArrowheads="1"/>
          </p:cNvSpPr>
          <p:nvPr>
            <p:ph type="ctrTitle"/>
          </p:nvPr>
        </p:nvSpPr>
        <p:spPr>
          <a:xfrm>
            <a:off x="914400" y="1676400"/>
            <a:ext cx="7772400" cy="1143000"/>
          </a:xfrm>
        </p:spPr>
        <p:txBody>
          <a:bodyPr/>
          <a:lstStyle/>
          <a:p>
            <a:pPr eaLnBrk="1" hangingPunct="1"/>
            <a:r>
              <a:rPr lang="en-US" altLang="en-US" smtClean="0">
                <a:ea typeface="ＭＳ Ｐゴシック" panose="020B0600070205080204" pitchFamily="34" charset="-128"/>
              </a:rPr>
              <a:t>Trees</a:t>
            </a:r>
          </a:p>
        </p:txBody>
      </p:sp>
      <p:sp>
        <p:nvSpPr>
          <p:cNvPr id="3077" name="AutoShape 251"/>
          <p:cNvSpPr>
            <a:spLocks noChangeAspect="1" noChangeArrowheads="1"/>
          </p:cNvSpPr>
          <p:nvPr/>
        </p:nvSpPr>
        <p:spPr bwMode="auto">
          <a:xfrm>
            <a:off x="4340225" y="3451225"/>
            <a:ext cx="186531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Make Money Fast!</a:t>
            </a:r>
          </a:p>
        </p:txBody>
      </p:sp>
      <p:sp>
        <p:nvSpPr>
          <p:cNvPr id="3078" name="AutoShape 252"/>
          <p:cNvSpPr>
            <a:spLocks noChangeAspect="1" noChangeArrowheads="1"/>
          </p:cNvSpPr>
          <p:nvPr/>
        </p:nvSpPr>
        <p:spPr bwMode="auto">
          <a:xfrm>
            <a:off x="3276600" y="4451350"/>
            <a:ext cx="765175"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Stock</a:t>
            </a:r>
            <a:br>
              <a:rPr lang="en-US" altLang="en-US" sz="1600">
                <a:latin typeface="Tahoma" panose="020B0604030504040204" pitchFamily="34" charset="0"/>
              </a:rPr>
            </a:br>
            <a:r>
              <a:rPr lang="en-US" altLang="en-US" sz="1600">
                <a:latin typeface="Tahoma" panose="020B0604030504040204" pitchFamily="34" charset="0"/>
              </a:rPr>
              <a:t>Fraud</a:t>
            </a:r>
          </a:p>
        </p:txBody>
      </p:sp>
      <p:sp>
        <p:nvSpPr>
          <p:cNvPr id="3079" name="AutoShape 253"/>
          <p:cNvSpPr>
            <a:spLocks noChangeAspect="1" noChangeArrowheads="1"/>
          </p:cNvSpPr>
          <p:nvPr/>
        </p:nvSpPr>
        <p:spPr bwMode="auto">
          <a:xfrm>
            <a:off x="4791075" y="4451350"/>
            <a:ext cx="957263"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Ponzi</a:t>
            </a:r>
            <a:br>
              <a:rPr lang="en-US" altLang="en-US" sz="1600">
                <a:latin typeface="Tahoma" panose="020B0604030504040204" pitchFamily="34" charset="0"/>
              </a:rPr>
            </a:br>
            <a:r>
              <a:rPr lang="en-US" altLang="en-US" sz="1600">
                <a:latin typeface="Tahoma" panose="020B0604030504040204" pitchFamily="34" charset="0"/>
              </a:rPr>
              <a:t>Scheme</a:t>
            </a:r>
          </a:p>
        </p:txBody>
      </p:sp>
      <p:cxnSp>
        <p:nvCxnSpPr>
          <p:cNvPr id="3080" name="AutoShape 254"/>
          <p:cNvCxnSpPr>
            <a:cxnSpLocks noChangeShapeType="1"/>
            <a:stCxn id="3077" idx="2"/>
            <a:endCxn id="3079" idx="0"/>
          </p:cNvCxnSpPr>
          <p:nvPr/>
        </p:nvCxnSpPr>
        <p:spPr bwMode="auto">
          <a:xfrm flipH="1">
            <a:off x="5270500" y="3844925"/>
            <a:ext cx="3175" cy="596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81" name="AutoShape 255"/>
          <p:cNvCxnSpPr>
            <a:cxnSpLocks noChangeShapeType="1"/>
            <a:stCxn id="3077" idx="2"/>
            <a:endCxn id="3078" idx="0"/>
          </p:cNvCxnSpPr>
          <p:nvPr/>
        </p:nvCxnSpPr>
        <p:spPr bwMode="auto">
          <a:xfrm flipH="1">
            <a:off x="3659188" y="3844925"/>
            <a:ext cx="1614487" cy="5969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082" name="AutoShape 256"/>
          <p:cNvSpPr>
            <a:spLocks noChangeAspect="1" noChangeArrowheads="1"/>
          </p:cNvSpPr>
          <p:nvPr/>
        </p:nvSpPr>
        <p:spPr bwMode="auto">
          <a:xfrm>
            <a:off x="6394450" y="4449763"/>
            <a:ext cx="996950"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Bank</a:t>
            </a:r>
            <a:br>
              <a:rPr lang="en-US" altLang="en-US" sz="1600">
                <a:latin typeface="Tahoma" panose="020B0604030504040204" pitchFamily="34" charset="0"/>
              </a:rPr>
            </a:br>
            <a:r>
              <a:rPr lang="en-US" altLang="en-US" sz="1600">
                <a:latin typeface="Tahoma" panose="020B0604030504040204" pitchFamily="34" charset="0"/>
              </a:rPr>
              <a:t>Robbery</a:t>
            </a:r>
          </a:p>
        </p:txBody>
      </p:sp>
      <p:cxnSp>
        <p:nvCxnSpPr>
          <p:cNvPr id="3083" name="AutoShape 257"/>
          <p:cNvCxnSpPr>
            <a:cxnSpLocks noChangeShapeType="1"/>
            <a:stCxn id="3077" idx="2"/>
            <a:endCxn id="3082" idx="0"/>
          </p:cNvCxnSpPr>
          <p:nvPr/>
        </p:nvCxnSpPr>
        <p:spPr bwMode="auto">
          <a:xfrm>
            <a:off x="5273675" y="3844925"/>
            <a:ext cx="1619250" cy="5953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084" name="Date Placeholder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smtClean="0">
                <a:latin typeface="Tahoma" panose="020B0604030504040204" pitchFamily="34" charset="0"/>
              </a:rPr>
              <a:t>© 2010 Goodrich, Tamassia</a:t>
            </a:r>
          </a:p>
        </p:txBody>
      </p:sp>
    </p:spTree>
    <p:extLst>
      <p:ext uri="{BB962C8B-B14F-4D97-AF65-F5344CB8AC3E}">
        <p14:creationId xmlns:p14="http://schemas.microsoft.com/office/powerpoint/2010/main" val="3196437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181903-C5CB-4B9A-A944-17D5C83D40B8}" type="slidenum">
              <a:rPr lang="en-US" altLang="en-US" sz="1400"/>
              <a:pPr>
                <a:spcBef>
                  <a:spcPct val="0"/>
                </a:spcBef>
                <a:buClrTx/>
                <a:buSzTx/>
                <a:buFontTx/>
                <a:buNone/>
              </a:pPr>
              <a:t>20</a:t>
            </a:fld>
            <a:endParaRPr lang="en-US" altLang="en-US" sz="1400"/>
          </a:p>
        </p:txBody>
      </p:sp>
      <p:sp>
        <p:nvSpPr>
          <p:cNvPr id="20483"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048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4"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049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7"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0498"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99"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0507"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0" name="Rectangle 19"/>
          <p:cNvSpPr>
            <a:spLocks noChangeArrowheads="1"/>
          </p:cNvSpPr>
          <p:nvPr/>
        </p:nvSpPr>
        <p:spPr bwMode="auto">
          <a:xfrm>
            <a:off x="395288" y="2024063"/>
            <a:ext cx="4140200"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501" name="Rectangle 20"/>
          <p:cNvSpPr>
            <a:spLocks noChangeArrowheads="1"/>
          </p:cNvSpPr>
          <p:nvPr/>
        </p:nvSpPr>
        <p:spPr bwMode="auto">
          <a:xfrm>
            <a:off x="8135938" y="3789363"/>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502" name="Rectangle 21"/>
          <p:cNvSpPr>
            <a:spLocks noChangeArrowheads="1"/>
          </p:cNvSpPr>
          <p:nvPr/>
        </p:nvSpPr>
        <p:spPr bwMode="auto">
          <a:xfrm>
            <a:off x="5219700" y="195262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100 false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AD352A-3D1E-497A-9B95-27614A8E1757}" type="slidenum">
              <a:rPr lang="en-US" altLang="en-US" sz="1400"/>
              <a:pPr>
                <a:spcBef>
                  <a:spcPct val="0"/>
                </a:spcBef>
                <a:buClrTx/>
                <a:buSzTx/>
                <a:buFontTx/>
                <a:buNone/>
              </a:pPr>
              <a:t>21</a:t>
            </a:fld>
            <a:endParaRPr lang="en-US" altLang="en-US" sz="1400"/>
          </a:p>
        </p:txBody>
      </p:sp>
      <p:sp>
        <p:nvSpPr>
          <p:cNvPr id="21507"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150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8"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1519"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0"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1"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1522"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23"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1531"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4" name="Rectangle 19"/>
          <p:cNvSpPr>
            <a:spLocks noChangeArrowheads="1"/>
          </p:cNvSpPr>
          <p:nvPr/>
        </p:nvSpPr>
        <p:spPr bwMode="auto">
          <a:xfrm>
            <a:off x="827088" y="2816225"/>
            <a:ext cx="4140200"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5" name="Rectangle 20"/>
          <p:cNvSpPr>
            <a:spLocks noChangeArrowheads="1"/>
          </p:cNvSpPr>
          <p:nvPr/>
        </p:nvSpPr>
        <p:spPr bwMode="auto">
          <a:xfrm>
            <a:off x="8135938" y="3789363"/>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26" name="Rectangle 21"/>
          <p:cNvSpPr>
            <a:spLocks noChangeArrowheads="1"/>
          </p:cNvSpPr>
          <p:nvPr/>
        </p:nvSpPr>
        <p:spPr bwMode="auto">
          <a:xfrm>
            <a:off x="5292725" y="270827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100 true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5F4244-2EA4-4198-928B-913B8C66C588}" type="slidenum">
              <a:rPr lang="en-US" altLang="en-US" sz="1400"/>
              <a:pPr>
                <a:spcBef>
                  <a:spcPct val="0"/>
                </a:spcBef>
                <a:buClrTx/>
                <a:buSzTx/>
                <a:buFontTx/>
                <a:buNone/>
              </a:pPr>
              <a:t>22</a:t>
            </a:fld>
            <a:endParaRPr lang="en-US" altLang="en-US" sz="1400"/>
          </a:p>
        </p:txBody>
      </p:sp>
      <p:sp>
        <p:nvSpPr>
          <p:cNvPr id="22531"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253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2"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latin typeface="Courier New" panose="02070309020205020404" pitchFamily="49" charset="0"/>
                <a:cs typeface="Times New Roman" panose="02020603050405020304" pitchFamily="18" charset="0"/>
              </a:rPr>
              <a:t>  return true; // Element inserted</a:t>
            </a:r>
            <a:r>
              <a:rPr lang="en-US" altLang="en-US" sz="1400" b="1" smtClean="0">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latin typeface="Courier New" panose="02070309020205020404" pitchFamily="49" charset="0"/>
                <a:cs typeface="Courier New" panose="02070309020205020404" pitchFamily="49" charset="0"/>
              </a:rPr>
              <a:t>}</a:t>
            </a:r>
          </a:p>
        </p:txBody>
      </p:sp>
      <p:sp>
        <p:nvSpPr>
          <p:cNvPr id="2254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4"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5"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2546"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47"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2555"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8" name="Rectangle 19"/>
          <p:cNvSpPr>
            <a:spLocks noChangeArrowheads="1"/>
          </p:cNvSpPr>
          <p:nvPr/>
        </p:nvSpPr>
        <p:spPr bwMode="auto">
          <a:xfrm>
            <a:off x="539750" y="3033713"/>
            <a:ext cx="169227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49" name="Rectangle 20"/>
          <p:cNvSpPr>
            <a:spLocks noChangeArrowheads="1"/>
          </p:cNvSpPr>
          <p:nvPr/>
        </p:nvSpPr>
        <p:spPr bwMode="auto">
          <a:xfrm>
            <a:off x="7596188" y="3500438"/>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50" name="Rectangle 21"/>
          <p:cNvSpPr>
            <a:spLocks noChangeArrowheads="1"/>
          </p:cNvSpPr>
          <p:nvPr/>
        </p:nvSpPr>
        <p:spPr bwMode="auto">
          <a:xfrm>
            <a:off x="5292725" y="270827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100 true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B1877A-CBDF-46A7-8ADF-D8C6334B9144}" type="slidenum">
              <a:rPr lang="en-US" altLang="en-US" sz="1400"/>
              <a:pPr>
                <a:spcBef>
                  <a:spcPct val="0"/>
                </a:spcBef>
                <a:buClrTx/>
                <a:buSzTx/>
                <a:buFontTx/>
                <a:buNone/>
              </a:pPr>
              <a:t>23</a:t>
            </a:fld>
            <a:endParaRPr lang="en-US" altLang="en-US" sz="1400"/>
          </a:p>
        </p:txBody>
      </p:sp>
      <p:sp>
        <p:nvSpPr>
          <p:cNvPr id="23555"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355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6"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3567"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8"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9"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3570"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71"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3579"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Rectangle 19"/>
          <p:cNvSpPr>
            <a:spLocks noChangeArrowheads="1"/>
          </p:cNvSpPr>
          <p:nvPr/>
        </p:nvSpPr>
        <p:spPr bwMode="auto">
          <a:xfrm>
            <a:off x="576263" y="3249613"/>
            <a:ext cx="2051050" cy="1428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73" name="Rectangle 20"/>
          <p:cNvSpPr>
            <a:spLocks noChangeArrowheads="1"/>
          </p:cNvSpPr>
          <p:nvPr/>
        </p:nvSpPr>
        <p:spPr bwMode="auto">
          <a:xfrm>
            <a:off x="8316913"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74" name="Rectangle 21"/>
          <p:cNvSpPr>
            <a:spLocks noChangeArrowheads="1"/>
          </p:cNvSpPr>
          <p:nvPr/>
        </p:nvSpPr>
        <p:spPr bwMode="auto">
          <a:xfrm>
            <a:off x="5292725" y="270827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100 true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9CDBA4-55A3-407C-998B-07EFD5AD1B51}" type="slidenum">
              <a:rPr lang="en-US" altLang="en-US" sz="1400"/>
              <a:pPr>
                <a:spcBef>
                  <a:spcPct val="0"/>
                </a:spcBef>
                <a:buClrTx/>
                <a:buSzTx/>
                <a:buFontTx/>
                <a:buNone/>
              </a:pPr>
              <a:t>24</a:t>
            </a:fld>
            <a:endParaRPr lang="en-US" altLang="en-US" sz="1400"/>
          </a:p>
        </p:txBody>
      </p:sp>
      <p:sp>
        <p:nvSpPr>
          <p:cNvPr id="24579"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458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0"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4591"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2"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3"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4594"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95"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4603"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6" name="Rectangle 19"/>
          <p:cNvSpPr>
            <a:spLocks noChangeArrowheads="1"/>
          </p:cNvSpPr>
          <p:nvPr/>
        </p:nvSpPr>
        <p:spPr bwMode="auto">
          <a:xfrm>
            <a:off x="215900" y="1808163"/>
            <a:ext cx="2052638"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7" name="Rectangle 20"/>
          <p:cNvSpPr>
            <a:spLocks noChangeArrowheads="1"/>
          </p:cNvSpPr>
          <p:nvPr/>
        </p:nvSpPr>
        <p:spPr bwMode="auto">
          <a:xfrm>
            <a:off x="8316913"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8" name="Rectangle 21"/>
          <p:cNvSpPr>
            <a:spLocks noChangeArrowheads="1"/>
          </p:cNvSpPr>
          <p:nvPr/>
        </p:nvSpPr>
        <p:spPr bwMode="auto">
          <a:xfrm>
            <a:off x="5292725" y="270827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&gt; 100 true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74B536-6A52-4452-A6ED-A387C9E8CE3E}" type="slidenum">
              <a:rPr lang="en-US" altLang="en-US" sz="1400"/>
              <a:pPr>
                <a:spcBef>
                  <a:spcPct val="0"/>
                </a:spcBef>
                <a:buClrTx/>
                <a:buSzTx/>
                <a:buFontTx/>
                <a:buNone/>
              </a:pPr>
              <a:t>25</a:t>
            </a:fld>
            <a:endParaRPr lang="en-US" altLang="en-US" sz="1400"/>
          </a:p>
        </p:txBody>
      </p:sp>
      <p:sp>
        <p:nvSpPr>
          <p:cNvPr id="25603"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560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4"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561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7"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5618"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19"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5627"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0" name="Rectangle 19"/>
          <p:cNvSpPr>
            <a:spLocks noChangeArrowheads="1"/>
          </p:cNvSpPr>
          <p:nvPr/>
        </p:nvSpPr>
        <p:spPr bwMode="auto">
          <a:xfrm>
            <a:off x="684213" y="2024063"/>
            <a:ext cx="3887787"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21" name="Rectangle 20"/>
          <p:cNvSpPr>
            <a:spLocks noChangeArrowheads="1"/>
          </p:cNvSpPr>
          <p:nvPr/>
        </p:nvSpPr>
        <p:spPr bwMode="auto">
          <a:xfrm>
            <a:off x="8316913"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22" name="Rectangle 21"/>
          <p:cNvSpPr>
            <a:spLocks noChangeArrowheads="1"/>
          </p:cNvSpPr>
          <p:nvPr/>
        </p:nvSpPr>
        <p:spPr bwMode="auto">
          <a:xfrm>
            <a:off x="5184775" y="195262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107 true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06582B-D8DF-4F46-985B-ABAEDDE4E9BB}" type="slidenum">
              <a:rPr lang="en-US" altLang="en-US" sz="1400"/>
              <a:pPr>
                <a:spcBef>
                  <a:spcPct val="0"/>
                </a:spcBef>
                <a:buClrTx/>
                <a:buSzTx/>
                <a:buFontTx/>
                <a:buNone/>
              </a:pPr>
              <a:t>26</a:t>
            </a:fld>
            <a:endParaRPr lang="en-US" altLang="en-US" sz="1400"/>
          </a:p>
        </p:txBody>
      </p:sp>
      <p:sp>
        <p:nvSpPr>
          <p:cNvPr id="26627"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662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8"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6639"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40"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41"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6642"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43"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6651"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4" name="Rectangle 19"/>
          <p:cNvSpPr>
            <a:spLocks noChangeArrowheads="1"/>
          </p:cNvSpPr>
          <p:nvPr/>
        </p:nvSpPr>
        <p:spPr bwMode="auto">
          <a:xfrm>
            <a:off x="539750" y="2241550"/>
            <a:ext cx="1692275"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45" name="Rectangle 20"/>
          <p:cNvSpPr>
            <a:spLocks noChangeArrowheads="1"/>
          </p:cNvSpPr>
          <p:nvPr/>
        </p:nvSpPr>
        <p:spPr bwMode="auto">
          <a:xfrm>
            <a:off x="8135938" y="39338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46" name="Rectangle 21"/>
          <p:cNvSpPr>
            <a:spLocks noChangeArrowheads="1"/>
          </p:cNvSpPr>
          <p:nvPr/>
        </p:nvSpPr>
        <p:spPr bwMode="auto">
          <a:xfrm>
            <a:off x="5184775" y="195262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107 true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E1CF44-BD15-47FF-AF8A-F66B1705F44C}" type="slidenum">
              <a:rPr lang="en-US" altLang="en-US" sz="1400"/>
              <a:pPr>
                <a:spcBef>
                  <a:spcPct val="0"/>
                </a:spcBef>
                <a:buClrTx/>
                <a:buSzTx/>
                <a:buFontTx/>
                <a:buNone/>
              </a:pPr>
              <a:t>27</a:t>
            </a:fld>
            <a:endParaRPr lang="en-US" altLang="en-US" sz="1400"/>
          </a:p>
        </p:txBody>
      </p:sp>
      <p:sp>
        <p:nvSpPr>
          <p:cNvPr id="27651"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765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2"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766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4"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5"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7666"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67"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7675"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8" name="Rectangle 19"/>
          <p:cNvSpPr>
            <a:spLocks noChangeArrowheads="1"/>
          </p:cNvSpPr>
          <p:nvPr/>
        </p:nvSpPr>
        <p:spPr bwMode="auto">
          <a:xfrm>
            <a:off x="576263" y="2420938"/>
            <a:ext cx="1979612"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9" name="Rectangle 20"/>
          <p:cNvSpPr>
            <a:spLocks noChangeArrowheads="1"/>
          </p:cNvSpPr>
          <p:nvPr/>
        </p:nvSpPr>
        <p:spPr bwMode="auto">
          <a:xfrm>
            <a:off x="6767513"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70" name="Rectangle 21"/>
          <p:cNvSpPr>
            <a:spLocks noChangeArrowheads="1"/>
          </p:cNvSpPr>
          <p:nvPr/>
        </p:nvSpPr>
        <p:spPr bwMode="auto">
          <a:xfrm>
            <a:off x="5184775" y="1952625"/>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107 true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C71073-42CF-4E86-AD7B-45D2E6C2A9C3}" type="slidenum">
              <a:rPr lang="en-US" altLang="en-US" sz="1400"/>
              <a:pPr>
                <a:spcBef>
                  <a:spcPct val="0"/>
                </a:spcBef>
                <a:buClrTx/>
                <a:buSzTx/>
                <a:buFontTx/>
                <a:buNone/>
              </a:pPr>
              <a:t>28</a:t>
            </a:fld>
            <a:endParaRPr lang="en-US" altLang="en-US" sz="1400"/>
          </a:p>
        </p:txBody>
      </p:sp>
      <p:sp>
        <p:nvSpPr>
          <p:cNvPr id="28675"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867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6"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8687"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8"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9"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8690"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91"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8699"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2" name="Rectangle 19"/>
          <p:cNvSpPr>
            <a:spLocks noChangeArrowheads="1"/>
          </p:cNvSpPr>
          <p:nvPr/>
        </p:nvSpPr>
        <p:spPr bwMode="auto">
          <a:xfrm>
            <a:off x="215900" y="1808163"/>
            <a:ext cx="1979613"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93" name="Rectangle 20"/>
          <p:cNvSpPr>
            <a:spLocks noChangeArrowheads="1"/>
          </p:cNvSpPr>
          <p:nvPr/>
        </p:nvSpPr>
        <p:spPr bwMode="auto">
          <a:xfrm>
            <a:off x="6767513"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94" name="Rectangle 21"/>
          <p:cNvSpPr>
            <a:spLocks noChangeArrowheads="1"/>
          </p:cNvSpPr>
          <p:nvPr/>
        </p:nvSpPr>
        <p:spPr bwMode="auto">
          <a:xfrm>
            <a:off x="2843213" y="1700213"/>
            <a:ext cx="1944687"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current is null now</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23C04B-1D83-48AF-87E0-4A6CEC8498B8}" type="slidenum">
              <a:rPr lang="en-US" altLang="en-US" sz="1400"/>
              <a:pPr>
                <a:spcBef>
                  <a:spcPct val="0"/>
                </a:spcBef>
                <a:buClrTx/>
                <a:buSzTx/>
                <a:buFontTx/>
                <a:buNone/>
              </a:pPr>
              <a:t>29</a:t>
            </a:fld>
            <a:endParaRPr lang="en-US" altLang="en-US" sz="1400"/>
          </a:p>
        </p:txBody>
      </p:sp>
      <p:sp>
        <p:nvSpPr>
          <p:cNvPr id="29699"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2970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0"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29711"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2"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3"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29714"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15"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29723"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6" name="Rectangle 19"/>
          <p:cNvSpPr>
            <a:spLocks noChangeArrowheads="1"/>
          </p:cNvSpPr>
          <p:nvPr/>
        </p:nvSpPr>
        <p:spPr bwMode="auto">
          <a:xfrm>
            <a:off x="250825" y="4437063"/>
            <a:ext cx="2557463"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7" name="Rectangle 20"/>
          <p:cNvSpPr>
            <a:spLocks noChangeArrowheads="1"/>
          </p:cNvSpPr>
          <p:nvPr/>
        </p:nvSpPr>
        <p:spPr bwMode="auto">
          <a:xfrm>
            <a:off x="6767513"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8" name="Rectangle 21"/>
          <p:cNvSpPr>
            <a:spLocks noChangeArrowheads="1"/>
          </p:cNvSpPr>
          <p:nvPr/>
        </p:nvSpPr>
        <p:spPr bwMode="auto">
          <a:xfrm>
            <a:off x="3527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107 true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F52203-AE39-40B2-9F44-D7CB97FCD505}"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0" y="152400"/>
            <a:ext cx="8839200" cy="533400"/>
          </a:xfrm>
          <a:noFill/>
        </p:spPr>
        <p:txBody>
          <a:bodyPr/>
          <a:lstStyle/>
          <a:p>
            <a:r>
              <a:rPr lang="en-US" altLang="en-US" sz="3600" smtClean="0"/>
              <a:t>Binary Trees</a:t>
            </a:r>
          </a:p>
        </p:txBody>
      </p:sp>
      <p:sp>
        <p:nvSpPr>
          <p:cNvPr id="512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6"/>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Rectangle 7"/>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8" name="Rectangle 8"/>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9" name="Rectangle 9"/>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Rectangle 10"/>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1" name="Rectangle 11"/>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2" name="Rectangle 12"/>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3" name="Rectangle 13"/>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4" name="Rectangle 16"/>
          <p:cNvSpPr>
            <a:spLocks noGrp="1" noChangeArrowheads="1"/>
          </p:cNvSpPr>
          <p:nvPr>
            <p:ph type="body" idx="1"/>
          </p:nvPr>
        </p:nvSpPr>
        <p:spPr>
          <a:xfrm>
            <a:off x="152400" y="990600"/>
            <a:ext cx="8686800" cy="2286000"/>
          </a:xfrm>
          <a:noFill/>
        </p:spPr>
        <p:txBody>
          <a:bodyPr/>
          <a:lstStyle/>
          <a:p>
            <a:pPr marL="0" indent="0">
              <a:buFont typeface="Monotype Sorts"/>
              <a:buNone/>
            </a:pPr>
            <a:r>
              <a:rPr lang="en-US" altLang="en-US" sz="2800" smtClean="0">
                <a:cs typeface="Courier New" panose="02070309020205020404" pitchFamily="49" charset="0"/>
              </a:rPr>
              <a:t>A list, stack, or queue is a linear structure that consists of a sequence of elements. A binary tree is a hierarchical structure. It is either empty or consists of an element, called the </a:t>
            </a:r>
            <a:r>
              <a:rPr lang="en-US" altLang="en-US" sz="2800" i="1" smtClean="0">
                <a:cs typeface="Courier New" panose="02070309020205020404" pitchFamily="49" charset="0"/>
              </a:rPr>
              <a:t>root</a:t>
            </a:r>
            <a:r>
              <a:rPr lang="en-US" altLang="en-US" sz="2800" smtClean="0">
                <a:cs typeface="Courier New" panose="02070309020205020404" pitchFamily="49" charset="0"/>
              </a:rPr>
              <a:t>, and two distinct binary trees, called the </a:t>
            </a:r>
            <a:r>
              <a:rPr lang="en-US" altLang="en-US" sz="2800" i="1" smtClean="0">
                <a:cs typeface="Courier New" panose="02070309020205020404" pitchFamily="49" charset="0"/>
              </a:rPr>
              <a:t>left subtree</a:t>
            </a:r>
            <a:r>
              <a:rPr lang="en-US" altLang="en-US" sz="2800" smtClean="0">
                <a:cs typeface="Courier New" panose="02070309020205020404" pitchFamily="49" charset="0"/>
              </a:rPr>
              <a:t> and </a:t>
            </a:r>
            <a:r>
              <a:rPr lang="en-US" altLang="en-US" sz="2800" i="1" smtClean="0">
                <a:cs typeface="Courier New" panose="02070309020205020404" pitchFamily="49" charset="0"/>
              </a:rPr>
              <a:t>right subtree</a:t>
            </a:r>
            <a:r>
              <a:rPr lang="en-US" altLang="en-US" sz="2800" smtClean="0">
                <a:cs typeface="Courier New" panose="02070309020205020404" pitchFamily="49" charset="0"/>
              </a:rPr>
              <a:t>. </a:t>
            </a:r>
          </a:p>
        </p:txBody>
      </p:sp>
      <p:sp>
        <p:nvSpPr>
          <p:cNvPr id="5135" name="Rectangle 19"/>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36" name="Object 18"/>
          <p:cNvGraphicFramePr>
            <a:graphicFrameLocks noChangeAspect="1"/>
          </p:cNvGraphicFramePr>
          <p:nvPr/>
        </p:nvGraphicFramePr>
        <p:xfrm>
          <a:off x="457200" y="3200400"/>
          <a:ext cx="7696200" cy="2535238"/>
        </p:xfrm>
        <a:graphic>
          <a:graphicData uri="http://schemas.openxmlformats.org/presentationml/2006/ole">
            <mc:AlternateContent xmlns:mc="http://schemas.openxmlformats.org/markup-compatibility/2006">
              <mc:Choice xmlns:v="urn:schemas-microsoft-com:vml" Requires="v">
                <p:oleObj spid="_x0000_s5141" r:id="rId3" imgW="4858512" imgH="1600200" progId="Word.Picture.8">
                  <p:embed/>
                </p:oleObj>
              </mc:Choice>
              <mc:Fallback>
                <p:oleObj r:id="rId3" imgW="4858512" imgH="160020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00400"/>
                        <a:ext cx="769620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49CB3-21AA-416D-B3A6-C397C07AF9B4}" type="slidenum">
              <a:rPr lang="en-US" altLang="en-US" sz="1400"/>
              <a:pPr>
                <a:spcBef>
                  <a:spcPct val="0"/>
                </a:spcBef>
                <a:buClrTx/>
                <a:buSzTx/>
                <a:buFontTx/>
                <a:buNone/>
              </a:pPr>
              <a:t>30</a:t>
            </a:fld>
            <a:endParaRPr lang="en-US" altLang="en-US" sz="1400"/>
          </a:p>
        </p:txBody>
      </p:sp>
      <p:sp>
        <p:nvSpPr>
          <p:cNvPr id="30723"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3072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4"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3073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7"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30738"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39"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30747"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0" name="Rectangle 19"/>
          <p:cNvSpPr>
            <a:spLocks noChangeArrowheads="1"/>
          </p:cNvSpPr>
          <p:nvPr/>
        </p:nvSpPr>
        <p:spPr bwMode="auto">
          <a:xfrm>
            <a:off x="395288" y="4652963"/>
            <a:ext cx="3168650"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41" name="Rectangle 20"/>
          <p:cNvSpPr>
            <a:spLocks noChangeArrowheads="1"/>
          </p:cNvSpPr>
          <p:nvPr/>
        </p:nvSpPr>
        <p:spPr bwMode="auto">
          <a:xfrm>
            <a:off x="6767513" y="5516563"/>
            <a:ext cx="1368425" cy="7572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42" name="Rectangle 21"/>
          <p:cNvSpPr>
            <a:spLocks noChangeArrowheads="1"/>
          </p:cNvSpPr>
          <p:nvPr/>
        </p:nvSpPr>
        <p:spPr bwMode="auto">
          <a:xfrm>
            <a:off x="3527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107 true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6548C8-8E1A-4038-91D9-2737AF75E6A6}" type="slidenum">
              <a:rPr lang="en-US" altLang="en-US" sz="1400"/>
              <a:pPr>
                <a:spcBef>
                  <a:spcPct val="0"/>
                </a:spcBef>
                <a:buClrTx/>
                <a:buSzTx/>
                <a:buFontTx/>
                <a:buNone/>
              </a:pPr>
              <a:t>31</a:t>
            </a:fld>
            <a:endParaRPr lang="en-US" altLang="en-US" sz="1400"/>
          </a:p>
        </p:txBody>
      </p:sp>
      <p:sp>
        <p:nvSpPr>
          <p:cNvPr id="31747" name="Rectangle 2"/>
          <p:cNvSpPr>
            <a:spLocks noGrp="1" noChangeArrowheads="1"/>
          </p:cNvSpPr>
          <p:nvPr>
            <p:ph type="title"/>
          </p:nvPr>
        </p:nvSpPr>
        <p:spPr>
          <a:xfrm>
            <a:off x="0" y="152400"/>
            <a:ext cx="8839200" cy="533400"/>
          </a:xfrm>
          <a:noFill/>
        </p:spPr>
        <p:txBody>
          <a:bodyPr/>
          <a:lstStyle/>
          <a:p>
            <a:r>
              <a:rPr lang="en-US" altLang="en-US" sz="2400" smtClean="0">
                <a:cs typeface="Courier New" panose="02070309020205020404" pitchFamily="49" charset="0"/>
              </a:rPr>
              <a:t>Trace Inserting 101 into the following tree, cont.</a:t>
            </a:r>
          </a:p>
        </p:txBody>
      </p:sp>
      <p:sp>
        <p:nvSpPr>
          <p:cNvPr id="3174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8"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31759"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60"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61" name="Rectangle 16"/>
          <p:cNvSpPr>
            <a:spLocks noChangeArrowheads="1"/>
          </p:cNvSpPr>
          <p:nvPr/>
        </p:nvSpPr>
        <p:spPr bwMode="auto">
          <a:xfrm>
            <a:off x="4876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Insert 101 into the following tree.</a:t>
            </a:r>
          </a:p>
        </p:txBody>
      </p:sp>
      <p:sp>
        <p:nvSpPr>
          <p:cNvPr id="31762"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63"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31771" name="Picture" r:id="rId3" imgW="2511745" imgH="2001630" progId="Word.Picture.8">
                  <p:embed/>
                </p:oleObj>
              </mc:Choice>
              <mc:Fallback>
                <p:oleObj name="Picture" r:id="rId3" imgW="2511745" imgH="200163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4" name="Rectangle 19"/>
          <p:cNvSpPr>
            <a:spLocks noChangeArrowheads="1"/>
          </p:cNvSpPr>
          <p:nvPr/>
        </p:nvSpPr>
        <p:spPr bwMode="auto">
          <a:xfrm>
            <a:off x="215900" y="5445125"/>
            <a:ext cx="3168650" cy="21748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65" name="Rectangle 20"/>
          <p:cNvSpPr>
            <a:spLocks noChangeArrowheads="1"/>
          </p:cNvSpPr>
          <p:nvPr/>
        </p:nvSpPr>
        <p:spPr bwMode="auto">
          <a:xfrm>
            <a:off x="6767513" y="5516563"/>
            <a:ext cx="1368425" cy="7572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66" name="Rectangle 21"/>
          <p:cNvSpPr>
            <a:spLocks noChangeArrowheads="1"/>
          </p:cNvSpPr>
          <p:nvPr/>
        </p:nvSpPr>
        <p:spPr bwMode="auto">
          <a:xfrm>
            <a:off x="3527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600">
                <a:cs typeface="Courier New" panose="02070309020205020404" pitchFamily="49" charset="0"/>
              </a:rPr>
              <a:t>101 &lt; 107 true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29BE51-0114-432A-B70F-FE0FB0B316AE}" type="slidenum">
              <a:rPr lang="en-US" altLang="en-US" sz="1400"/>
              <a:pPr>
                <a:spcBef>
                  <a:spcPct val="0"/>
                </a:spcBef>
                <a:buClrTx/>
                <a:buSzTx/>
                <a:buFontTx/>
                <a:buNone/>
              </a:pPr>
              <a:t>32</a:t>
            </a:fld>
            <a:endParaRPr lang="en-US" altLang="en-US" sz="1400"/>
          </a:p>
        </p:txBody>
      </p:sp>
      <p:sp>
        <p:nvSpPr>
          <p:cNvPr id="32771" name="Rectangle 2"/>
          <p:cNvSpPr>
            <a:spLocks noGrp="1" noChangeArrowheads="1"/>
          </p:cNvSpPr>
          <p:nvPr>
            <p:ph type="title"/>
          </p:nvPr>
        </p:nvSpPr>
        <p:spPr>
          <a:xfrm>
            <a:off x="0" y="152400"/>
            <a:ext cx="8839200" cy="533400"/>
          </a:xfrm>
          <a:noFill/>
        </p:spPr>
        <p:txBody>
          <a:bodyPr/>
          <a:lstStyle/>
          <a:p>
            <a:r>
              <a:rPr lang="en-US" altLang="en-US" sz="3600" smtClean="0"/>
              <a:t>Inserting 59 into the Tree</a:t>
            </a:r>
          </a:p>
        </p:txBody>
      </p:sp>
      <p:sp>
        <p:nvSpPr>
          <p:cNvPr id="3277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2" name="Rectangle 13"/>
          <p:cNvSpPr>
            <a:spLocks noGrp="1" noChangeArrowheads="1"/>
          </p:cNvSpPr>
          <p:nvPr>
            <p:ph type="body" idx="1"/>
          </p:nvPr>
        </p:nvSpPr>
        <p:spPr>
          <a:xfrm>
            <a:off x="0" y="762000"/>
            <a:ext cx="5791200" cy="5867400"/>
          </a:xfrm>
          <a:noFill/>
        </p:spPr>
        <p:txBody>
          <a:bodyPr/>
          <a:lstStyle/>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if (root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root = new TreeNode(element);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Locate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root;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while (current != null)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current.left;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 = current;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current = current.right;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false; // Duplicate node not inserted</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if (element &lt; parent.element)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parent.left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else</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parent.right = new TreeNode(elemenet);</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a:t>
            </a:r>
          </a:p>
          <a:p>
            <a:pPr marL="0" indent="0">
              <a:buFont typeface="Monotype Sorts"/>
              <a:buNone/>
            </a:pPr>
            <a:r>
              <a:rPr lang="en-US" altLang="en-US" sz="1100" b="1" smtClean="0">
                <a:solidFill>
                  <a:schemeClr val="tx2"/>
                </a:solidFill>
                <a:latin typeface="Courier New" panose="02070309020205020404" pitchFamily="49" charset="0"/>
                <a:cs typeface="Times New Roman" panose="02020603050405020304" pitchFamily="18" charset="0"/>
              </a:rPr>
              <a:t>  return true; // Element inserted</a:t>
            </a:r>
            <a:r>
              <a:rPr lang="en-US" altLang="en-US" sz="1400" b="1" smtClean="0">
                <a:solidFill>
                  <a:schemeClr val="tx2"/>
                </a:solidFill>
                <a:latin typeface="Courier New" panose="02070309020205020404" pitchFamily="49" charset="0"/>
                <a:cs typeface="Courier New" panose="02070309020205020404" pitchFamily="49" charset="0"/>
              </a:rPr>
              <a:t> </a:t>
            </a:r>
          </a:p>
          <a:p>
            <a:pPr marL="0" indent="0">
              <a:buFont typeface="Monotype Sorts"/>
              <a:buNone/>
            </a:pPr>
            <a:r>
              <a:rPr lang="en-US" altLang="en-US" sz="1400" b="1" smtClean="0">
                <a:solidFill>
                  <a:schemeClr val="tx2"/>
                </a:solidFill>
                <a:latin typeface="Courier New" panose="02070309020205020404" pitchFamily="49" charset="0"/>
                <a:cs typeface="Courier New" panose="02070309020205020404" pitchFamily="49" charset="0"/>
              </a:rPr>
              <a:t>}</a:t>
            </a:r>
          </a:p>
        </p:txBody>
      </p:sp>
      <p:sp>
        <p:nvSpPr>
          <p:cNvPr id="3278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4"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5"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86" name="Object 18"/>
          <p:cNvGraphicFramePr>
            <a:graphicFrameLocks noChangeAspect="1"/>
          </p:cNvGraphicFramePr>
          <p:nvPr/>
        </p:nvGraphicFramePr>
        <p:xfrm>
          <a:off x="4953000" y="3048000"/>
          <a:ext cx="4114800" cy="3273425"/>
        </p:xfrm>
        <a:graphic>
          <a:graphicData uri="http://schemas.openxmlformats.org/presentationml/2006/ole">
            <mc:AlternateContent xmlns:mc="http://schemas.openxmlformats.org/markup-compatibility/2006">
              <mc:Choice xmlns:v="urn:schemas-microsoft-com:vml" Requires="v">
                <p:oleObj spid="_x0000_s32791" r:id="rId3" imgW="2514600" imgH="2001012" progId="Word.Picture.8">
                  <p:embed/>
                </p:oleObj>
              </mc:Choice>
              <mc:Fallback>
                <p:oleObj r:id="rId3" imgW="2514600" imgH="2001012"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47E128-C51D-4DC1-A837-70D9E151F958}" type="slidenum">
              <a:rPr lang="en-US" altLang="en-US" sz="1400"/>
              <a:pPr>
                <a:spcBef>
                  <a:spcPct val="0"/>
                </a:spcBef>
                <a:buClrTx/>
                <a:buSzTx/>
                <a:buFontTx/>
                <a:buNone/>
              </a:pPr>
              <a:t>33</a:t>
            </a:fld>
            <a:endParaRPr lang="en-US" altLang="en-US" sz="1400"/>
          </a:p>
        </p:txBody>
      </p:sp>
      <p:sp>
        <p:nvSpPr>
          <p:cNvPr id="33795" name="Rectangle 2"/>
          <p:cNvSpPr>
            <a:spLocks noGrp="1" noChangeArrowheads="1"/>
          </p:cNvSpPr>
          <p:nvPr>
            <p:ph type="title"/>
          </p:nvPr>
        </p:nvSpPr>
        <p:spPr>
          <a:xfrm>
            <a:off x="0" y="152400"/>
            <a:ext cx="8839200" cy="533400"/>
          </a:xfrm>
          <a:noFill/>
        </p:spPr>
        <p:txBody>
          <a:bodyPr/>
          <a:lstStyle/>
          <a:p>
            <a:r>
              <a:rPr lang="en-US" altLang="en-US" sz="3600" smtClean="0"/>
              <a:t>Tree Traversal</a:t>
            </a:r>
          </a:p>
        </p:txBody>
      </p:sp>
      <p:sp>
        <p:nvSpPr>
          <p:cNvPr id="3379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6"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7"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8" name="Rectangle 16"/>
          <p:cNvSpPr>
            <a:spLocks noChangeArrowheads="1"/>
          </p:cNvSpPr>
          <p:nvPr/>
        </p:nvSpPr>
        <p:spPr bwMode="auto">
          <a:xfrm>
            <a:off x="228600" y="838200"/>
            <a:ext cx="868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457200" indent="-457200">
              <a:lnSpc>
                <a:spcPct val="90000"/>
              </a:lnSpc>
            </a:pPr>
            <a:r>
              <a:rPr lang="en-US" altLang="en-US" sz="2800" dirty="0">
                <a:cs typeface="Courier New" panose="02070309020205020404" pitchFamily="49" charset="0"/>
              </a:rPr>
              <a:t>Tree traversal is the process of visiting each node in the tree exactly once. </a:t>
            </a:r>
            <a:endParaRPr lang="en-US" altLang="en-US" sz="2800" dirty="0" smtClean="0">
              <a:cs typeface="Courier New" panose="02070309020205020404" pitchFamily="49" charset="0"/>
            </a:endParaRPr>
          </a:p>
          <a:p>
            <a:pPr marL="457200" indent="-457200">
              <a:lnSpc>
                <a:spcPct val="90000"/>
              </a:lnSpc>
            </a:pPr>
            <a:r>
              <a:rPr lang="en-US" altLang="en-US" sz="2800" dirty="0" smtClean="0">
                <a:cs typeface="Courier New" panose="02070309020205020404" pitchFamily="49" charset="0"/>
              </a:rPr>
              <a:t>There </a:t>
            </a:r>
            <a:r>
              <a:rPr lang="en-US" altLang="en-US" sz="2800" dirty="0">
                <a:cs typeface="Courier New" panose="02070309020205020404" pitchFamily="49" charset="0"/>
              </a:rPr>
              <a:t>are several ways to traverse a tree. </a:t>
            </a:r>
            <a:endParaRPr lang="en-US" altLang="en-US" sz="2800" dirty="0" smtClean="0">
              <a:cs typeface="Courier New" panose="02070309020205020404" pitchFamily="49" charset="0"/>
            </a:endParaRPr>
          </a:p>
          <a:p>
            <a:pPr marL="457200" indent="-457200">
              <a:lnSpc>
                <a:spcPct val="90000"/>
              </a:lnSpc>
            </a:pPr>
            <a:r>
              <a:rPr lang="en-US" altLang="en-US" sz="2800" dirty="0" smtClean="0">
                <a:cs typeface="Courier New" panose="02070309020205020404" pitchFamily="49" charset="0"/>
              </a:rPr>
              <a:t>This </a:t>
            </a:r>
            <a:r>
              <a:rPr lang="en-US" altLang="en-US" sz="2800" dirty="0">
                <a:cs typeface="Courier New" panose="02070309020205020404" pitchFamily="49" charset="0"/>
              </a:rPr>
              <a:t>section </a:t>
            </a:r>
            <a:r>
              <a:rPr lang="en-US" altLang="en-US" sz="2800" dirty="0" smtClean="0">
                <a:cs typeface="Courier New" panose="02070309020205020404" pitchFamily="49" charset="0"/>
              </a:rPr>
              <a:t>presents</a:t>
            </a:r>
          </a:p>
          <a:p>
            <a:pPr marL="1200150" lvl="1" indent="-457200">
              <a:lnSpc>
                <a:spcPct val="90000"/>
              </a:lnSpc>
            </a:pPr>
            <a:r>
              <a:rPr lang="en-US" altLang="en-US" sz="2400" dirty="0" smtClean="0">
                <a:cs typeface="Courier New" panose="02070309020205020404" pitchFamily="49" charset="0"/>
              </a:rPr>
              <a:t> </a:t>
            </a:r>
            <a:r>
              <a:rPr lang="en-US" altLang="en-US" sz="2400" i="1" dirty="0" err="1">
                <a:cs typeface="Courier New" panose="02070309020205020404" pitchFamily="49" charset="0"/>
              </a:rPr>
              <a:t>inorder</a:t>
            </a:r>
            <a:r>
              <a:rPr lang="en-US" altLang="en-US" sz="2400" dirty="0" smtClean="0">
                <a:cs typeface="Courier New" panose="02070309020205020404" pitchFamily="49" charset="0"/>
              </a:rPr>
              <a:t>,</a:t>
            </a:r>
          </a:p>
          <a:p>
            <a:pPr marL="1200150" lvl="1" indent="-457200">
              <a:lnSpc>
                <a:spcPct val="90000"/>
              </a:lnSpc>
            </a:pPr>
            <a:r>
              <a:rPr lang="en-US" altLang="en-US" sz="2400" dirty="0" smtClean="0">
                <a:cs typeface="Courier New" panose="02070309020205020404" pitchFamily="49" charset="0"/>
              </a:rPr>
              <a:t> </a:t>
            </a:r>
            <a:r>
              <a:rPr lang="en-US" altLang="en-US" sz="2400" i="1" dirty="0">
                <a:cs typeface="Courier New" panose="02070309020205020404" pitchFamily="49" charset="0"/>
              </a:rPr>
              <a:t>preorder</a:t>
            </a:r>
            <a:r>
              <a:rPr lang="en-US" altLang="en-US" sz="2400" dirty="0">
                <a:cs typeface="Courier New" panose="02070309020205020404" pitchFamily="49" charset="0"/>
              </a:rPr>
              <a:t>, </a:t>
            </a:r>
            <a:endParaRPr lang="en-US" altLang="en-US" sz="2400" dirty="0" smtClean="0">
              <a:cs typeface="Courier New" panose="02070309020205020404" pitchFamily="49" charset="0"/>
            </a:endParaRPr>
          </a:p>
          <a:p>
            <a:pPr marL="1200150" lvl="1" indent="-457200">
              <a:lnSpc>
                <a:spcPct val="90000"/>
              </a:lnSpc>
            </a:pPr>
            <a:r>
              <a:rPr lang="en-US" altLang="en-US" sz="2400" i="1" dirty="0" err="1" smtClean="0">
                <a:cs typeface="Courier New" panose="02070309020205020404" pitchFamily="49" charset="0"/>
              </a:rPr>
              <a:t>postorder</a:t>
            </a:r>
            <a:r>
              <a:rPr lang="en-US" altLang="en-US" sz="2400" i="1" dirty="0">
                <a:cs typeface="Courier New" panose="02070309020205020404" pitchFamily="49" charset="0"/>
              </a:rPr>
              <a:t>, </a:t>
            </a:r>
            <a:endParaRPr lang="en-US" altLang="en-US" sz="2400" i="1" dirty="0" smtClean="0">
              <a:cs typeface="Courier New" panose="02070309020205020404" pitchFamily="49" charset="0"/>
            </a:endParaRPr>
          </a:p>
          <a:p>
            <a:pPr marL="1200150" lvl="1" indent="-457200">
              <a:lnSpc>
                <a:spcPct val="90000"/>
              </a:lnSpc>
            </a:pPr>
            <a:r>
              <a:rPr lang="en-US" altLang="en-US" sz="2400" i="1" dirty="0" smtClean="0">
                <a:cs typeface="Courier New" panose="02070309020205020404" pitchFamily="49" charset="0"/>
              </a:rPr>
              <a:t>depth-first</a:t>
            </a:r>
            <a:r>
              <a:rPr lang="en-US" altLang="en-US" sz="2400" i="1" dirty="0">
                <a:cs typeface="Courier New" panose="02070309020205020404" pitchFamily="49" charset="0"/>
              </a:rPr>
              <a:t>, and </a:t>
            </a:r>
            <a:endParaRPr lang="en-US" altLang="en-US" sz="2400" i="1" dirty="0" smtClean="0">
              <a:cs typeface="Courier New" panose="02070309020205020404" pitchFamily="49" charset="0"/>
            </a:endParaRPr>
          </a:p>
          <a:p>
            <a:pPr marL="1200150" lvl="1" indent="-457200">
              <a:lnSpc>
                <a:spcPct val="90000"/>
              </a:lnSpc>
            </a:pPr>
            <a:r>
              <a:rPr lang="en-US" altLang="en-US" sz="2400" i="1" dirty="0" smtClean="0">
                <a:cs typeface="Courier New" panose="02070309020205020404" pitchFamily="49" charset="0"/>
              </a:rPr>
              <a:t>breadth-first</a:t>
            </a:r>
            <a:r>
              <a:rPr lang="en-US" altLang="en-US" sz="2400" dirty="0" smtClean="0">
                <a:cs typeface="Courier New" panose="02070309020205020404" pitchFamily="49" charset="0"/>
              </a:rPr>
              <a:t> </a:t>
            </a:r>
            <a:r>
              <a:rPr lang="en-US" altLang="en-US" sz="2400" dirty="0">
                <a:cs typeface="Courier New" panose="02070309020205020404" pitchFamily="49" charset="0"/>
              </a:rPr>
              <a:t>traversals.</a:t>
            </a:r>
          </a:p>
          <a:p>
            <a:pPr>
              <a:lnSpc>
                <a:spcPct val="90000"/>
              </a:lnSpc>
              <a:buFont typeface="Monotype Sorts"/>
              <a:buNone/>
            </a:pPr>
            <a:endParaRPr lang="en-US" altLang="en-US" sz="2800" dirty="0">
              <a:cs typeface="Courier New" panose="02070309020205020404" pitchFamily="49" charset="0"/>
            </a:endParaRPr>
          </a:p>
          <a:p>
            <a:pPr>
              <a:lnSpc>
                <a:spcPct val="90000"/>
              </a:lnSpc>
              <a:buFont typeface="Monotype Sorts"/>
              <a:buNone/>
            </a:pPr>
            <a:r>
              <a:rPr lang="en-US" altLang="en-US" sz="2800" dirty="0" smtClean="0">
                <a:cs typeface="Courier New" panose="02070309020205020404" pitchFamily="49" charset="0"/>
              </a:rPr>
              <a:t>. </a:t>
            </a:r>
            <a:endParaRPr lang="en-US" altLang="en-US" sz="2800" dirty="0">
              <a:cs typeface="Courier New" panose="02070309020205020404" pitchFamily="49" charset="0"/>
            </a:endParaRPr>
          </a:p>
          <a:p>
            <a:pPr>
              <a:lnSpc>
                <a:spcPct val="90000"/>
              </a:lnSpc>
              <a:buFont typeface="Monotype Sorts"/>
              <a:buNone/>
            </a:pPr>
            <a:r>
              <a:rPr lang="en-US" altLang="en-US" sz="2800" dirty="0">
                <a:cs typeface="Courier New" panose="02070309020205020404" pitchFamily="49" charset="0"/>
              </a:rPr>
              <a:t> </a:t>
            </a:r>
          </a:p>
        </p:txBody>
      </p:sp>
      <p:sp>
        <p:nvSpPr>
          <p:cNvPr id="33809"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In-Order Traversal</a:t>
            </a:r>
            <a:endParaRPr lang="en-US" dirty="0"/>
          </a:p>
        </p:txBody>
      </p:sp>
      <p:sp>
        <p:nvSpPr>
          <p:cNvPr id="3" name="Content Placeholder 2"/>
          <p:cNvSpPr>
            <a:spLocks noGrp="1"/>
          </p:cNvSpPr>
          <p:nvPr>
            <p:ph idx="1"/>
          </p:nvPr>
        </p:nvSpPr>
        <p:spPr/>
        <p:txBody>
          <a:bodyPr/>
          <a:lstStyle/>
          <a:p>
            <a:r>
              <a:rPr lang="en-US" altLang="en-US" dirty="0" smtClean="0">
                <a:cs typeface="Courier New" panose="02070309020205020404" pitchFamily="49" charset="0"/>
              </a:rPr>
              <a:t>The </a:t>
            </a:r>
            <a:r>
              <a:rPr lang="en-US" altLang="en-US" dirty="0" err="1" smtClean="0">
                <a:cs typeface="Courier New" panose="02070309020205020404" pitchFamily="49" charset="0"/>
              </a:rPr>
              <a:t>inorder</a:t>
            </a:r>
            <a:r>
              <a:rPr lang="en-US" altLang="en-US" dirty="0" smtClean="0">
                <a:cs typeface="Courier New" panose="02070309020205020404" pitchFamily="49" charset="0"/>
              </a:rPr>
              <a:t> traversal is to visit the left subtree of the current node first recursively</a:t>
            </a:r>
          </a:p>
          <a:p>
            <a:r>
              <a:rPr lang="en-US" altLang="en-US" dirty="0" smtClean="0">
                <a:cs typeface="Courier New" panose="02070309020205020404" pitchFamily="49" charset="0"/>
              </a:rPr>
              <a:t>, then the current node itself, </a:t>
            </a:r>
          </a:p>
          <a:p>
            <a:r>
              <a:rPr lang="en-US" altLang="en-US" dirty="0" smtClean="0">
                <a:cs typeface="Courier New" panose="02070309020205020404" pitchFamily="49" charset="0"/>
              </a:rPr>
              <a:t>and finally the right subtree of the current node recursively</a:t>
            </a:r>
            <a:endParaRPr lang="en-US" dirty="0"/>
          </a:p>
        </p:txBody>
      </p:sp>
      <p:sp>
        <p:nvSpPr>
          <p:cNvPr id="4" name="Slide Number Placeholder 3"/>
          <p:cNvSpPr>
            <a:spLocks noGrp="1"/>
          </p:cNvSpPr>
          <p:nvPr>
            <p:ph type="sldNum" sz="quarter" idx="11"/>
          </p:nvPr>
        </p:nvSpPr>
        <p:spPr/>
        <p:txBody>
          <a:bodyPr/>
          <a:lstStyle/>
          <a:p>
            <a:fld id="{42A4CB2D-7E72-4598-A4BB-065450FE306B}" type="slidenum">
              <a:rPr lang="en-US" altLang="en-US" smtClean="0"/>
              <a:pPr/>
              <a:t>34</a:t>
            </a:fld>
            <a:endParaRPr lang="en-US" altLang="en-US"/>
          </a:p>
        </p:txBody>
      </p:sp>
    </p:spTree>
    <p:extLst>
      <p:ext uri="{BB962C8B-B14F-4D97-AF65-F5344CB8AC3E}">
        <p14:creationId xmlns:p14="http://schemas.microsoft.com/office/powerpoint/2010/main" val="520494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defRPr/>
            </a:pPr>
            <a:r>
              <a:rPr lang="en-US" altLang="en-US" sz="1400" smtClean="0"/>
              <a:t>Trees</a:t>
            </a:r>
          </a:p>
        </p:txBody>
      </p:sp>
      <p:sp>
        <p:nvSpPr>
          <p:cNvPr id="14339"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0B8EE960-5EF4-4CCD-B84D-E3CC69BB6E83}" type="slidenum">
              <a:rPr lang="en-US" altLang="en-US" sz="1400">
                <a:latin typeface="Tahoma" panose="020B0604030504040204" pitchFamily="34" charset="0"/>
              </a:rPr>
              <a:pPr eaLnBrk="1" hangingPunct="1">
                <a:spcBef>
                  <a:spcPct val="0"/>
                </a:spcBef>
                <a:buFontTx/>
                <a:buNone/>
              </a:pPr>
              <a:t>35</a:t>
            </a:fld>
            <a:endParaRPr lang="en-US" altLang="en-US" sz="1400">
              <a:latin typeface="Tahoma" panose="020B0604030504040204" pitchFamily="34" charset="0"/>
            </a:endParaRPr>
          </a:p>
        </p:txBody>
      </p:sp>
      <p:sp>
        <p:nvSpPr>
          <p:cNvPr id="14340" name="Rectangle 2"/>
          <p:cNvSpPr>
            <a:spLocks noGrp="1" noChangeArrowheads="1"/>
          </p:cNvSpPr>
          <p:nvPr>
            <p:ph type="title"/>
          </p:nvPr>
        </p:nvSpPr>
        <p:spPr>
          <a:xfrm>
            <a:off x="609600" y="304800"/>
            <a:ext cx="8077200" cy="1143000"/>
          </a:xfrm>
        </p:spPr>
        <p:txBody>
          <a:bodyPr/>
          <a:lstStyle/>
          <a:p>
            <a:pPr eaLnBrk="1" hangingPunct="1"/>
            <a:r>
              <a:rPr lang="en-US" altLang="en-US" smtClean="0">
                <a:ea typeface="ＭＳ Ｐゴシック" panose="020B0600070205080204" pitchFamily="34" charset="-128"/>
              </a:rPr>
              <a:t>Print Arithmetic Expressions</a:t>
            </a:r>
          </a:p>
        </p:txBody>
      </p:sp>
      <p:sp>
        <p:nvSpPr>
          <p:cNvPr id="14341" name="Rectangle 3" descr="Rectangle: Click to edit Master text styles&#10;Second level&#10;Third level&#10;Fourth level&#10;Fifth level"/>
          <p:cNvSpPr>
            <a:spLocks noGrp="1" noChangeArrowheads="1"/>
          </p:cNvSpPr>
          <p:nvPr>
            <p:ph type="body" idx="1"/>
          </p:nvPr>
        </p:nvSpPr>
        <p:spPr>
          <a:xfrm>
            <a:off x="762000" y="1676400"/>
            <a:ext cx="3657600" cy="2133600"/>
          </a:xfrm>
        </p:spPr>
        <p:txBody>
          <a:bodyPr/>
          <a:lstStyle/>
          <a:p>
            <a:pPr eaLnBrk="1" hangingPunct="1">
              <a:lnSpc>
                <a:spcPct val="90000"/>
              </a:lnSpc>
            </a:pPr>
            <a:r>
              <a:rPr lang="en-US" altLang="en-US" sz="1800" smtClean="0">
                <a:ea typeface="ＭＳ Ｐゴシック" panose="020B0600070205080204" pitchFamily="34" charset="-128"/>
              </a:rPr>
              <a:t>Specialization of an inorder traversal</a:t>
            </a:r>
          </a:p>
          <a:p>
            <a:pPr lvl="1" eaLnBrk="1" hangingPunct="1">
              <a:lnSpc>
                <a:spcPct val="90000"/>
              </a:lnSpc>
            </a:pPr>
            <a:r>
              <a:rPr lang="en-US" altLang="en-US" sz="1600" smtClean="0">
                <a:ea typeface="ＭＳ Ｐゴシック" panose="020B0600070205080204" pitchFamily="34" charset="-128"/>
              </a:rPr>
              <a:t>print operand or operator when visiting node</a:t>
            </a:r>
          </a:p>
          <a:p>
            <a:pPr lvl="1" eaLnBrk="1" hangingPunct="1">
              <a:lnSpc>
                <a:spcPct val="90000"/>
              </a:lnSpc>
            </a:pPr>
            <a:r>
              <a:rPr lang="en-US" altLang="en-US" sz="1600" smtClean="0">
                <a:ea typeface="ＭＳ Ｐゴシック" panose="020B0600070205080204" pitchFamily="34" charset="-128"/>
              </a:rPr>
              <a:t>print “(“ before traversing left subtree</a:t>
            </a:r>
          </a:p>
          <a:p>
            <a:pPr lvl="1" eaLnBrk="1" hangingPunct="1">
              <a:lnSpc>
                <a:spcPct val="90000"/>
              </a:lnSpc>
            </a:pPr>
            <a:r>
              <a:rPr lang="en-US" altLang="en-US" sz="1600" smtClean="0">
                <a:ea typeface="ＭＳ Ｐゴシック" panose="020B0600070205080204" pitchFamily="34" charset="-128"/>
              </a:rPr>
              <a:t>print “)“ after traversing right subtree</a:t>
            </a:r>
          </a:p>
        </p:txBody>
      </p:sp>
      <p:sp>
        <p:nvSpPr>
          <p:cNvPr id="14342" name="Text Box 4"/>
          <p:cNvSpPr txBox="1">
            <a:spLocks noChangeArrowheads="1"/>
          </p:cNvSpPr>
          <p:nvPr/>
        </p:nvSpPr>
        <p:spPr bwMode="auto">
          <a:xfrm>
            <a:off x="4648200" y="1600200"/>
            <a:ext cx="4191000" cy="3194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0000"/>
              </a:lnSpc>
              <a:buClr>
                <a:schemeClr val="hlink"/>
              </a:buClr>
              <a:buSzPct val="110000"/>
              <a:buFont typeface="Wingdings" panose="05000000000000000000" pitchFamily="2" charset="2"/>
              <a:buNone/>
            </a:pPr>
            <a:r>
              <a:rPr lang="en-US" altLang="en-US" sz="2400" b="1">
                <a:solidFill>
                  <a:srgbClr val="000000"/>
                </a:solidFill>
                <a:latin typeface="Times New Roman" panose="02020603050405020304" pitchFamily="18" charset="0"/>
              </a:rPr>
              <a:t>Algorithm</a:t>
            </a:r>
            <a:r>
              <a:rPr lang="en-US" altLang="en-US" sz="2400">
                <a:latin typeface="Times New Roman" panose="02020603050405020304" pitchFamily="18" charset="0"/>
              </a:rPr>
              <a:t> </a:t>
            </a:r>
            <a:r>
              <a:rPr lang="en-US" altLang="en-US" sz="2400" b="1" i="1">
                <a:solidFill>
                  <a:schemeClr val="tx2"/>
                </a:solidFill>
                <a:latin typeface="Times New Roman" panose="02020603050405020304" pitchFamily="18" charset="0"/>
              </a:rPr>
              <a:t>printExpression</a:t>
            </a:r>
            <a:r>
              <a:rPr lang="en-US" altLang="en-US" sz="2400">
                <a:solidFill>
                  <a:schemeClr val="tx2"/>
                </a:solidFill>
                <a:latin typeface="Times New Roman" panose="02020603050405020304" pitchFamily="18" charset="0"/>
              </a:rPr>
              <a:t>(</a:t>
            </a:r>
            <a:r>
              <a:rPr lang="en-US" altLang="en-US" sz="2400" b="1" i="1">
                <a:solidFill>
                  <a:schemeClr val="tx2"/>
                </a:solidFill>
                <a:latin typeface="Times New Roman" panose="02020603050405020304" pitchFamily="18" charset="0"/>
              </a:rPr>
              <a:t>v</a:t>
            </a:r>
            <a:r>
              <a:rPr lang="en-US" altLang="en-US" sz="2400">
                <a:solidFill>
                  <a:schemeClr val="tx2"/>
                </a:solidFill>
                <a:latin typeface="Times New Roman" panose="02020603050405020304" pitchFamily="18" charset="0"/>
              </a:rPr>
              <a:t>)</a:t>
            </a:r>
          </a:p>
          <a:p>
            <a:pPr lvl="1" eaLnBrk="1" hangingPunct="1">
              <a:lnSpc>
                <a:spcPct val="90000"/>
              </a:lnSpc>
              <a:buClr>
                <a:schemeClr val="hlink"/>
              </a:buClr>
              <a:buSzPct val="110000"/>
              <a:buFont typeface="Wingdings" panose="05000000000000000000" pitchFamily="2" charset="2"/>
              <a:buNone/>
            </a:pPr>
            <a:r>
              <a:rPr lang="en-US" altLang="en-US" sz="2400" b="1">
                <a:solidFill>
                  <a:srgbClr val="000000"/>
                </a:solidFill>
                <a:latin typeface="Times New Roman" panose="02020603050405020304" pitchFamily="18" charset="0"/>
              </a:rPr>
              <a:t>if</a:t>
            </a:r>
            <a:r>
              <a:rPr lang="en-US" altLang="en-US" sz="2400">
                <a:solidFill>
                  <a:schemeClr val="tx2"/>
                </a:solidFill>
                <a:latin typeface="Times New Roman" panose="02020603050405020304" pitchFamily="18" charset="0"/>
              </a:rPr>
              <a:t> </a:t>
            </a:r>
            <a:r>
              <a:rPr lang="en-US" altLang="en-US" sz="2400" b="1" i="1">
                <a:solidFill>
                  <a:schemeClr val="accent2"/>
                </a:solidFill>
                <a:latin typeface="Times New Roman" panose="02020603050405020304" pitchFamily="18" charset="0"/>
              </a:rPr>
              <a:t>hasLeft </a:t>
            </a:r>
            <a:r>
              <a:rPr lang="en-US" altLang="en-US" sz="2400">
                <a:solidFill>
                  <a:schemeClr val="accent2"/>
                </a:solidFill>
                <a:latin typeface="Times New Roman" panose="02020603050405020304" pitchFamily="18" charset="0"/>
              </a:rPr>
              <a:t>(</a:t>
            </a:r>
            <a:r>
              <a:rPr lang="en-US" altLang="en-US" sz="2400" b="1" i="1">
                <a:solidFill>
                  <a:schemeClr val="accent2"/>
                </a:solidFill>
                <a:latin typeface="Times New Roman" panose="02020603050405020304" pitchFamily="18" charset="0"/>
              </a:rPr>
              <a:t>v</a:t>
            </a:r>
            <a:r>
              <a:rPr lang="en-US" altLang="en-US" sz="2400">
                <a:solidFill>
                  <a:schemeClr val="accent2"/>
                </a:solidFill>
                <a:latin typeface="Times New Roman" panose="02020603050405020304" pitchFamily="18" charset="0"/>
              </a:rPr>
              <a:t>)</a:t>
            </a:r>
            <a:br>
              <a:rPr lang="en-US" altLang="en-US" sz="2400">
                <a:solidFill>
                  <a:schemeClr val="accent2"/>
                </a:solidFill>
                <a:latin typeface="Times New Roman" panose="02020603050405020304" pitchFamily="18" charset="0"/>
              </a:rPr>
            </a:br>
            <a:r>
              <a:rPr lang="en-US" altLang="en-US" sz="2400">
                <a:solidFill>
                  <a:schemeClr val="accent2"/>
                </a:solidFill>
                <a:latin typeface="Times New Roman" panose="02020603050405020304" pitchFamily="18" charset="0"/>
              </a:rPr>
              <a:t>	</a:t>
            </a:r>
            <a:r>
              <a:rPr lang="en-US" altLang="en-US" sz="2400" b="1" i="1">
                <a:solidFill>
                  <a:schemeClr val="accent2"/>
                </a:solidFill>
                <a:latin typeface="Times New Roman" panose="02020603050405020304" pitchFamily="18" charset="0"/>
              </a:rPr>
              <a:t>print</a:t>
            </a:r>
            <a:r>
              <a:rPr lang="en-US" altLang="en-US" sz="2400">
                <a:solidFill>
                  <a:schemeClr val="accent2"/>
                </a:solidFill>
                <a:latin typeface="Times New Roman" panose="02020603050405020304" pitchFamily="18" charset="0"/>
              </a:rPr>
              <a:t>(</a:t>
            </a:r>
            <a:r>
              <a:rPr lang="en-US" altLang="en-US" sz="2400">
                <a:solidFill>
                  <a:schemeClr val="accent2"/>
                </a:solidFill>
                <a:latin typeface="Tahoma" panose="020B0604030504040204" pitchFamily="34" charset="0"/>
              </a:rPr>
              <a:t>“</a:t>
            </a:r>
            <a:r>
              <a:rPr lang="en-US" altLang="en-US" sz="2400">
                <a:solidFill>
                  <a:srgbClr val="000000"/>
                </a:solidFill>
                <a:latin typeface="Tahoma" panose="020B0604030504040204" pitchFamily="34" charset="0"/>
              </a:rPr>
              <a:t>(</a:t>
            </a:r>
            <a:r>
              <a:rPr lang="en-US" altLang="en-US" sz="2400">
                <a:solidFill>
                  <a:schemeClr val="accent2"/>
                </a:solidFill>
                <a:latin typeface="Tahoma" panose="020B0604030504040204" pitchFamily="34" charset="0"/>
              </a:rPr>
              <a:t>’’</a:t>
            </a:r>
            <a:r>
              <a:rPr lang="en-US" altLang="en-US" sz="2400">
                <a:solidFill>
                  <a:schemeClr val="accent2"/>
                </a:solidFill>
                <a:latin typeface="Times New Roman" panose="02020603050405020304" pitchFamily="18" charset="0"/>
              </a:rPr>
              <a:t>)</a:t>
            </a:r>
            <a:endParaRPr lang="en-US" altLang="en-US" sz="2400">
              <a:solidFill>
                <a:schemeClr val="tx2"/>
              </a:solidFill>
              <a:latin typeface="Times New Roman" panose="02020603050405020304" pitchFamily="18" charset="0"/>
            </a:endParaRPr>
          </a:p>
          <a:p>
            <a:pPr lvl="2" eaLnBrk="1" hangingPunct="1">
              <a:lnSpc>
                <a:spcPct val="90000"/>
              </a:lnSpc>
              <a:buClr>
                <a:schemeClr val="tx1"/>
              </a:buClr>
              <a:buSzPct val="60000"/>
              <a:buFont typeface="Wingdings" panose="05000000000000000000" pitchFamily="2" charset="2"/>
              <a:buNone/>
            </a:pPr>
            <a:r>
              <a:rPr lang="en-US" altLang="en-US" b="1" i="1">
                <a:solidFill>
                  <a:schemeClr val="accent2"/>
                </a:solidFill>
                <a:latin typeface="Times New Roman" panose="02020603050405020304" pitchFamily="18" charset="0"/>
              </a:rPr>
              <a:t>inOrder</a:t>
            </a:r>
            <a:r>
              <a:rPr lang="en-US" altLang="en-US">
                <a:solidFill>
                  <a:schemeClr val="accent2"/>
                </a:solidFill>
                <a:latin typeface="Times New Roman" panose="02020603050405020304" pitchFamily="18" charset="0"/>
              </a:rPr>
              <a:t> (</a:t>
            </a:r>
            <a:r>
              <a:rPr lang="en-US" altLang="en-US" b="1" i="1">
                <a:solidFill>
                  <a:schemeClr val="accent2"/>
                </a:solidFill>
                <a:latin typeface="Times New Roman" panose="02020603050405020304" pitchFamily="18" charset="0"/>
              </a:rPr>
              <a:t>left</a:t>
            </a:r>
            <a:r>
              <a:rPr lang="en-US" altLang="en-US">
                <a:solidFill>
                  <a:schemeClr val="accent2"/>
                </a:solidFill>
                <a:latin typeface="Times New Roman" panose="02020603050405020304" pitchFamily="18" charset="0"/>
              </a:rPr>
              <a:t>(</a:t>
            </a:r>
            <a:r>
              <a:rPr lang="en-US" altLang="en-US" b="1" i="1">
                <a:solidFill>
                  <a:schemeClr val="accent2"/>
                </a:solidFill>
                <a:latin typeface="Times New Roman" panose="02020603050405020304" pitchFamily="18" charset="0"/>
              </a:rPr>
              <a:t>v</a:t>
            </a:r>
            <a:r>
              <a:rPr lang="en-US" altLang="en-US">
                <a:solidFill>
                  <a:schemeClr val="accent2"/>
                </a:solidFill>
                <a:latin typeface="Times New Roman" panose="02020603050405020304" pitchFamily="18" charset="0"/>
              </a:rPr>
              <a:t>))</a:t>
            </a:r>
            <a:endParaRPr lang="en-US" altLang="en-US">
              <a:latin typeface="Times New Roman" panose="02020603050405020304" pitchFamily="18" charset="0"/>
            </a:endParaRPr>
          </a:p>
          <a:p>
            <a:pPr lvl="1" eaLnBrk="1" hangingPunct="1">
              <a:lnSpc>
                <a:spcPct val="90000"/>
              </a:lnSpc>
              <a:buClr>
                <a:schemeClr val="tx1"/>
              </a:buClr>
              <a:buSzPct val="60000"/>
              <a:buFont typeface="Wingdings" panose="05000000000000000000" pitchFamily="2" charset="2"/>
              <a:buNone/>
            </a:pPr>
            <a:r>
              <a:rPr lang="en-US" altLang="en-US" sz="2400" b="1" i="1">
                <a:solidFill>
                  <a:schemeClr val="accent2"/>
                </a:solidFill>
                <a:latin typeface="Times New Roman" panose="02020603050405020304" pitchFamily="18" charset="0"/>
              </a:rPr>
              <a:t>print</a:t>
            </a:r>
            <a:r>
              <a:rPr lang="en-US" altLang="en-US" sz="2400">
                <a:solidFill>
                  <a:schemeClr val="accent2"/>
                </a:solidFill>
                <a:latin typeface="Times New Roman" panose="02020603050405020304" pitchFamily="18" charset="0"/>
              </a:rPr>
              <a:t>(</a:t>
            </a:r>
            <a:r>
              <a:rPr lang="en-US" altLang="en-US" sz="2400" b="1" i="1">
                <a:solidFill>
                  <a:schemeClr val="accent2"/>
                </a:solidFill>
                <a:latin typeface="Times New Roman" panose="02020603050405020304" pitchFamily="18" charset="0"/>
              </a:rPr>
              <a:t>v.element </a:t>
            </a:r>
            <a:r>
              <a:rPr lang="en-US" altLang="en-US" sz="2400">
                <a:solidFill>
                  <a:schemeClr val="accent2"/>
                </a:solidFill>
                <a:latin typeface="Times New Roman" panose="02020603050405020304" pitchFamily="18" charset="0"/>
              </a:rPr>
              <a:t>())</a:t>
            </a:r>
          </a:p>
          <a:p>
            <a:pPr lvl="1" eaLnBrk="1" hangingPunct="1">
              <a:lnSpc>
                <a:spcPct val="90000"/>
              </a:lnSpc>
              <a:buClr>
                <a:schemeClr val="hlink"/>
              </a:buClr>
              <a:buSzPct val="110000"/>
              <a:buFont typeface="Wingdings" panose="05000000000000000000" pitchFamily="2" charset="2"/>
              <a:buNone/>
            </a:pPr>
            <a:r>
              <a:rPr lang="en-US" altLang="en-US" sz="2400" b="1">
                <a:solidFill>
                  <a:srgbClr val="000000"/>
                </a:solidFill>
                <a:latin typeface="Times New Roman" panose="02020603050405020304" pitchFamily="18" charset="0"/>
              </a:rPr>
              <a:t>if</a:t>
            </a:r>
            <a:r>
              <a:rPr lang="en-US" altLang="en-US" sz="2400">
                <a:solidFill>
                  <a:schemeClr val="tx2"/>
                </a:solidFill>
                <a:latin typeface="Times New Roman" panose="02020603050405020304" pitchFamily="18" charset="0"/>
              </a:rPr>
              <a:t> </a:t>
            </a:r>
            <a:r>
              <a:rPr lang="en-US" altLang="en-US" sz="2400" b="1" i="1">
                <a:solidFill>
                  <a:schemeClr val="accent2"/>
                </a:solidFill>
                <a:latin typeface="Times New Roman" panose="02020603050405020304" pitchFamily="18" charset="0"/>
              </a:rPr>
              <a:t>hasRight </a:t>
            </a:r>
            <a:r>
              <a:rPr lang="en-US" altLang="en-US" sz="2400">
                <a:solidFill>
                  <a:schemeClr val="accent2"/>
                </a:solidFill>
                <a:latin typeface="Times New Roman" panose="02020603050405020304" pitchFamily="18" charset="0"/>
              </a:rPr>
              <a:t>(</a:t>
            </a:r>
            <a:r>
              <a:rPr lang="en-US" altLang="en-US" sz="2400" b="1" i="1">
                <a:solidFill>
                  <a:schemeClr val="accent2"/>
                </a:solidFill>
                <a:latin typeface="Times New Roman" panose="02020603050405020304" pitchFamily="18" charset="0"/>
              </a:rPr>
              <a:t>v</a:t>
            </a:r>
            <a:r>
              <a:rPr lang="en-US" altLang="en-US" sz="2400">
                <a:solidFill>
                  <a:schemeClr val="accent2"/>
                </a:solidFill>
                <a:latin typeface="Times New Roman" panose="02020603050405020304" pitchFamily="18" charset="0"/>
              </a:rPr>
              <a:t>)</a:t>
            </a:r>
            <a:endParaRPr lang="en-US" altLang="en-US" sz="2400">
              <a:solidFill>
                <a:schemeClr val="tx2"/>
              </a:solidFill>
              <a:latin typeface="Times New Roman" panose="02020603050405020304" pitchFamily="18" charset="0"/>
            </a:endParaRPr>
          </a:p>
          <a:p>
            <a:pPr lvl="2" eaLnBrk="1" hangingPunct="1">
              <a:lnSpc>
                <a:spcPct val="90000"/>
              </a:lnSpc>
              <a:buClr>
                <a:schemeClr val="tx1"/>
              </a:buClr>
              <a:buSzPct val="60000"/>
              <a:buFont typeface="Wingdings" panose="05000000000000000000" pitchFamily="2" charset="2"/>
              <a:buNone/>
            </a:pPr>
            <a:r>
              <a:rPr lang="en-US" altLang="en-US" b="1" i="1">
                <a:solidFill>
                  <a:schemeClr val="accent2"/>
                </a:solidFill>
                <a:latin typeface="Times New Roman" panose="02020603050405020304" pitchFamily="18" charset="0"/>
              </a:rPr>
              <a:t>inOrder</a:t>
            </a:r>
            <a:r>
              <a:rPr lang="en-US" altLang="en-US">
                <a:solidFill>
                  <a:schemeClr val="accent2"/>
                </a:solidFill>
                <a:latin typeface="Times New Roman" panose="02020603050405020304" pitchFamily="18" charset="0"/>
              </a:rPr>
              <a:t> (</a:t>
            </a:r>
            <a:r>
              <a:rPr lang="en-US" altLang="en-US" b="1" i="1">
                <a:solidFill>
                  <a:schemeClr val="accent2"/>
                </a:solidFill>
                <a:latin typeface="Times New Roman" panose="02020603050405020304" pitchFamily="18" charset="0"/>
              </a:rPr>
              <a:t>right</a:t>
            </a:r>
            <a:r>
              <a:rPr lang="en-US" altLang="en-US">
                <a:solidFill>
                  <a:schemeClr val="accent2"/>
                </a:solidFill>
                <a:latin typeface="Times New Roman" panose="02020603050405020304" pitchFamily="18" charset="0"/>
              </a:rPr>
              <a:t>(</a:t>
            </a:r>
            <a:r>
              <a:rPr lang="en-US" altLang="en-US" b="1" i="1">
                <a:solidFill>
                  <a:schemeClr val="accent2"/>
                </a:solidFill>
                <a:latin typeface="Times New Roman" panose="02020603050405020304" pitchFamily="18" charset="0"/>
              </a:rPr>
              <a:t>v</a:t>
            </a:r>
            <a:r>
              <a:rPr lang="en-US" altLang="en-US">
                <a:solidFill>
                  <a:schemeClr val="accent2"/>
                </a:solidFill>
                <a:latin typeface="Times New Roman" panose="02020603050405020304" pitchFamily="18" charset="0"/>
              </a:rPr>
              <a:t>))</a:t>
            </a:r>
          </a:p>
          <a:p>
            <a:pPr lvl="1" eaLnBrk="1" hangingPunct="1">
              <a:lnSpc>
                <a:spcPct val="90000"/>
              </a:lnSpc>
              <a:buClr>
                <a:schemeClr val="hlink"/>
              </a:buClr>
              <a:buSzPct val="110000"/>
              <a:buFont typeface="Wingdings" panose="05000000000000000000" pitchFamily="2" charset="2"/>
              <a:buNone/>
            </a:pPr>
            <a:r>
              <a:rPr lang="en-US" altLang="en-US" sz="2400">
                <a:solidFill>
                  <a:schemeClr val="accent2"/>
                </a:solidFill>
                <a:latin typeface="Times New Roman" panose="02020603050405020304" pitchFamily="18" charset="0"/>
              </a:rPr>
              <a:t>	</a:t>
            </a:r>
            <a:r>
              <a:rPr lang="en-US" altLang="en-US" sz="2400" b="1" i="1">
                <a:solidFill>
                  <a:schemeClr val="accent2"/>
                </a:solidFill>
                <a:latin typeface="Times New Roman" panose="02020603050405020304" pitchFamily="18" charset="0"/>
              </a:rPr>
              <a:t>print </a:t>
            </a:r>
            <a:r>
              <a:rPr lang="en-US" altLang="en-US" sz="2400">
                <a:solidFill>
                  <a:schemeClr val="accent2"/>
                </a:solidFill>
                <a:latin typeface="Times New Roman" panose="02020603050405020304" pitchFamily="18" charset="0"/>
              </a:rPr>
              <a:t>(</a:t>
            </a:r>
            <a:r>
              <a:rPr lang="en-US" altLang="en-US" sz="2400">
                <a:solidFill>
                  <a:schemeClr val="accent2"/>
                </a:solidFill>
                <a:latin typeface="Tahoma" panose="020B0604030504040204" pitchFamily="34" charset="0"/>
              </a:rPr>
              <a:t>“</a:t>
            </a:r>
            <a:r>
              <a:rPr lang="en-US" altLang="en-US" sz="2400">
                <a:solidFill>
                  <a:srgbClr val="000000"/>
                </a:solidFill>
                <a:latin typeface="Tahoma" panose="020B0604030504040204" pitchFamily="34" charset="0"/>
              </a:rPr>
              <a:t>)</a:t>
            </a:r>
            <a:r>
              <a:rPr lang="en-US" altLang="en-US" sz="2400">
                <a:solidFill>
                  <a:schemeClr val="accent2"/>
                </a:solidFill>
                <a:latin typeface="Tahoma" panose="020B0604030504040204" pitchFamily="34" charset="0"/>
              </a:rPr>
              <a:t>’’</a:t>
            </a:r>
            <a:r>
              <a:rPr lang="en-US" altLang="en-US" sz="2400">
                <a:solidFill>
                  <a:schemeClr val="accent2"/>
                </a:solidFill>
                <a:latin typeface="Times New Roman" panose="02020603050405020304" pitchFamily="18" charset="0"/>
              </a:rPr>
              <a:t>)</a:t>
            </a:r>
          </a:p>
        </p:txBody>
      </p:sp>
      <p:grpSp>
        <p:nvGrpSpPr>
          <p:cNvPr id="14343" name="Group 5"/>
          <p:cNvGrpSpPr>
            <a:grpSpLocks/>
          </p:cNvGrpSpPr>
          <p:nvPr/>
        </p:nvGrpSpPr>
        <p:grpSpPr bwMode="auto">
          <a:xfrm>
            <a:off x="762000" y="3886200"/>
            <a:ext cx="3429000" cy="2286000"/>
            <a:chOff x="2928" y="2256"/>
            <a:chExt cx="2160" cy="1440"/>
          </a:xfrm>
        </p:grpSpPr>
        <p:sp>
          <p:nvSpPr>
            <p:cNvPr id="14346" name="Oval 6"/>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rPr>
                <a:t>+</a:t>
              </a:r>
            </a:p>
          </p:txBody>
        </p:sp>
        <p:sp>
          <p:nvSpPr>
            <p:cNvPr id="14347" name="Oval 7"/>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sym typeface="Symbol" panose="05050102010706020507" pitchFamily="18" charset="2"/>
                </a:rPr>
                <a:t></a:t>
              </a:r>
            </a:p>
          </p:txBody>
        </p:sp>
        <p:sp>
          <p:nvSpPr>
            <p:cNvPr id="14348" name="Oval 8"/>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sym typeface="Symbol" panose="05050102010706020507" pitchFamily="18" charset="2"/>
                </a:rPr>
                <a:t></a:t>
              </a:r>
              <a:endParaRPr lang="en-US" altLang="en-US" sz="2400">
                <a:latin typeface="Symbol" panose="05050102010706020507" pitchFamily="18" charset="2"/>
              </a:endParaRPr>
            </a:p>
          </p:txBody>
        </p:sp>
        <p:sp>
          <p:nvSpPr>
            <p:cNvPr id="14349" name="Oval 9"/>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rPr>
                <a:t>-</a:t>
              </a:r>
            </a:p>
          </p:txBody>
        </p:sp>
        <p:sp>
          <p:nvSpPr>
            <p:cNvPr id="14350" name="Rectangle 10"/>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2</a:t>
              </a:r>
            </a:p>
          </p:txBody>
        </p:sp>
        <p:sp>
          <p:nvSpPr>
            <p:cNvPr id="14351" name="Rectangle 11"/>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a</a:t>
              </a:r>
            </a:p>
          </p:txBody>
        </p:sp>
        <p:sp>
          <p:nvSpPr>
            <p:cNvPr id="14352" name="Rectangle 12"/>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1</a:t>
              </a:r>
            </a:p>
          </p:txBody>
        </p:sp>
        <p:sp>
          <p:nvSpPr>
            <p:cNvPr id="14353" name="Rectangle 13"/>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3</a:t>
              </a:r>
            </a:p>
          </p:txBody>
        </p:sp>
        <p:sp>
          <p:nvSpPr>
            <p:cNvPr id="14354" name="Rectangle 14"/>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b</a:t>
              </a:r>
            </a:p>
          </p:txBody>
        </p:sp>
        <p:cxnSp>
          <p:nvCxnSpPr>
            <p:cNvPr id="14355" name="AutoShape 15"/>
            <p:cNvCxnSpPr>
              <a:cxnSpLocks noChangeShapeType="1"/>
              <a:stCxn id="14346" idx="3"/>
              <a:endCxn id="14348"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6" name="AutoShape 16"/>
            <p:cNvCxnSpPr>
              <a:cxnSpLocks noChangeShapeType="1"/>
              <a:stCxn id="14347" idx="1"/>
              <a:endCxn id="14346"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7" name="AutoShape 17"/>
            <p:cNvCxnSpPr>
              <a:cxnSpLocks noChangeShapeType="1"/>
              <a:stCxn id="14354" idx="0"/>
              <a:endCxn id="14347"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8" name="AutoShape 18"/>
            <p:cNvCxnSpPr>
              <a:cxnSpLocks noChangeShapeType="1"/>
              <a:stCxn id="14353" idx="0"/>
              <a:endCxn id="14347"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9" name="AutoShape 19"/>
            <p:cNvCxnSpPr>
              <a:cxnSpLocks noChangeShapeType="1"/>
              <a:stCxn id="14352" idx="0"/>
              <a:endCxn id="14349"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60" name="AutoShape 20"/>
            <p:cNvCxnSpPr>
              <a:cxnSpLocks noChangeShapeType="1"/>
              <a:stCxn id="14351" idx="0"/>
              <a:endCxn id="14349"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61" name="AutoShape 21"/>
            <p:cNvCxnSpPr>
              <a:cxnSpLocks noChangeShapeType="1"/>
              <a:stCxn id="14350" idx="0"/>
              <a:endCxn id="14348"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62" name="AutoShape 22"/>
            <p:cNvCxnSpPr>
              <a:cxnSpLocks noChangeShapeType="1"/>
              <a:stCxn id="14349" idx="1"/>
              <a:endCxn id="14348"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4344" name="Text Box 32"/>
          <p:cNvSpPr txBox="1">
            <a:spLocks noChangeArrowheads="1"/>
          </p:cNvSpPr>
          <p:nvPr/>
        </p:nvSpPr>
        <p:spPr bwMode="auto">
          <a:xfrm>
            <a:off x="5029200" y="5410200"/>
            <a:ext cx="332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((2 </a:t>
            </a:r>
            <a:r>
              <a:rPr lang="en-US" altLang="en-US" sz="2400">
                <a:latin typeface="Symbol" panose="05050102010706020507" pitchFamily="18" charset="2"/>
                <a:sym typeface="Symbol" panose="05050102010706020507" pitchFamily="18" charset="2"/>
              </a:rPr>
              <a:t> </a:t>
            </a:r>
            <a:r>
              <a:rPr lang="en-US" altLang="en-US" sz="2400">
                <a:latin typeface="Times New Roman" panose="02020603050405020304" pitchFamily="18" charset="0"/>
                <a:sym typeface="Symbol" panose="05050102010706020507" pitchFamily="18" charset="2"/>
              </a:rPr>
              <a:t>(</a:t>
            </a:r>
            <a:r>
              <a:rPr lang="en-US" altLang="en-US" sz="2400">
                <a:latin typeface="Tahoma" panose="020B0604030504040204" pitchFamily="34" charset="0"/>
              </a:rPr>
              <a:t>a </a:t>
            </a:r>
            <a:r>
              <a:rPr lang="en-US" altLang="en-US" sz="2400">
                <a:latin typeface="Symbol" panose="05050102010706020507" pitchFamily="18" charset="2"/>
              </a:rPr>
              <a:t>-</a:t>
            </a:r>
            <a:r>
              <a:rPr lang="en-US" altLang="en-US" sz="2400">
                <a:latin typeface="Tahoma" panose="020B0604030504040204" pitchFamily="34" charset="0"/>
              </a:rPr>
              <a:t> 1)) </a:t>
            </a:r>
            <a:r>
              <a:rPr lang="en-US" altLang="en-US" sz="2400">
                <a:latin typeface="Symbol" panose="05050102010706020507" pitchFamily="18" charset="2"/>
              </a:rPr>
              <a:t>+</a:t>
            </a:r>
            <a:r>
              <a:rPr lang="en-US" altLang="en-US" sz="2400">
                <a:latin typeface="Tahoma" panose="020B0604030504040204" pitchFamily="34" charset="0"/>
              </a:rPr>
              <a:t> (3 </a:t>
            </a:r>
            <a:r>
              <a:rPr lang="en-US" altLang="en-US" sz="2400">
                <a:latin typeface="Symbol" panose="05050102010706020507" pitchFamily="18" charset="2"/>
                <a:sym typeface="Symbol" panose="05050102010706020507" pitchFamily="18" charset="2"/>
              </a:rPr>
              <a:t> </a:t>
            </a:r>
            <a:r>
              <a:rPr lang="en-US" altLang="en-US" sz="2400">
                <a:latin typeface="Tahoma" panose="020B0604030504040204" pitchFamily="34" charset="0"/>
              </a:rPr>
              <a:t>b))</a:t>
            </a:r>
          </a:p>
        </p:txBody>
      </p:sp>
      <p:sp>
        <p:nvSpPr>
          <p:cNvPr id="14345" name="Date Placeholder 2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smtClean="0">
                <a:latin typeface="Tahoma" panose="020B0604030504040204" pitchFamily="34" charset="0"/>
              </a:rPr>
              <a:t>© 2010 Goodrich, Tamassia</a:t>
            </a:r>
          </a:p>
        </p:txBody>
      </p:sp>
    </p:spTree>
    <p:extLst>
      <p:ext uri="{BB962C8B-B14F-4D97-AF65-F5344CB8AC3E}">
        <p14:creationId xmlns:p14="http://schemas.microsoft.com/office/powerpoint/2010/main" val="2527830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Post-order Traversal</a:t>
            </a:r>
            <a:endParaRPr lang="en-US" dirty="0"/>
          </a:p>
        </p:txBody>
      </p:sp>
      <p:sp>
        <p:nvSpPr>
          <p:cNvPr id="3" name="Content Placeholder 2"/>
          <p:cNvSpPr>
            <a:spLocks noGrp="1"/>
          </p:cNvSpPr>
          <p:nvPr>
            <p:ph idx="1"/>
          </p:nvPr>
        </p:nvSpPr>
        <p:spPr/>
        <p:txBody>
          <a:bodyPr/>
          <a:lstStyle/>
          <a:p>
            <a:r>
              <a:rPr lang="en-US" altLang="en-US" dirty="0" smtClean="0">
                <a:cs typeface="Courier New" panose="02070309020205020404" pitchFamily="49" charset="0"/>
              </a:rPr>
              <a:t>The </a:t>
            </a:r>
            <a:r>
              <a:rPr lang="en-US" altLang="en-US" dirty="0" err="1" smtClean="0">
                <a:cs typeface="Courier New" panose="02070309020205020404" pitchFamily="49" charset="0"/>
              </a:rPr>
              <a:t>postorder</a:t>
            </a:r>
            <a:r>
              <a:rPr lang="en-US" altLang="en-US" dirty="0" smtClean="0">
                <a:cs typeface="Courier New" panose="02070309020205020404" pitchFamily="49" charset="0"/>
              </a:rPr>
              <a:t> traversal is to visit the left subtree of the current node first,</a:t>
            </a:r>
          </a:p>
          <a:p>
            <a:r>
              <a:rPr lang="en-US" altLang="en-US" dirty="0" smtClean="0">
                <a:cs typeface="Courier New" panose="02070309020205020404" pitchFamily="49" charset="0"/>
              </a:rPr>
              <a:t> then the right subtree of the current node, and </a:t>
            </a:r>
          </a:p>
          <a:p>
            <a:r>
              <a:rPr lang="en-US" altLang="en-US" dirty="0" smtClean="0">
                <a:cs typeface="Courier New" panose="02070309020205020404" pitchFamily="49" charset="0"/>
              </a:rPr>
              <a:t>finally the current node itself. </a:t>
            </a:r>
          </a:p>
          <a:p>
            <a:endParaRPr lang="en-US" dirty="0"/>
          </a:p>
        </p:txBody>
      </p:sp>
      <p:sp>
        <p:nvSpPr>
          <p:cNvPr id="4" name="Slide Number Placeholder 3"/>
          <p:cNvSpPr>
            <a:spLocks noGrp="1"/>
          </p:cNvSpPr>
          <p:nvPr>
            <p:ph type="sldNum" sz="quarter" idx="11"/>
          </p:nvPr>
        </p:nvSpPr>
        <p:spPr/>
        <p:txBody>
          <a:bodyPr/>
          <a:lstStyle/>
          <a:p>
            <a:fld id="{42A4CB2D-7E72-4598-A4BB-065450FE306B}" type="slidenum">
              <a:rPr lang="en-US" altLang="en-US" smtClean="0"/>
              <a:pPr/>
              <a:t>36</a:t>
            </a:fld>
            <a:endParaRPr lang="en-US" altLang="en-US"/>
          </a:p>
        </p:txBody>
      </p:sp>
    </p:spTree>
    <p:extLst>
      <p:ext uri="{BB962C8B-B14F-4D97-AF65-F5344CB8AC3E}">
        <p14:creationId xmlns:p14="http://schemas.microsoft.com/office/powerpoint/2010/main" val="94869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defRPr/>
            </a:pPr>
            <a:r>
              <a:rPr lang="en-US" altLang="en-US" sz="1400" smtClean="0"/>
              <a:t>Trees</a:t>
            </a:r>
          </a:p>
        </p:txBody>
      </p:sp>
      <p:sp>
        <p:nvSpPr>
          <p:cNvPr id="15363"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31253F00-9CC6-4333-BCA9-8650973B7752}" type="slidenum">
              <a:rPr lang="en-US" altLang="en-US" sz="1400">
                <a:latin typeface="Tahoma" panose="020B0604030504040204" pitchFamily="34" charset="0"/>
              </a:rPr>
              <a:pPr eaLnBrk="1" hangingPunct="1">
                <a:spcBef>
                  <a:spcPct val="0"/>
                </a:spcBef>
                <a:buFontTx/>
                <a:buNone/>
              </a:pPr>
              <a:t>37</a:t>
            </a:fld>
            <a:endParaRPr lang="en-US" altLang="en-US" sz="1400">
              <a:latin typeface="Tahoma" panose="020B0604030504040204" pitchFamily="34" charset="0"/>
            </a:endParaRPr>
          </a:p>
        </p:txBody>
      </p:sp>
      <p:sp>
        <p:nvSpPr>
          <p:cNvPr id="15364" name="Rectangle 2"/>
          <p:cNvSpPr>
            <a:spLocks noGrp="1" noChangeArrowheads="1"/>
          </p:cNvSpPr>
          <p:nvPr>
            <p:ph type="title"/>
          </p:nvPr>
        </p:nvSpPr>
        <p:spPr>
          <a:xfrm>
            <a:off x="609600" y="304800"/>
            <a:ext cx="8153400" cy="1143000"/>
          </a:xfrm>
        </p:spPr>
        <p:txBody>
          <a:bodyPr/>
          <a:lstStyle/>
          <a:p>
            <a:pPr eaLnBrk="1" hangingPunct="1"/>
            <a:r>
              <a:rPr lang="en-US" altLang="en-US" smtClean="0">
                <a:ea typeface="ＭＳ Ｐゴシック" panose="020B0600070205080204" pitchFamily="34" charset="-128"/>
              </a:rPr>
              <a:t>Evaluate Arithmetic Expressions</a:t>
            </a:r>
          </a:p>
        </p:txBody>
      </p:sp>
      <p:sp>
        <p:nvSpPr>
          <p:cNvPr id="15365" name="Rectangle 3" descr="Rectangle: Click to edit Master text styles&#10;Second level&#10;Third level&#10;Fourth level&#10;Fifth level"/>
          <p:cNvSpPr>
            <a:spLocks noGrp="1" noChangeArrowheads="1"/>
          </p:cNvSpPr>
          <p:nvPr>
            <p:ph type="body" idx="1"/>
          </p:nvPr>
        </p:nvSpPr>
        <p:spPr>
          <a:xfrm>
            <a:off x="762000" y="1600200"/>
            <a:ext cx="3733800" cy="2362200"/>
          </a:xfrm>
        </p:spPr>
        <p:txBody>
          <a:bodyPr/>
          <a:lstStyle/>
          <a:p>
            <a:pPr eaLnBrk="1" hangingPunct="1"/>
            <a:r>
              <a:rPr lang="en-US" altLang="en-US" sz="2000" smtClean="0">
                <a:ea typeface="ＭＳ Ｐゴシック" panose="020B0600070205080204" pitchFamily="34" charset="-128"/>
              </a:rPr>
              <a:t>Specialization of a postorder traversal</a:t>
            </a:r>
          </a:p>
          <a:p>
            <a:pPr lvl="1" eaLnBrk="1" hangingPunct="1"/>
            <a:r>
              <a:rPr lang="en-US" altLang="en-US" sz="1800" smtClean="0">
                <a:ea typeface="ＭＳ Ｐゴシック" panose="020B0600070205080204" pitchFamily="34" charset="-128"/>
              </a:rPr>
              <a:t>recursive method returning the value of a subtree</a:t>
            </a:r>
          </a:p>
          <a:p>
            <a:pPr lvl="1" eaLnBrk="1" hangingPunct="1"/>
            <a:r>
              <a:rPr lang="en-US" altLang="en-US" sz="1800" smtClean="0">
                <a:ea typeface="ＭＳ Ｐゴシック" panose="020B0600070205080204" pitchFamily="34" charset="-128"/>
              </a:rPr>
              <a:t>when visiting an internal node, combine the values of the subtrees</a:t>
            </a:r>
          </a:p>
        </p:txBody>
      </p:sp>
      <p:sp>
        <p:nvSpPr>
          <p:cNvPr id="15366" name="Text Box 4"/>
          <p:cNvSpPr txBox="1">
            <a:spLocks noChangeArrowheads="1"/>
          </p:cNvSpPr>
          <p:nvPr/>
        </p:nvSpPr>
        <p:spPr bwMode="auto">
          <a:xfrm>
            <a:off x="4543425" y="1600200"/>
            <a:ext cx="4191000" cy="2720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0000"/>
              </a:lnSpc>
              <a:buClr>
                <a:schemeClr val="hlink"/>
              </a:buClr>
              <a:buSzPct val="110000"/>
              <a:buFont typeface="Wingdings" panose="05000000000000000000" pitchFamily="2" charset="2"/>
              <a:buNone/>
            </a:pPr>
            <a:r>
              <a:rPr lang="en-US" altLang="en-US" sz="2000" b="1">
                <a:solidFill>
                  <a:srgbClr val="000000"/>
                </a:solidFill>
                <a:latin typeface="Times New Roman" panose="02020603050405020304" pitchFamily="18" charset="0"/>
              </a:rPr>
              <a:t>Algorithm</a:t>
            </a:r>
            <a:r>
              <a:rPr lang="en-US" altLang="en-US" sz="2000">
                <a:latin typeface="Times New Roman" panose="02020603050405020304" pitchFamily="18" charset="0"/>
              </a:rPr>
              <a:t> </a:t>
            </a:r>
            <a:r>
              <a:rPr lang="en-US" altLang="en-US" sz="2000" b="1" i="1">
                <a:solidFill>
                  <a:schemeClr val="tx2"/>
                </a:solidFill>
                <a:latin typeface="Times New Roman" panose="02020603050405020304" pitchFamily="18" charset="0"/>
              </a:rPr>
              <a:t>evalExpr</a:t>
            </a:r>
            <a:r>
              <a:rPr lang="en-US" altLang="en-US" sz="2000">
                <a:solidFill>
                  <a:schemeClr val="tx2"/>
                </a:solidFill>
                <a:latin typeface="Times New Roman" panose="02020603050405020304" pitchFamily="18" charset="0"/>
              </a:rPr>
              <a:t>(</a:t>
            </a:r>
            <a:r>
              <a:rPr lang="en-US" altLang="en-US" sz="2000" b="1" i="1">
                <a:solidFill>
                  <a:schemeClr val="tx2"/>
                </a:solidFill>
                <a:latin typeface="Times New Roman" panose="02020603050405020304" pitchFamily="18" charset="0"/>
              </a:rPr>
              <a:t>v</a:t>
            </a:r>
            <a:r>
              <a:rPr lang="en-US" altLang="en-US" sz="2000">
                <a:solidFill>
                  <a:schemeClr val="tx2"/>
                </a:solidFill>
                <a:latin typeface="Times New Roman" panose="02020603050405020304" pitchFamily="18" charset="0"/>
              </a:rPr>
              <a:t>)</a:t>
            </a:r>
          </a:p>
          <a:p>
            <a:pPr lvl="1" eaLnBrk="1" hangingPunct="1">
              <a:lnSpc>
                <a:spcPct val="90000"/>
              </a:lnSpc>
              <a:buClr>
                <a:schemeClr val="hlink"/>
              </a:buClr>
              <a:buSzPct val="110000"/>
              <a:buFont typeface="Wingdings" panose="05000000000000000000" pitchFamily="2" charset="2"/>
              <a:buNone/>
            </a:pPr>
            <a:r>
              <a:rPr lang="en-US" altLang="en-US" sz="2000" b="1">
                <a:solidFill>
                  <a:srgbClr val="000000"/>
                </a:solidFill>
                <a:latin typeface="Times New Roman" panose="02020603050405020304" pitchFamily="18" charset="0"/>
              </a:rPr>
              <a:t>if</a:t>
            </a:r>
            <a:r>
              <a:rPr lang="en-US" altLang="en-US" sz="2000">
                <a:solidFill>
                  <a:schemeClr val="tx2"/>
                </a:solidFill>
                <a:latin typeface="Times New Roman" panose="02020603050405020304" pitchFamily="18" charset="0"/>
              </a:rPr>
              <a:t> </a:t>
            </a:r>
            <a:r>
              <a:rPr lang="en-US" altLang="en-US" sz="2000" b="1" i="1">
                <a:solidFill>
                  <a:schemeClr val="accent2"/>
                </a:solidFill>
                <a:latin typeface="Times New Roman" panose="02020603050405020304" pitchFamily="18" charset="0"/>
              </a:rPr>
              <a:t>isExternal </a:t>
            </a:r>
            <a:r>
              <a:rPr lang="en-US" altLang="en-US" sz="2000">
                <a:solidFill>
                  <a:schemeClr val="accent2"/>
                </a:solidFill>
                <a:latin typeface="Times New Roman" panose="02020603050405020304" pitchFamily="18" charset="0"/>
              </a:rPr>
              <a:t>(</a:t>
            </a:r>
            <a:r>
              <a:rPr lang="en-US" altLang="en-US" sz="2000" b="1" i="1">
                <a:solidFill>
                  <a:schemeClr val="accent2"/>
                </a:solidFill>
                <a:latin typeface="Times New Roman" panose="02020603050405020304" pitchFamily="18" charset="0"/>
              </a:rPr>
              <a:t>v</a:t>
            </a:r>
            <a:r>
              <a:rPr lang="en-US" altLang="en-US" sz="2000">
                <a:solidFill>
                  <a:schemeClr val="accent2"/>
                </a:solidFill>
                <a:latin typeface="Times New Roman" panose="02020603050405020304" pitchFamily="18" charset="0"/>
              </a:rPr>
              <a:t>)</a:t>
            </a:r>
          </a:p>
          <a:p>
            <a:pPr lvl="2" eaLnBrk="1" hangingPunct="1">
              <a:lnSpc>
                <a:spcPct val="90000"/>
              </a:lnSpc>
              <a:buClr>
                <a:schemeClr val="hlink"/>
              </a:buClr>
              <a:buSzPct val="110000"/>
              <a:buFont typeface="Wingdings" panose="05000000000000000000" pitchFamily="2" charset="2"/>
              <a:buNone/>
            </a:pPr>
            <a:r>
              <a:rPr lang="en-US" altLang="en-US" sz="2000" b="1">
                <a:solidFill>
                  <a:srgbClr val="000000"/>
                </a:solidFill>
                <a:latin typeface="Times New Roman" panose="02020603050405020304" pitchFamily="18" charset="0"/>
              </a:rPr>
              <a:t>return</a:t>
            </a:r>
            <a:r>
              <a:rPr lang="en-US" altLang="en-US" sz="2000">
                <a:solidFill>
                  <a:schemeClr val="tx2"/>
                </a:solidFill>
                <a:latin typeface="Times New Roman" panose="02020603050405020304" pitchFamily="18" charset="0"/>
              </a:rPr>
              <a:t> </a:t>
            </a:r>
            <a:r>
              <a:rPr lang="en-US" altLang="en-US" sz="2000" b="1" i="1">
                <a:solidFill>
                  <a:schemeClr val="accent2"/>
                </a:solidFill>
                <a:latin typeface="Times New Roman" panose="02020603050405020304" pitchFamily="18" charset="0"/>
              </a:rPr>
              <a:t>v.element </a:t>
            </a:r>
            <a:r>
              <a:rPr lang="en-US" altLang="en-US" sz="2000">
                <a:solidFill>
                  <a:schemeClr val="accent2"/>
                </a:solidFill>
                <a:latin typeface="Times New Roman" panose="02020603050405020304" pitchFamily="18" charset="0"/>
              </a:rPr>
              <a:t>()</a:t>
            </a:r>
            <a:endParaRPr lang="en-US" altLang="en-US" sz="2000">
              <a:solidFill>
                <a:schemeClr val="tx2"/>
              </a:solidFill>
              <a:latin typeface="Times New Roman" panose="02020603050405020304" pitchFamily="18" charset="0"/>
            </a:endParaRPr>
          </a:p>
          <a:p>
            <a:pPr lvl="1" eaLnBrk="1" hangingPunct="1">
              <a:lnSpc>
                <a:spcPct val="90000"/>
              </a:lnSpc>
              <a:buClr>
                <a:schemeClr val="hlink"/>
              </a:buClr>
              <a:buSzPct val="110000"/>
              <a:buFont typeface="Wingdings" panose="05000000000000000000" pitchFamily="2" charset="2"/>
              <a:buNone/>
            </a:pPr>
            <a:r>
              <a:rPr lang="en-US" altLang="en-US" sz="2000" b="1">
                <a:solidFill>
                  <a:srgbClr val="000000"/>
                </a:solidFill>
                <a:latin typeface="Times New Roman" panose="02020603050405020304" pitchFamily="18" charset="0"/>
              </a:rPr>
              <a:t>else</a:t>
            </a:r>
          </a:p>
          <a:p>
            <a:pPr lvl="1" eaLnBrk="1" hangingPunct="1">
              <a:lnSpc>
                <a:spcPct val="90000"/>
              </a:lnSpc>
              <a:buClr>
                <a:schemeClr val="hlink"/>
              </a:buClr>
              <a:buSzPct val="110000"/>
              <a:buFont typeface="Wingdings" panose="05000000000000000000" pitchFamily="2" charset="2"/>
              <a:buNone/>
            </a:pPr>
            <a:r>
              <a:rPr lang="en-US" altLang="en-US" sz="2000" b="1" i="1">
                <a:solidFill>
                  <a:schemeClr val="accent2"/>
                </a:solidFill>
                <a:latin typeface="Times New Roman" panose="02020603050405020304" pitchFamily="18" charset="0"/>
              </a:rPr>
              <a:t>	x </a:t>
            </a:r>
            <a:r>
              <a:rPr lang="en-US" altLang="en-US" sz="2000">
                <a:solidFill>
                  <a:srgbClr val="000000"/>
                </a:solidFill>
                <a:latin typeface="Times New Roman" panose="02020603050405020304" pitchFamily="18" charset="0"/>
                <a:sym typeface="Symbol" panose="05050102010706020507" pitchFamily="18" charset="2"/>
              </a:rPr>
              <a:t></a:t>
            </a:r>
            <a:r>
              <a:rPr lang="en-US" altLang="en-US" sz="2000" b="1" i="1">
                <a:solidFill>
                  <a:schemeClr val="accent2"/>
                </a:solidFill>
                <a:latin typeface="Times New Roman" panose="02020603050405020304" pitchFamily="18" charset="0"/>
                <a:sym typeface="Symbol" panose="05050102010706020507" pitchFamily="18" charset="2"/>
              </a:rPr>
              <a:t> </a:t>
            </a:r>
            <a:r>
              <a:rPr lang="en-US" altLang="en-US" sz="2000" b="1" i="1">
                <a:solidFill>
                  <a:schemeClr val="accent2"/>
                </a:solidFill>
                <a:latin typeface="Times New Roman" panose="02020603050405020304" pitchFamily="18" charset="0"/>
              </a:rPr>
              <a:t>evalExpr</a:t>
            </a:r>
            <a:r>
              <a:rPr lang="en-US" altLang="en-US" sz="2000">
                <a:solidFill>
                  <a:schemeClr val="accent2"/>
                </a:solidFill>
                <a:latin typeface="Times New Roman" panose="02020603050405020304" pitchFamily="18" charset="0"/>
              </a:rPr>
              <a:t>(</a:t>
            </a:r>
            <a:r>
              <a:rPr lang="en-US" altLang="en-US" sz="2000" b="1" i="1">
                <a:solidFill>
                  <a:schemeClr val="accent2"/>
                </a:solidFill>
                <a:latin typeface="Times New Roman" panose="02020603050405020304" pitchFamily="18" charset="0"/>
              </a:rPr>
              <a:t>leftChild </a:t>
            </a:r>
            <a:r>
              <a:rPr lang="en-US" altLang="en-US" sz="2000">
                <a:solidFill>
                  <a:schemeClr val="accent2"/>
                </a:solidFill>
                <a:latin typeface="Times New Roman" panose="02020603050405020304" pitchFamily="18" charset="0"/>
              </a:rPr>
              <a:t>(</a:t>
            </a:r>
            <a:r>
              <a:rPr lang="en-US" altLang="en-US" sz="2000" b="1" i="1">
                <a:solidFill>
                  <a:schemeClr val="accent2"/>
                </a:solidFill>
                <a:latin typeface="Times New Roman" panose="02020603050405020304" pitchFamily="18" charset="0"/>
              </a:rPr>
              <a:t>v</a:t>
            </a:r>
            <a:r>
              <a:rPr lang="en-US" altLang="en-US" sz="2000">
                <a:solidFill>
                  <a:schemeClr val="accent2"/>
                </a:solidFill>
                <a:latin typeface="Times New Roman" panose="02020603050405020304" pitchFamily="18" charset="0"/>
              </a:rPr>
              <a:t>))</a:t>
            </a:r>
            <a:endParaRPr lang="en-US" altLang="en-US" sz="2000">
              <a:latin typeface="Times New Roman" panose="02020603050405020304" pitchFamily="18" charset="0"/>
            </a:endParaRPr>
          </a:p>
          <a:p>
            <a:pPr lvl="1" eaLnBrk="1" hangingPunct="1">
              <a:lnSpc>
                <a:spcPct val="90000"/>
              </a:lnSpc>
              <a:buClr>
                <a:schemeClr val="hlink"/>
              </a:buClr>
              <a:buSzPct val="110000"/>
              <a:buFont typeface="Wingdings" panose="05000000000000000000" pitchFamily="2" charset="2"/>
              <a:buNone/>
            </a:pPr>
            <a:r>
              <a:rPr lang="en-US" altLang="en-US" sz="2000" b="1" i="1">
                <a:solidFill>
                  <a:schemeClr val="accent2"/>
                </a:solidFill>
                <a:latin typeface="Times New Roman" panose="02020603050405020304" pitchFamily="18" charset="0"/>
              </a:rPr>
              <a:t>	y </a:t>
            </a:r>
            <a:r>
              <a:rPr lang="en-US" altLang="en-US" sz="2000">
                <a:solidFill>
                  <a:srgbClr val="000000"/>
                </a:solidFill>
                <a:latin typeface="Times New Roman" panose="02020603050405020304" pitchFamily="18" charset="0"/>
                <a:sym typeface="Symbol" panose="05050102010706020507" pitchFamily="18" charset="2"/>
              </a:rPr>
              <a:t></a:t>
            </a:r>
            <a:r>
              <a:rPr lang="en-US" altLang="en-US" sz="2000" b="1" i="1">
                <a:solidFill>
                  <a:schemeClr val="accent2"/>
                </a:solidFill>
                <a:latin typeface="Times New Roman" panose="02020603050405020304" pitchFamily="18" charset="0"/>
                <a:sym typeface="Symbol" panose="05050102010706020507" pitchFamily="18" charset="2"/>
              </a:rPr>
              <a:t> </a:t>
            </a:r>
            <a:r>
              <a:rPr lang="en-US" altLang="en-US" sz="2000" b="1" i="1">
                <a:solidFill>
                  <a:schemeClr val="accent2"/>
                </a:solidFill>
                <a:latin typeface="Times New Roman" panose="02020603050405020304" pitchFamily="18" charset="0"/>
              </a:rPr>
              <a:t>evalExpr</a:t>
            </a:r>
            <a:r>
              <a:rPr lang="en-US" altLang="en-US" sz="2000">
                <a:solidFill>
                  <a:schemeClr val="accent2"/>
                </a:solidFill>
                <a:latin typeface="Times New Roman" panose="02020603050405020304" pitchFamily="18" charset="0"/>
              </a:rPr>
              <a:t>(</a:t>
            </a:r>
            <a:r>
              <a:rPr lang="en-US" altLang="en-US" sz="2000" b="1" i="1">
                <a:solidFill>
                  <a:schemeClr val="accent2"/>
                </a:solidFill>
                <a:latin typeface="Times New Roman" panose="02020603050405020304" pitchFamily="18" charset="0"/>
              </a:rPr>
              <a:t>rightChild </a:t>
            </a:r>
            <a:r>
              <a:rPr lang="en-US" altLang="en-US" sz="2000">
                <a:solidFill>
                  <a:schemeClr val="accent2"/>
                </a:solidFill>
                <a:latin typeface="Times New Roman" panose="02020603050405020304" pitchFamily="18" charset="0"/>
              </a:rPr>
              <a:t>(</a:t>
            </a:r>
            <a:r>
              <a:rPr lang="en-US" altLang="en-US" sz="2000" b="1" i="1">
                <a:solidFill>
                  <a:schemeClr val="accent2"/>
                </a:solidFill>
                <a:latin typeface="Times New Roman" panose="02020603050405020304" pitchFamily="18" charset="0"/>
              </a:rPr>
              <a:t>v</a:t>
            </a:r>
            <a:r>
              <a:rPr lang="en-US" altLang="en-US" sz="2000">
                <a:solidFill>
                  <a:schemeClr val="accent2"/>
                </a:solidFill>
                <a:latin typeface="Times New Roman" panose="02020603050405020304" pitchFamily="18" charset="0"/>
              </a:rPr>
              <a:t>))</a:t>
            </a:r>
          </a:p>
          <a:p>
            <a:pPr lvl="1" eaLnBrk="1" hangingPunct="1">
              <a:lnSpc>
                <a:spcPct val="90000"/>
              </a:lnSpc>
              <a:buClr>
                <a:schemeClr val="hlink"/>
              </a:buClr>
              <a:buSzPct val="110000"/>
              <a:buFont typeface="Wingdings" panose="05000000000000000000" pitchFamily="2" charset="2"/>
              <a:buNone/>
            </a:pPr>
            <a:r>
              <a:rPr lang="en-US" altLang="en-US" sz="2000">
                <a:solidFill>
                  <a:srgbClr val="000000"/>
                </a:solidFill>
                <a:latin typeface="Times New Roman" panose="02020603050405020304" pitchFamily="18" charset="0"/>
                <a:sym typeface="Symbol" panose="05050102010706020507" pitchFamily="18" charset="2"/>
              </a:rPr>
              <a:t>	</a:t>
            </a:r>
            <a:r>
              <a:rPr lang="en-US" altLang="en-US" sz="2000" b="1">
                <a:solidFill>
                  <a:srgbClr val="000000"/>
                </a:solidFill>
                <a:latin typeface="Times New Roman" panose="02020603050405020304" pitchFamily="18" charset="0"/>
                <a:sym typeface="Symbol" panose="05050102010706020507" pitchFamily="18" charset="2"/>
              </a:rPr>
              <a:t></a:t>
            </a:r>
            <a:r>
              <a:rPr lang="en-US" altLang="en-US" sz="2000">
                <a:solidFill>
                  <a:srgbClr val="000000"/>
                </a:solidFill>
                <a:latin typeface="Times New Roman" panose="02020603050405020304" pitchFamily="18" charset="0"/>
                <a:sym typeface="Symbol" panose="05050102010706020507" pitchFamily="18" charset="2"/>
              </a:rPr>
              <a:t> </a:t>
            </a:r>
            <a:r>
              <a:rPr lang="en-US" altLang="en-US" sz="2000" b="1" i="1">
                <a:solidFill>
                  <a:schemeClr val="accent2"/>
                </a:solidFill>
                <a:latin typeface="Times New Roman" panose="02020603050405020304" pitchFamily="18" charset="0"/>
                <a:sym typeface="Symbol" panose="05050102010706020507" pitchFamily="18" charset="2"/>
              </a:rPr>
              <a:t> </a:t>
            </a:r>
            <a:r>
              <a:rPr lang="en-US" altLang="en-US" sz="2000">
                <a:solidFill>
                  <a:schemeClr val="accent2"/>
                </a:solidFill>
                <a:latin typeface="Times New Roman" panose="02020603050405020304" pitchFamily="18" charset="0"/>
              </a:rPr>
              <a:t>operator stored at </a:t>
            </a:r>
            <a:r>
              <a:rPr lang="en-US" altLang="en-US" sz="2000" b="1" i="1">
                <a:solidFill>
                  <a:schemeClr val="accent2"/>
                </a:solidFill>
                <a:latin typeface="Times New Roman" panose="02020603050405020304" pitchFamily="18" charset="0"/>
              </a:rPr>
              <a:t>v</a:t>
            </a:r>
          </a:p>
          <a:p>
            <a:pPr lvl="2" eaLnBrk="1" hangingPunct="1">
              <a:lnSpc>
                <a:spcPct val="90000"/>
              </a:lnSpc>
              <a:buClr>
                <a:schemeClr val="hlink"/>
              </a:buClr>
              <a:buSzPct val="110000"/>
              <a:buFont typeface="Wingdings" panose="05000000000000000000" pitchFamily="2" charset="2"/>
              <a:buNone/>
            </a:pPr>
            <a:r>
              <a:rPr lang="en-US" altLang="en-US" sz="2000" b="1">
                <a:solidFill>
                  <a:srgbClr val="000000"/>
                </a:solidFill>
                <a:latin typeface="Times New Roman" panose="02020603050405020304" pitchFamily="18" charset="0"/>
              </a:rPr>
              <a:t>return</a:t>
            </a:r>
            <a:r>
              <a:rPr lang="en-US" altLang="en-US" sz="2000">
                <a:solidFill>
                  <a:schemeClr val="tx2"/>
                </a:solidFill>
                <a:latin typeface="Times New Roman" panose="02020603050405020304" pitchFamily="18" charset="0"/>
              </a:rPr>
              <a:t> </a:t>
            </a:r>
            <a:r>
              <a:rPr lang="en-US" altLang="en-US" sz="2000" b="1" i="1">
                <a:solidFill>
                  <a:schemeClr val="accent2"/>
                </a:solidFill>
                <a:latin typeface="Times New Roman" panose="02020603050405020304" pitchFamily="18" charset="0"/>
              </a:rPr>
              <a:t>x </a:t>
            </a:r>
            <a:r>
              <a:rPr lang="en-US" altLang="en-US" sz="2000" b="1">
                <a:solidFill>
                  <a:srgbClr val="000000"/>
                </a:solidFill>
                <a:latin typeface="Times New Roman" panose="02020603050405020304" pitchFamily="18" charset="0"/>
                <a:sym typeface="Symbol" panose="05050102010706020507" pitchFamily="18" charset="2"/>
              </a:rPr>
              <a:t></a:t>
            </a:r>
            <a:r>
              <a:rPr lang="en-US" altLang="en-US" sz="2000" b="1" i="1">
                <a:solidFill>
                  <a:schemeClr val="accent2"/>
                </a:solidFill>
                <a:latin typeface="Times New Roman" panose="02020603050405020304" pitchFamily="18" charset="0"/>
              </a:rPr>
              <a:t> y</a:t>
            </a:r>
          </a:p>
        </p:txBody>
      </p:sp>
      <p:grpSp>
        <p:nvGrpSpPr>
          <p:cNvPr id="15367" name="Group 5"/>
          <p:cNvGrpSpPr>
            <a:grpSpLocks/>
          </p:cNvGrpSpPr>
          <p:nvPr/>
        </p:nvGrpSpPr>
        <p:grpSpPr bwMode="auto">
          <a:xfrm>
            <a:off x="1131888" y="4038600"/>
            <a:ext cx="3429000" cy="2286000"/>
            <a:chOff x="2928" y="2256"/>
            <a:chExt cx="2160" cy="1440"/>
          </a:xfrm>
        </p:grpSpPr>
        <p:sp>
          <p:nvSpPr>
            <p:cNvPr id="15369" name="Oval 6"/>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rPr>
                <a:t>+</a:t>
              </a:r>
            </a:p>
          </p:txBody>
        </p:sp>
        <p:sp>
          <p:nvSpPr>
            <p:cNvPr id="15370" name="Oval 7"/>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sym typeface="Symbol" panose="05050102010706020507" pitchFamily="18" charset="2"/>
                </a:rPr>
                <a:t></a:t>
              </a:r>
            </a:p>
          </p:txBody>
        </p:sp>
        <p:sp>
          <p:nvSpPr>
            <p:cNvPr id="15371" name="Oval 8"/>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sym typeface="Symbol" panose="05050102010706020507" pitchFamily="18" charset="2"/>
                </a:rPr>
                <a:t></a:t>
              </a:r>
              <a:endParaRPr lang="en-US" altLang="en-US" sz="2400">
                <a:latin typeface="Symbol" panose="05050102010706020507" pitchFamily="18" charset="2"/>
              </a:endParaRPr>
            </a:p>
          </p:txBody>
        </p:sp>
        <p:sp>
          <p:nvSpPr>
            <p:cNvPr id="15372" name="Oval 9"/>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rPr>
                <a:t>-</a:t>
              </a:r>
            </a:p>
          </p:txBody>
        </p:sp>
        <p:sp>
          <p:nvSpPr>
            <p:cNvPr id="15373" name="Rectangle 10"/>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2</a:t>
              </a:r>
            </a:p>
          </p:txBody>
        </p:sp>
        <p:sp>
          <p:nvSpPr>
            <p:cNvPr id="15374" name="Rectangle 11"/>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5</a:t>
              </a:r>
            </a:p>
          </p:txBody>
        </p:sp>
        <p:sp>
          <p:nvSpPr>
            <p:cNvPr id="15375" name="Rectangle 12"/>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1</a:t>
              </a:r>
            </a:p>
          </p:txBody>
        </p:sp>
        <p:sp>
          <p:nvSpPr>
            <p:cNvPr id="15376" name="Rectangle 13"/>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3</a:t>
              </a:r>
            </a:p>
          </p:txBody>
        </p:sp>
        <p:sp>
          <p:nvSpPr>
            <p:cNvPr id="15377" name="Rectangle 14"/>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2</a:t>
              </a:r>
            </a:p>
          </p:txBody>
        </p:sp>
        <p:cxnSp>
          <p:nvCxnSpPr>
            <p:cNvPr id="15378" name="AutoShape 15"/>
            <p:cNvCxnSpPr>
              <a:cxnSpLocks noChangeShapeType="1"/>
              <a:stCxn id="15369" idx="3"/>
              <a:endCxn id="15371"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9" name="AutoShape 16"/>
            <p:cNvCxnSpPr>
              <a:cxnSpLocks noChangeShapeType="1"/>
              <a:stCxn id="15370" idx="1"/>
              <a:endCxn id="15369"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0" name="AutoShape 17"/>
            <p:cNvCxnSpPr>
              <a:cxnSpLocks noChangeShapeType="1"/>
              <a:stCxn id="15377" idx="0"/>
              <a:endCxn id="15370"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1" name="AutoShape 18"/>
            <p:cNvCxnSpPr>
              <a:cxnSpLocks noChangeShapeType="1"/>
              <a:stCxn id="15376" idx="0"/>
              <a:endCxn id="15370"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2" name="AutoShape 19"/>
            <p:cNvCxnSpPr>
              <a:cxnSpLocks noChangeShapeType="1"/>
              <a:stCxn id="15375" idx="0"/>
              <a:endCxn id="15372"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3" name="AutoShape 20"/>
            <p:cNvCxnSpPr>
              <a:cxnSpLocks noChangeShapeType="1"/>
              <a:stCxn id="15374" idx="0"/>
              <a:endCxn id="15372"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4" name="AutoShape 21"/>
            <p:cNvCxnSpPr>
              <a:cxnSpLocks noChangeShapeType="1"/>
              <a:stCxn id="15373" idx="0"/>
              <a:endCxn id="15371"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5" name="AutoShape 22"/>
            <p:cNvCxnSpPr>
              <a:cxnSpLocks noChangeShapeType="1"/>
              <a:stCxn id="15372" idx="1"/>
              <a:endCxn id="15371"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5368" name="Date Placeholder 2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smtClean="0">
                <a:latin typeface="Tahoma" panose="020B0604030504040204" pitchFamily="34" charset="0"/>
              </a:rPr>
              <a:t>© 2010 Goodrich, Tamassia</a:t>
            </a:r>
          </a:p>
        </p:txBody>
      </p:sp>
    </p:spTree>
    <p:extLst>
      <p:ext uri="{BB962C8B-B14F-4D97-AF65-F5344CB8AC3E}">
        <p14:creationId xmlns:p14="http://schemas.microsoft.com/office/powerpoint/2010/main" val="2153296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037C5E-973E-4B36-BD69-51F9773ADA86}" type="slidenum">
              <a:rPr lang="en-US" altLang="en-US" sz="1400"/>
              <a:pPr>
                <a:spcBef>
                  <a:spcPct val="0"/>
                </a:spcBef>
                <a:buClrTx/>
                <a:buSzTx/>
                <a:buFontTx/>
                <a:buNone/>
              </a:pPr>
              <a:t>38</a:t>
            </a:fld>
            <a:endParaRPr lang="en-US" altLang="en-US" sz="1400"/>
          </a:p>
        </p:txBody>
      </p:sp>
      <p:sp>
        <p:nvSpPr>
          <p:cNvPr id="34819" name="Rectangle 2"/>
          <p:cNvSpPr>
            <a:spLocks noGrp="1" noChangeArrowheads="1"/>
          </p:cNvSpPr>
          <p:nvPr>
            <p:ph type="title"/>
          </p:nvPr>
        </p:nvSpPr>
        <p:spPr>
          <a:xfrm>
            <a:off x="0" y="152400"/>
            <a:ext cx="8839200" cy="533400"/>
          </a:xfrm>
          <a:noFill/>
        </p:spPr>
        <p:txBody>
          <a:bodyPr/>
          <a:lstStyle/>
          <a:p>
            <a:r>
              <a:rPr lang="en-US" altLang="en-US" sz="3600" dirty="0" smtClean="0"/>
              <a:t>Pre-Order Traversal</a:t>
            </a:r>
          </a:p>
        </p:txBody>
      </p:sp>
      <p:sp>
        <p:nvSpPr>
          <p:cNvPr id="3482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0"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1"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2" name="Rectangle 15"/>
          <p:cNvSpPr>
            <a:spLocks noChangeArrowheads="1"/>
          </p:cNvSpPr>
          <p:nvPr/>
        </p:nvSpPr>
        <p:spPr bwMode="auto">
          <a:xfrm>
            <a:off x="228600" y="838200"/>
            <a:ext cx="868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457200" indent="-457200">
              <a:lnSpc>
                <a:spcPct val="90000"/>
              </a:lnSpc>
            </a:pPr>
            <a:r>
              <a:rPr lang="en-US" altLang="en-US" sz="2800" dirty="0">
                <a:cs typeface="Courier New" panose="02070309020205020404" pitchFamily="49" charset="0"/>
              </a:rPr>
              <a:t>The preorder traversal is to visit the current node first, </a:t>
            </a:r>
            <a:endParaRPr lang="en-US" altLang="en-US" sz="2800" dirty="0" smtClean="0">
              <a:cs typeface="Courier New" panose="02070309020205020404" pitchFamily="49" charset="0"/>
            </a:endParaRPr>
          </a:p>
          <a:p>
            <a:pPr marL="457200" indent="-457200">
              <a:lnSpc>
                <a:spcPct val="90000"/>
              </a:lnSpc>
            </a:pPr>
            <a:r>
              <a:rPr lang="en-US" altLang="en-US" sz="2800" dirty="0" smtClean="0">
                <a:cs typeface="Courier New" panose="02070309020205020404" pitchFamily="49" charset="0"/>
              </a:rPr>
              <a:t>Then the </a:t>
            </a:r>
            <a:r>
              <a:rPr lang="en-US" altLang="en-US" sz="2800" dirty="0">
                <a:cs typeface="Courier New" panose="02070309020205020404" pitchFamily="49" charset="0"/>
              </a:rPr>
              <a:t>left subtree of the current node recursively, </a:t>
            </a:r>
            <a:endParaRPr lang="en-US" altLang="en-US" sz="2800" dirty="0" smtClean="0">
              <a:cs typeface="Courier New" panose="02070309020205020404" pitchFamily="49" charset="0"/>
            </a:endParaRPr>
          </a:p>
          <a:p>
            <a:pPr marL="457200" indent="-457200">
              <a:lnSpc>
                <a:spcPct val="90000"/>
              </a:lnSpc>
            </a:pPr>
            <a:r>
              <a:rPr lang="en-US" altLang="en-US" sz="2800" dirty="0" smtClean="0">
                <a:cs typeface="Courier New" panose="02070309020205020404" pitchFamily="49" charset="0"/>
              </a:rPr>
              <a:t>and </a:t>
            </a:r>
            <a:r>
              <a:rPr lang="en-US" altLang="en-US" sz="2800" dirty="0">
                <a:cs typeface="Courier New" panose="02070309020205020404" pitchFamily="49" charset="0"/>
              </a:rPr>
              <a:t>finally the right subtree of the current node recursively. </a:t>
            </a:r>
          </a:p>
        </p:txBody>
      </p:sp>
      <p:sp>
        <p:nvSpPr>
          <p:cNvPr id="34833"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55C134-C813-47F4-945D-58278CA30E43}" type="slidenum">
              <a:rPr lang="en-US" altLang="en-US" sz="1400"/>
              <a:pPr>
                <a:spcBef>
                  <a:spcPct val="0"/>
                </a:spcBef>
                <a:buClrTx/>
                <a:buSzTx/>
                <a:buFontTx/>
                <a:buNone/>
              </a:pPr>
              <a:t>39</a:t>
            </a:fld>
            <a:endParaRPr lang="en-US" altLang="en-US" sz="1400"/>
          </a:p>
        </p:txBody>
      </p:sp>
      <p:sp>
        <p:nvSpPr>
          <p:cNvPr id="35843" name="Rectangle 2"/>
          <p:cNvSpPr>
            <a:spLocks noGrp="1" noChangeArrowheads="1"/>
          </p:cNvSpPr>
          <p:nvPr>
            <p:ph type="title"/>
          </p:nvPr>
        </p:nvSpPr>
        <p:spPr>
          <a:xfrm>
            <a:off x="0" y="152400"/>
            <a:ext cx="8839200" cy="533400"/>
          </a:xfrm>
          <a:noFill/>
        </p:spPr>
        <p:txBody>
          <a:bodyPr/>
          <a:lstStyle/>
          <a:p>
            <a:r>
              <a:rPr lang="en-US" altLang="en-US" sz="3600" dirty="0" smtClean="0"/>
              <a:t>Breadth-first.</a:t>
            </a:r>
          </a:p>
        </p:txBody>
      </p:sp>
      <p:sp>
        <p:nvSpPr>
          <p:cNvPr id="3584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4"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5"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6" name="Rectangle 15"/>
          <p:cNvSpPr>
            <a:spLocks noChangeArrowheads="1"/>
          </p:cNvSpPr>
          <p:nvPr/>
        </p:nvSpPr>
        <p:spPr bwMode="auto">
          <a:xfrm>
            <a:off x="228600" y="838200"/>
            <a:ext cx="868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457200" indent="-457200">
              <a:lnSpc>
                <a:spcPct val="90000"/>
              </a:lnSpc>
            </a:pPr>
            <a:r>
              <a:rPr lang="en-US" altLang="en-US" sz="2800" dirty="0">
                <a:cs typeface="Courier New" panose="02070309020205020404" pitchFamily="49" charset="0"/>
              </a:rPr>
              <a:t>The breadth-first traversal is to visit the nodes level by level. </a:t>
            </a:r>
            <a:endParaRPr lang="en-US" altLang="en-US" sz="2800" dirty="0" smtClean="0">
              <a:cs typeface="Courier New" panose="02070309020205020404" pitchFamily="49" charset="0"/>
            </a:endParaRPr>
          </a:p>
          <a:p>
            <a:pPr marL="457200" indent="-457200">
              <a:lnSpc>
                <a:spcPct val="90000"/>
              </a:lnSpc>
            </a:pPr>
            <a:r>
              <a:rPr lang="en-US" altLang="en-US" sz="2800" dirty="0" smtClean="0">
                <a:cs typeface="Courier New" panose="02070309020205020404" pitchFamily="49" charset="0"/>
              </a:rPr>
              <a:t>First </a:t>
            </a:r>
            <a:r>
              <a:rPr lang="en-US" altLang="en-US" sz="2800" dirty="0">
                <a:cs typeface="Courier New" panose="02070309020205020404" pitchFamily="49" charset="0"/>
              </a:rPr>
              <a:t>visit the root, </a:t>
            </a:r>
            <a:r>
              <a:rPr lang="en-US" altLang="en-US" sz="2800" dirty="0" smtClean="0">
                <a:cs typeface="Courier New" panose="02070309020205020404" pitchFamily="49" charset="0"/>
              </a:rPr>
              <a:t>t</a:t>
            </a:r>
          </a:p>
          <a:p>
            <a:pPr marL="457200" indent="-457200">
              <a:lnSpc>
                <a:spcPct val="90000"/>
              </a:lnSpc>
            </a:pPr>
            <a:r>
              <a:rPr lang="en-US" altLang="en-US" sz="2800" dirty="0" smtClean="0">
                <a:cs typeface="Courier New" panose="02070309020205020404" pitchFamily="49" charset="0"/>
              </a:rPr>
              <a:t>hen </a:t>
            </a:r>
            <a:r>
              <a:rPr lang="en-US" altLang="en-US" sz="2800" dirty="0">
                <a:cs typeface="Courier New" panose="02070309020205020404" pitchFamily="49" charset="0"/>
              </a:rPr>
              <a:t>all children of the root from left to right, </a:t>
            </a:r>
            <a:endParaRPr lang="en-US" altLang="en-US" sz="2800" dirty="0" smtClean="0">
              <a:cs typeface="Courier New" panose="02070309020205020404" pitchFamily="49" charset="0"/>
            </a:endParaRPr>
          </a:p>
          <a:p>
            <a:pPr marL="457200" indent="-457200">
              <a:lnSpc>
                <a:spcPct val="90000"/>
              </a:lnSpc>
            </a:pPr>
            <a:r>
              <a:rPr lang="en-US" altLang="en-US" sz="2800" dirty="0" smtClean="0">
                <a:cs typeface="Courier New" panose="02070309020205020404" pitchFamily="49" charset="0"/>
              </a:rPr>
              <a:t>then </a:t>
            </a:r>
            <a:r>
              <a:rPr lang="en-US" altLang="en-US" sz="2800" dirty="0">
                <a:cs typeface="Courier New" panose="02070309020205020404" pitchFamily="49" charset="0"/>
              </a:rPr>
              <a:t>grandchildren of the root from left to right, and so on.</a:t>
            </a:r>
          </a:p>
          <a:p>
            <a:pPr>
              <a:lnSpc>
                <a:spcPct val="90000"/>
              </a:lnSpc>
              <a:buFont typeface="Monotype Sorts"/>
              <a:buNone/>
            </a:pPr>
            <a:r>
              <a:rPr lang="en-US" altLang="en-US" sz="2800" dirty="0">
                <a:cs typeface="Courier New" panose="02070309020205020404" pitchFamily="49" charset="0"/>
              </a:rPr>
              <a:t> </a:t>
            </a:r>
          </a:p>
          <a:p>
            <a:pPr>
              <a:lnSpc>
                <a:spcPct val="90000"/>
              </a:lnSpc>
              <a:buFont typeface="Monotype Sorts"/>
              <a:buNone/>
            </a:pPr>
            <a:r>
              <a:rPr lang="en-US" altLang="en-US" sz="2800" dirty="0">
                <a:cs typeface="Courier New" panose="02070309020205020404" pitchFamily="49" charset="0"/>
              </a:rPr>
              <a:t>For example, in the tree in Figure 25.2, the </a:t>
            </a:r>
            <a:r>
              <a:rPr lang="en-US" altLang="en-US" sz="2800" dirty="0" err="1">
                <a:cs typeface="Courier New" panose="02070309020205020404" pitchFamily="49" charset="0"/>
              </a:rPr>
              <a:t>inorder</a:t>
            </a:r>
            <a:r>
              <a:rPr lang="en-US" altLang="en-US" sz="2800" dirty="0">
                <a:cs typeface="Courier New" panose="02070309020205020404" pitchFamily="49" charset="0"/>
              </a:rPr>
              <a:t> is 45 55 57 59 60 67 100 101 107. The </a:t>
            </a:r>
            <a:r>
              <a:rPr lang="en-US" altLang="en-US" sz="2800" dirty="0" err="1">
                <a:cs typeface="Courier New" panose="02070309020205020404" pitchFamily="49" charset="0"/>
              </a:rPr>
              <a:t>postorder</a:t>
            </a:r>
            <a:r>
              <a:rPr lang="en-US" altLang="en-US" sz="2800" dirty="0">
                <a:cs typeface="Courier New" panose="02070309020205020404" pitchFamily="49" charset="0"/>
              </a:rPr>
              <a:t> is 45 59 57 55 67 101 107 100 60. The preorder is 60 55 45 57 59 100 67 107 101. The breadth-first traversal is 60 55 100 45 57 67 107 59 101.</a:t>
            </a:r>
          </a:p>
        </p:txBody>
      </p:sp>
      <p:sp>
        <p:nvSpPr>
          <p:cNvPr id="35857"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440D54-6480-4850-839E-C9E43A0F929E}"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0" y="152400"/>
            <a:ext cx="8839200" cy="533400"/>
          </a:xfrm>
          <a:noFill/>
        </p:spPr>
        <p:txBody>
          <a:bodyPr/>
          <a:lstStyle/>
          <a:p>
            <a:r>
              <a:rPr lang="en-US" altLang="en-US" sz="3600" smtClean="0"/>
              <a:t>Binary Tree Terms</a:t>
            </a:r>
          </a:p>
        </p:txBody>
      </p:sp>
      <p:sp>
        <p:nvSpPr>
          <p:cNvPr id="717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2" name="Rectangle 13"/>
          <p:cNvSpPr>
            <a:spLocks noGrp="1" noChangeArrowheads="1"/>
          </p:cNvSpPr>
          <p:nvPr>
            <p:ph type="body" idx="1"/>
          </p:nvPr>
        </p:nvSpPr>
        <p:spPr>
          <a:xfrm>
            <a:off x="152400" y="990600"/>
            <a:ext cx="8610600" cy="5029200"/>
          </a:xfrm>
          <a:noFill/>
        </p:spPr>
        <p:txBody>
          <a:bodyPr/>
          <a:lstStyle/>
          <a:p>
            <a:r>
              <a:rPr lang="en-US" altLang="en-US" sz="2800" dirty="0" smtClean="0">
                <a:cs typeface="Courier New" panose="02070309020205020404" pitchFamily="49" charset="0"/>
              </a:rPr>
              <a:t>The root of left (right) subtree of a node is called a </a:t>
            </a:r>
            <a:r>
              <a:rPr lang="en-US" altLang="en-US" sz="2800" i="1" dirty="0" smtClean="0">
                <a:cs typeface="Courier New" panose="02070309020205020404" pitchFamily="49" charset="0"/>
              </a:rPr>
              <a:t>left (right) child</a:t>
            </a:r>
            <a:r>
              <a:rPr lang="en-US" altLang="en-US" sz="2800" dirty="0" smtClean="0">
                <a:cs typeface="Courier New" panose="02070309020205020404" pitchFamily="49" charset="0"/>
              </a:rPr>
              <a:t> of the node.</a:t>
            </a:r>
          </a:p>
          <a:p>
            <a:r>
              <a:rPr lang="en-US" altLang="en-US" sz="2800" dirty="0" smtClean="0">
                <a:cs typeface="Courier New" panose="02070309020205020404" pitchFamily="49" charset="0"/>
              </a:rPr>
              <a:t> A node without children is called a </a:t>
            </a:r>
            <a:r>
              <a:rPr lang="en-US" altLang="en-US" sz="2800" i="1" dirty="0" smtClean="0">
                <a:cs typeface="Courier New" panose="02070309020205020404" pitchFamily="49" charset="0"/>
              </a:rPr>
              <a:t>leaf</a:t>
            </a:r>
            <a:r>
              <a:rPr lang="en-US" altLang="en-US" sz="2800" dirty="0" smtClean="0">
                <a:cs typeface="Courier New" panose="02070309020205020404" pitchFamily="49" charset="0"/>
              </a:rPr>
              <a:t>. </a:t>
            </a:r>
          </a:p>
          <a:p>
            <a:r>
              <a:rPr lang="en-US" altLang="en-US" sz="2800" dirty="0" smtClean="0">
                <a:cs typeface="Courier New" panose="02070309020205020404" pitchFamily="49" charset="0"/>
              </a:rPr>
              <a:t>A special type of binary tree called a </a:t>
            </a:r>
            <a:r>
              <a:rPr lang="en-US" altLang="en-US" sz="2800" i="1" dirty="0" smtClean="0">
                <a:cs typeface="Courier New" panose="02070309020205020404" pitchFamily="49" charset="0"/>
              </a:rPr>
              <a:t>binary search tree</a:t>
            </a:r>
            <a:r>
              <a:rPr lang="en-US" altLang="en-US" sz="2800" dirty="0" smtClean="0">
                <a:cs typeface="Courier New" panose="02070309020205020404" pitchFamily="49" charset="0"/>
              </a:rPr>
              <a:t> is often useful. </a:t>
            </a:r>
          </a:p>
          <a:p>
            <a:pPr lvl="1"/>
            <a:r>
              <a:rPr lang="en-US" altLang="en-US" sz="2400" dirty="0" smtClean="0">
                <a:cs typeface="Courier New" panose="02070309020205020404" pitchFamily="49" charset="0"/>
              </a:rPr>
              <a:t>A binary search tree (with no duplicate elements) has the property that for every node in the tree the value of any node in its left subtree is less than the value of the node and the value of any node in its right subtree is greater than the value of the node. </a:t>
            </a:r>
          </a:p>
        </p:txBody>
      </p:sp>
      <p:sp>
        <p:nvSpPr>
          <p:cNvPr id="718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890588"/>
            <a:ext cx="7718425" cy="466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6867"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76B458-91B6-4837-A583-C2878DA2D4BB}" type="slidenum">
              <a:rPr lang="en-US" altLang="en-US" sz="1400"/>
              <a:pPr>
                <a:spcBef>
                  <a:spcPct val="0"/>
                </a:spcBef>
                <a:buClrTx/>
                <a:buSzTx/>
                <a:buFontTx/>
                <a:buNone/>
              </a:pPr>
              <a:t>40</a:t>
            </a:fld>
            <a:endParaRPr lang="en-US" altLang="en-US" sz="1400"/>
          </a:p>
        </p:txBody>
      </p:sp>
      <p:sp>
        <p:nvSpPr>
          <p:cNvPr id="36868" name="Rectangle 2"/>
          <p:cNvSpPr>
            <a:spLocks noGrp="1" noChangeArrowheads="1"/>
          </p:cNvSpPr>
          <p:nvPr>
            <p:ph type="title"/>
          </p:nvPr>
        </p:nvSpPr>
        <p:spPr>
          <a:xfrm>
            <a:off x="0" y="152400"/>
            <a:ext cx="8839200" cy="533400"/>
          </a:xfrm>
          <a:noFill/>
        </p:spPr>
        <p:txBody>
          <a:bodyPr/>
          <a:lstStyle/>
          <a:p>
            <a:r>
              <a:rPr lang="en-US" altLang="en-US" sz="3600" smtClean="0"/>
              <a:t>The Tree Interface</a:t>
            </a:r>
          </a:p>
        </p:txBody>
      </p:sp>
      <p:sp>
        <p:nvSpPr>
          <p:cNvPr id="36869"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7"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8"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9"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80"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81" name="Rectangle 15"/>
          <p:cNvSpPr>
            <a:spLocks noChangeArrowheads="1"/>
          </p:cNvSpPr>
          <p:nvPr/>
        </p:nvSpPr>
        <p:spPr bwMode="auto">
          <a:xfrm>
            <a:off x="3314700" y="5080000"/>
            <a:ext cx="5649913"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t>The AbstractTree class partially implements Tree.</a:t>
            </a:r>
          </a:p>
        </p:txBody>
      </p:sp>
      <p:sp>
        <p:nvSpPr>
          <p:cNvPr id="36882"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83" name="Rectangle 18"/>
          <p:cNvSpPr>
            <a:spLocks noChangeArrowheads="1"/>
          </p:cNvSpPr>
          <p:nvPr/>
        </p:nvSpPr>
        <p:spPr bwMode="auto">
          <a:xfrm>
            <a:off x="23145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2515" name="AutoShape 19">
            <a:hlinkClick r:id="" action="ppaction://noaction" highlightClick="1"/>
          </p:cNvPr>
          <p:cNvSpPr>
            <a:spLocks noChangeArrowheads="1"/>
          </p:cNvSpPr>
          <p:nvPr/>
        </p:nvSpPr>
        <p:spPr bwMode="auto">
          <a:xfrm>
            <a:off x="4824413" y="5697538"/>
            <a:ext cx="190817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AbstractTree</a:t>
            </a:r>
            <a:endParaRPr lang="en-US">
              <a:solidFill>
                <a:schemeClr val="accent1"/>
              </a:solidFill>
            </a:endParaRPr>
          </a:p>
        </p:txBody>
      </p:sp>
      <p:sp>
        <p:nvSpPr>
          <p:cNvPr id="36885" name="Rectangle 21"/>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2518" name="AutoShape 22">
            <a:hlinkClick r:id="" action="ppaction://noaction" highlightClick="1"/>
          </p:cNvPr>
          <p:cNvSpPr>
            <a:spLocks noChangeArrowheads="1"/>
          </p:cNvSpPr>
          <p:nvPr/>
        </p:nvSpPr>
        <p:spPr bwMode="auto">
          <a:xfrm>
            <a:off x="1619250" y="5697538"/>
            <a:ext cx="18716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Tree</a:t>
            </a:r>
            <a:endParaRPr lang="en-US">
              <a:solidFill>
                <a:schemeClr val="accent1"/>
              </a:solidFill>
            </a:endParaRPr>
          </a:p>
        </p:txBody>
      </p:sp>
      <p:sp>
        <p:nvSpPr>
          <p:cNvPr id="36887" name="Rectangle 25"/>
          <p:cNvSpPr>
            <a:spLocks noChangeArrowheads="1"/>
          </p:cNvSpPr>
          <p:nvPr/>
        </p:nvSpPr>
        <p:spPr bwMode="auto">
          <a:xfrm>
            <a:off x="0"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88" name="Rectangle 27"/>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89" name="AutoShape 28">
            <a:hlinkClick r:id="rId5" highlightClick="1"/>
          </p:cNvPr>
          <p:cNvSpPr>
            <a:spLocks noChangeArrowheads="1"/>
          </p:cNvSpPr>
          <p:nvPr/>
        </p:nvSpPr>
        <p:spPr bwMode="auto">
          <a:xfrm>
            <a:off x="900113" y="56975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90" name="AutoShape 29">
            <a:hlinkClick r:id="rId6" highlightClick="1"/>
          </p:cNvPr>
          <p:cNvSpPr>
            <a:spLocks noChangeArrowheads="1"/>
          </p:cNvSpPr>
          <p:nvPr/>
        </p:nvSpPr>
        <p:spPr bwMode="auto">
          <a:xfrm>
            <a:off x="4176713" y="56610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91" name="Rectangle 15"/>
          <p:cNvSpPr>
            <a:spLocks noChangeArrowheads="1"/>
          </p:cNvSpPr>
          <p:nvPr/>
        </p:nvSpPr>
        <p:spPr bwMode="auto">
          <a:xfrm>
            <a:off x="3314700" y="1816100"/>
            <a:ext cx="5508625"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t>The Tree interface defines common operations for trees.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33100E-2760-4BB1-9786-189400D7B845}" type="slidenum">
              <a:rPr lang="en-US" altLang="en-US" sz="1400"/>
              <a:pPr>
                <a:spcBef>
                  <a:spcPct val="0"/>
                </a:spcBef>
                <a:buClrTx/>
                <a:buSzTx/>
                <a:buFontTx/>
                <a:buNone/>
              </a:pPr>
              <a:t>41</a:t>
            </a:fld>
            <a:endParaRPr lang="en-US" altLang="en-US" sz="1400"/>
          </a:p>
        </p:txBody>
      </p:sp>
      <p:sp>
        <p:nvSpPr>
          <p:cNvPr id="37891" name="Rectangle 2"/>
          <p:cNvSpPr>
            <a:spLocks noGrp="1" noChangeArrowheads="1"/>
          </p:cNvSpPr>
          <p:nvPr>
            <p:ph type="title"/>
          </p:nvPr>
        </p:nvSpPr>
        <p:spPr>
          <a:xfrm>
            <a:off x="0" y="152400"/>
            <a:ext cx="8839200" cy="533400"/>
          </a:xfrm>
          <a:noFill/>
        </p:spPr>
        <p:txBody>
          <a:bodyPr/>
          <a:lstStyle/>
          <a:p>
            <a:r>
              <a:rPr lang="en-US" altLang="en-US" sz="3600" smtClean="0"/>
              <a:t>The BST Class</a:t>
            </a:r>
          </a:p>
        </p:txBody>
      </p:sp>
      <p:sp>
        <p:nvSpPr>
          <p:cNvPr id="3789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1"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2"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3" name="Rectangle 15"/>
          <p:cNvSpPr>
            <a:spLocks noChangeArrowheads="1"/>
          </p:cNvSpPr>
          <p:nvPr/>
        </p:nvSpPr>
        <p:spPr bwMode="auto">
          <a:xfrm>
            <a:off x="228600" y="838200"/>
            <a:ext cx="86868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cs typeface="Courier New" panose="02070309020205020404" pitchFamily="49" charset="0"/>
              </a:rPr>
              <a:t>Let’s define the binary tree class, named BST with </a:t>
            </a:r>
            <a:r>
              <a:rPr lang="en-US" altLang="en-US" sz="2800"/>
              <a:t>A concrete BST class can be defined to extend AbstractTree.</a:t>
            </a:r>
          </a:p>
        </p:txBody>
      </p:sp>
      <p:sp>
        <p:nvSpPr>
          <p:cNvPr id="37904"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5" name="Rectangle 17"/>
          <p:cNvSpPr>
            <a:spLocks noChangeArrowheads="1"/>
          </p:cNvSpPr>
          <p:nvPr/>
        </p:nvSpPr>
        <p:spPr bwMode="auto">
          <a:xfrm>
            <a:off x="23145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9075" name="AutoShape 19">
            <a:hlinkClick r:id="" action="ppaction://noaction" highlightClick="1"/>
          </p:cNvPr>
          <p:cNvSpPr>
            <a:spLocks noChangeArrowheads="1"/>
          </p:cNvSpPr>
          <p:nvPr/>
        </p:nvSpPr>
        <p:spPr bwMode="auto">
          <a:xfrm>
            <a:off x="6096000" y="2133600"/>
            <a:ext cx="2590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hlinkfile"/>
              </a:rPr>
              <a:t>BST</a:t>
            </a:r>
            <a:endParaRPr lang="en-US">
              <a:solidFill>
                <a:schemeClr val="accent1"/>
              </a:solidFill>
            </a:endParaRPr>
          </a:p>
        </p:txBody>
      </p:sp>
      <p:sp>
        <p:nvSpPr>
          <p:cNvPr id="37907" name="Rectangle 23"/>
          <p:cNvSpPr>
            <a:spLocks noChangeArrowheads="1"/>
          </p:cNvSpPr>
          <p:nvPr/>
        </p:nvSpPr>
        <p:spPr bwMode="auto">
          <a:xfrm>
            <a:off x="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8" name="Rectangle 25"/>
          <p:cNvSpPr>
            <a:spLocks noChangeArrowheads="1"/>
          </p:cNvSpPr>
          <p:nvPr/>
        </p:nvSpPr>
        <p:spPr bwMode="auto">
          <a:xfrm>
            <a:off x="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9" name="AutoShape 26">
            <a:hlinkClick r:id="rId3" highlightClick="1"/>
          </p:cNvPr>
          <p:cNvSpPr>
            <a:spLocks noChangeArrowheads="1"/>
          </p:cNvSpPr>
          <p:nvPr/>
        </p:nvSpPr>
        <p:spPr bwMode="auto">
          <a:xfrm>
            <a:off x="5543550" y="21097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791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3176588"/>
            <a:ext cx="8977313"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8998B5-A659-4C27-9E64-F70E8E77886A}" type="slidenum">
              <a:rPr lang="en-US" altLang="en-US" sz="1400"/>
              <a:pPr>
                <a:spcBef>
                  <a:spcPct val="0"/>
                </a:spcBef>
                <a:buClrTx/>
                <a:buSzTx/>
                <a:buFontTx/>
                <a:buNone/>
              </a:pPr>
              <a:t>42</a:t>
            </a:fld>
            <a:endParaRPr lang="en-US" altLang="en-US" sz="1400"/>
          </a:p>
        </p:txBody>
      </p:sp>
      <p:sp>
        <p:nvSpPr>
          <p:cNvPr id="38915" name="Rectangle 2"/>
          <p:cNvSpPr>
            <a:spLocks noGrp="1" noChangeArrowheads="1"/>
          </p:cNvSpPr>
          <p:nvPr>
            <p:ph type="title"/>
          </p:nvPr>
        </p:nvSpPr>
        <p:spPr>
          <a:xfrm>
            <a:off x="0" y="152400"/>
            <a:ext cx="8839200" cy="533400"/>
          </a:xfrm>
          <a:noFill/>
        </p:spPr>
        <p:txBody>
          <a:bodyPr/>
          <a:lstStyle/>
          <a:p>
            <a:r>
              <a:rPr lang="en-US" altLang="en-US" sz="3600" smtClean="0"/>
              <a:t>Example: Using Binary Trees</a:t>
            </a:r>
          </a:p>
        </p:txBody>
      </p:sp>
      <p:sp>
        <p:nvSpPr>
          <p:cNvPr id="3891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5"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6"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7" name="Rectangle 15"/>
          <p:cNvSpPr>
            <a:spLocks noChangeArrowheads="1"/>
          </p:cNvSpPr>
          <p:nvPr/>
        </p:nvSpPr>
        <p:spPr bwMode="auto">
          <a:xfrm>
            <a:off x="179388" y="1233488"/>
            <a:ext cx="8686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cs typeface="Courier New" panose="02070309020205020404" pitchFamily="49" charset="0"/>
              </a:rPr>
              <a:t>Write a program that creates a binary tree using </a:t>
            </a:r>
            <a:r>
              <a:rPr lang="en-US" altLang="en-US" sz="2800" u="sng">
                <a:cs typeface="Courier New" panose="02070309020205020404" pitchFamily="49" charset="0"/>
              </a:rPr>
              <a:t>BST</a:t>
            </a:r>
            <a:r>
              <a:rPr lang="en-US" altLang="en-US" sz="2800">
                <a:cs typeface="Courier New" panose="02070309020205020404" pitchFamily="49" charset="0"/>
              </a:rPr>
              <a:t>. Add strings into the binary tree and traverse the tree in inorder, postorder, and preorder.</a:t>
            </a:r>
          </a:p>
        </p:txBody>
      </p:sp>
      <p:sp>
        <p:nvSpPr>
          <p:cNvPr id="38928"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9" name="Rectangle 17"/>
          <p:cNvSpPr>
            <a:spLocks noChangeArrowheads="1"/>
          </p:cNvSpPr>
          <p:nvPr/>
        </p:nvSpPr>
        <p:spPr bwMode="auto">
          <a:xfrm>
            <a:off x="23145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3539" name="AutoShape 19">
            <a:hlinkClick r:id="" action="ppaction://noaction" highlightClick="1"/>
          </p:cNvPr>
          <p:cNvSpPr>
            <a:spLocks noChangeArrowheads="1"/>
          </p:cNvSpPr>
          <p:nvPr/>
        </p:nvSpPr>
        <p:spPr bwMode="auto">
          <a:xfrm>
            <a:off x="3200400" y="5486400"/>
            <a:ext cx="2590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TestBST</a:t>
            </a:r>
            <a:endParaRPr lang="en-US">
              <a:solidFill>
                <a:schemeClr val="accent1"/>
              </a:solidFill>
            </a:endParaRPr>
          </a:p>
        </p:txBody>
      </p:sp>
      <p:sp>
        <p:nvSpPr>
          <p:cNvPr id="38931" name="AutoShape 20">
            <a:hlinkClick r:id="rId3" action="ppaction://program" highlightClick="1"/>
          </p:cNvPr>
          <p:cNvSpPr>
            <a:spLocks noChangeArrowheads="1"/>
          </p:cNvSpPr>
          <p:nvPr/>
        </p:nvSpPr>
        <p:spPr bwMode="auto">
          <a:xfrm>
            <a:off x="6172200"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38932" name="AutoShape 21">
            <a:hlinkClick r:id="rId4" highlightClick="1"/>
          </p:cNvPr>
          <p:cNvSpPr>
            <a:spLocks noChangeArrowheads="1"/>
          </p:cNvSpPr>
          <p:nvPr/>
        </p:nvSpPr>
        <p:spPr bwMode="auto">
          <a:xfrm>
            <a:off x="2411413" y="54451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BE14FC-1425-45C1-A549-46B1AD47F971}" type="slidenum">
              <a:rPr lang="en-US" altLang="en-US" sz="1400"/>
              <a:pPr>
                <a:spcBef>
                  <a:spcPct val="0"/>
                </a:spcBef>
                <a:buClrTx/>
                <a:buSzTx/>
                <a:buFontTx/>
                <a:buNone/>
              </a:pPr>
              <a:t>43</a:t>
            </a:fld>
            <a:endParaRPr lang="en-US" altLang="en-US" sz="1400"/>
          </a:p>
        </p:txBody>
      </p:sp>
      <p:sp>
        <p:nvSpPr>
          <p:cNvPr id="39939" name="Rectangle 2"/>
          <p:cNvSpPr>
            <a:spLocks noGrp="1" noChangeArrowheads="1"/>
          </p:cNvSpPr>
          <p:nvPr>
            <p:ph type="title"/>
          </p:nvPr>
        </p:nvSpPr>
        <p:spPr>
          <a:xfrm>
            <a:off x="0" y="152400"/>
            <a:ext cx="8839200" cy="533400"/>
          </a:xfrm>
          <a:noFill/>
        </p:spPr>
        <p:txBody>
          <a:bodyPr/>
          <a:lstStyle/>
          <a:p>
            <a:r>
              <a:rPr lang="en-US" altLang="en-US" sz="3600" smtClean="0"/>
              <a:t>Tree After Insertions</a:t>
            </a:r>
          </a:p>
        </p:txBody>
      </p:sp>
      <p:sp>
        <p:nvSpPr>
          <p:cNvPr id="3994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7" name="Rectangle 10"/>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8" name="Rectangle 11"/>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9" name="Rectangle 12"/>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0" name="Rectangle 13"/>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1" name="Rectangle 15"/>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2" name="Rectangle 20"/>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53" name="Object 19"/>
          <p:cNvGraphicFramePr>
            <a:graphicFrameLocks noChangeAspect="1"/>
          </p:cNvGraphicFramePr>
          <p:nvPr/>
        </p:nvGraphicFramePr>
        <p:xfrm>
          <a:off x="358775" y="1089025"/>
          <a:ext cx="4681538" cy="3730625"/>
        </p:xfrm>
        <a:graphic>
          <a:graphicData uri="http://schemas.openxmlformats.org/presentationml/2006/ole">
            <mc:AlternateContent xmlns:mc="http://schemas.openxmlformats.org/markup-compatibility/2006">
              <mc:Choice xmlns:v="urn:schemas-microsoft-com:vml" Requires="v">
                <p:oleObj spid="_x0000_s39961" name="Picture" r:id="rId3" imgW="2514600" imgH="2001012" progId="Word.Picture.8">
                  <p:embed/>
                </p:oleObj>
              </mc:Choice>
              <mc:Fallback>
                <p:oleObj name="Picture" r:id="rId3" imgW="2514600" imgH="2001012" progId="Word.Picture.8">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089025"/>
                        <a:ext cx="4681538"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4" name="Text Box 21"/>
          <p:cNvSpPr txBox="1">
            <a:spLocks noChangeArrowheads="1"/>
          </p:cNvSpPr>
          <p:nvPr/>
        </p:nvSpPr>
        <p:spPr bwMode="auto">
          <a:xfrm>
            <a:off x="5435600" y="1160463"/>
            <a:ext cx="33131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Inorder: Adam, Daniel George, Jones, Michael, Peter, Tom</a:t>
            </a:r>
          </a:p>
        </p:txBody>
      </p:sp>
      <p:sp>
        <p:nvSpPr>
          <p:cNvPr id="39955" name="Text Box 22"/>
          <p:cNvSpPr txBox="1">
            <a:spLocks noChangeArrowheads="1"/>
          </p:cNvSpPr>
          <p:nvPr/>
        </p:nvSpPr>
        <p:spPr bwMode="auto">
          <a:xfrm>
            <a:off x="5472113" y="2636838"/>
            <a:ext cx="33131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Postorder: Daniel Adam, Jones, Peter, Tom, Michael, George</a:t>
            </a:r>
          </a:p>
        </p:txBody>
      </p:sp>
      <p:sp>
        <p:nvSpPr>
          <p:cNvPr id="39956" name="Text Box 23"/>
          <p:cNvSpPr txBox="1">
            <a:spLocks noChangeArrowheads="1"/>
          </p:cNvSpPr>
          <p:nvPr/>
        </p:nvSpPr>
        <p:spPr bwMode="auto">
          <a:xfrm>
            <a:off x="5435600" y="4221163"/>
            <a:ext cx="33131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Preorder: George, Adam, Daniel, Michael, Jones, Tom, Peter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71C5A6-B70A-42C0-9773-FB0E60880D84}" type="slidenum">
              <a:rPr lang="en-US" altLang="en-US" sz="1400"/>
              <a:pPr>
                <a:spcBef>
                  <a:spcPct val="0"/>
                </a:spcBef>
                <a:buClrTx/>
                <a:buSzTx/>
                <a:buFontTx/>
                <a:buNone/>
              </a:pPr>
              <a:t>44</a:t>
            </a:fld>
            <a:endParaRPr lang="en-US" altLang="en-US" sz="1400"/>
          </a:p>
        </p:txBody>
      </p:sp>
      <p:sp>
        <p:nvSpPr>
          <p:cNvPr id="40963" name="Rectangle 2"/>
          <p:cNvSpPr>
            <a:spLocks noGrp="1" noChangeArrowheads="1"/>
          </p:cNvSpPr>
          <p:nvPr>
            <p:ph type="title"/>
          </p:nvPr>
        </p:nvSpPr>
        <p:spPr>
          <a:xfrm>
            <a:off x="0" y="152400"/>
            <a:ext cx="9144000" cy="792163"/>
          </a:xfrm>
          <a:noFill/>
        </p:spPr>
        <p:txBody>
          <a:bodyPr/>
          <a:lstStyle/>
          <a:p>
            <a:r>
              <a:rPr lang="en-US" altLang="en-US" sz="3600" smtClean="0"/>
              <a:t>Deleting Elements in a Binary Search Tree</a:t>
            </a:r>
            <a:r>
              <a:rPr lang="en-US" altLang="en-US" smtClean="0"/>
              <a:t> </a:t>
            </a:r>
          </a:p>
        </p:txBody>
      </p:sp>
      <p:sp>
        <p:nvSpPr>
          <p:cNvPr id="4096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4" name="Rectangle 13"/>
          <p:cNvSpPr>
            <a:spLocks noGrp="1" noChangeArrowheads="1"/>
          </p:cNvSpPr>
          <p:nvPr>
            <p:ph type="body" idx="1"/>
          </p:nvPr>
        </p:nvSpPr>
        <p:spPr>
          <a:xfrm>
            <a:off x="215900" y="1160463"/>
            <a:ext cx="8640763" cy="5040312"/>
          </a:xfrm>
          <a:noFill/>
        </p:spPr>
        <p:txBody>
          <a:bodyPr/>
          <a:lstStyle/>
          <a:p>
            <a:r>
              <a:rPr lang="en-US" altLang="en-US" dirty="0" smtClean="0"/>
              <a:t>To delete an element from a binary tree, you need to first locate the node that contains the element and also its parent node. </a:t>
            </a:r>
          </a:p>
          <a:p>
            <a:r>
              <a:rPr lang="en-US" altLang="en-US" dirty="0" smtClean="0"/>
              <a:t>Let </a:t>
            </a:r>
            <a:r>
              <a:rPr lang="en-US" altLang="en-US" u="sng" dirty="0" smtClean="0"/>
              <a:t>current</a:t>
            </a:r>
            <a:r>
              <a:rPr lang="en-US" altLang="en-US" dirty="0" smtClean="0"/>
              <a:t> point to the node that contains the element in the binary tree </a:t>
            </a:r>
          </a:p>
          <a:p>
            <a:r>
              <a:rPr lang="en-US" altLang="en-US" dirty="0" smtClean="0"/>
              <a:t>and </a:t>
            </a:r>
            <a:r>
              <a:rPr lang="en-US" altLang="en-US" u="sng" dirty="0" smtClean="0"/>
              <a:t>parent</a:t>
            </a:r>
            <a:r>
              <a:rPr lang="en-US" altLang="en-US" dirty="0" smtClean="0"/>
              <a:t> point to the parent of the </a:t>
            </a:r>
            <a:r>
              <a:rPr lang="en-US" altLang="en-US" u="sng" dirty="0" smtClean="0"/>
              <a:t>current</a:t>
            </a:r>
            <a:r>
              <a:rPr lang="en-US" altLang="en-US" dirty="0" smtClean="0"/>
              <a:t> node. </a:t>
            </a:r>
          </a:p>
          <a:p>
            <a:r>
              <a:rPr lang="en-US" altLang="en-US" dirty="0" smtClean="0"/>
              <a:t>The </a:t>
            </a:r>
            <a:r>
              <a:rPr lang="en-US" altLang="en-US" u="sng" dirty="0" smtClean="0"/>
              <a:t>current</a:t>
            </a:r>
            <a:r>
              <a:rPr lang="en-US" altLang="en-US" dirty="0" smtClean="0"/>
              <a:t> node may be a left child or a right child of the </a:t>
            </a:r>
            <a:r>
              <a:rPr lang="en-US" altLang="en-US" u="sng" dirty="0" smtClean="0"/>
              <a:t>parent</a:t>
            </a:r>
            <a:r>
              <a:rPr lang="en-US" altLang="en-US" dirty="0" smtClean="0"/>
              <a:t> node. </a:t>
            </a:r>
          </a:p>
          <a:p>
            <a:r>
              <a:rPr lang="en-US" altLang="en-US" dirty="0" smtClean="0"/>
              <a:t>There are two cases to consider:</a:t>
            </a:r>
          </a:p>
        </p:txBody>
      </p:sp>
      <p:sp>
        <p:nvSpPr>
          <p:cNvPr id="4097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C3B388-22F6-4B31-AF9B-CAFA84A0EBB7}" type="slidenum">
              <a:rPr lang="en-US" altLang="en-US" sz="1400"/>
              <a:pPr>
                <a:spcBef>
                  <a:spcPct val="0"/>
                </a:spcBef>
                <a:buClrTx/>
                <a:buSzTx/>
                <a:buFontTx/>
                <a:buNone/>
              </a:pPr>
              <a:t>45</a:t>
            </a:fld>
            <a:endParaRPr lang="en-US" altLang="en-US" sz="1400"/>
          </a:p>
        </p:txBody>
      </p:sp>
      <p:sp>
        <p:nvSpPr>
          <p:cNvPr id="41987" name="Rectangle 2"/>
          <p:cNvSpPr>
            <a:spLocks noGrp="1" noChangeArrowheads="1"/>
          </p:cNvSpPr>
          <p:nvPr>
            <p:ph type="title"/>
          </p:nvPr>
        </p:nvSpPr>
        <p:spPr>
          <a:xfrm>
            <a:off x="0" y="152400"/>
            <a:ext cx="8839200" cy="533400"/>
          </a:xfrm>
          <a:noFill/>
        </p:spPr>
        <p:txBody>
          <a:bodyPr/>
          <a:lstStyle/>
          <a:p>
            <a:r>
              <a:rPr lang="en-US" altLang="en-US" sz="3600" smtClean="0"/>
              <a:t>Deleting Elements in a Binary Search Tree</a:t>
            </a:r>
          </a:p>
        </p:txBody>
      </p:sp>
      <p:sp>
        <p:nvSpPr>
          <p:cNvPr id="4198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8" name="Rectangle 13"/>
          <p:cNvSpPr>
            <a:spLocks noGrp="1" noChangeArrowheads="1"/>
          </p:cNvSpPr>
          <p:nvPr>
            <p:ph type="body" idx="1"/>
          </p:nvPr>
        </p:nvSpPr>
        <p:spPr>
          <a:xfrm>
            <a:off x="179388" y="1089025"/>
            <a:ext cx="8785225" cy="1547813"/>
          </a:xfrm>
          <a:noFill/>
        </p:spPr>
        <p:txBody>
          <a:bodyPr/>
          <a:lstStyle/>
          <a:p>
            <a:pPr marL="0" indent="0">
              <a:buFont typeface="Monotype Sorts"/>
              <a:buNone/>
            </a:pPr>
            <a:r>
              <a:rPr lang="en-US" altLang="en-US" sz="2800" smtClean="0"/>
              <a:t>Case 1: The current node does not have a left child, as shown in this figure (a). Simply connect the parent with the right child of the current node, as shown in this figure (b).</a:t>
            </a:r>
          </a:p>
        </p:txBody>
      </p:sp>
      <p:sp>
        <p:nvSpPr>
          <p:cNvPr id="41999"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000"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001" name="Rectangle 17"/>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002" name="Rectangle 20"/>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2003" name="Object 19"/>
          <p:cNvGraphicFramePr>
            <a:graphicFrameLocks noChangeAspect="1"/>
          </p:cNvGraphicFramePr>
          <p:nvPr/>
        </p:nvGraphicFramePr>
        <p:xfrm>
          <a:off x="179388" y="3213100"/>
          <a:ext cx="8785225" cy="3051175"/>
        </p:xfrm>
        <a:graphic>
          <a:graphicData uri="http://schemas.openxmlformats.org/presentationml/2006/ole">
            <mc:AlternateContent xmlns:mc="http://schemas.openxmlformats.org/markup-compatibility/2006">
              <mc:Choice xmlns:v="urn:schemas-microsoft-com:vml" Requires="v">
                <p:oleObj spid="_x0000_s42008" name="Picture" r:id="rId3" imgW="5210556" imgH="1801368" progId="Word.Picture.8">
                  <p:embed/>
                </p:oleObj>
              </mc:Choice>
              <mc:Fallback>
                <p:oleObj name="Picture" r:id="rId3" imgW="5210556" imgH="1801368" progId="Word.Picture.8">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213100"/>
                        <a:ext cx="87852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2272B9-9411-409A-95CE-AE20E33E9F1E}" type="slidenum">
              <a:rPr lang="en-US" altLang="en-US" sz="1400"/>
              <a:pPr>
                <a:spcBef>
                  <a:spcPct val="0"/>
                </a:spcBef>
                <a:buClrTx/>
                <a:buSzTx/>
                <a:buFontTx/>
                <a:buNone/>
              </a:pPr>
              <a:t>46</a:t>
            </a:fld>
            <a:endParaRPr lang="en-US" altLang="en-US" sz="1400"/>
          </a:p>
        </p:txBody>
      </p:sp>
      <p:sp>
        <p:nvSpPr>
          <p:cNvPr id="43011" name="Rectangle 2"/>
          <p:cNvSpPr>
            <a:spLocks noGrp="1" noChangeArrowheads="1"/>
          </p:cNvSpPr>
          <p:nvPr>
            <p:ph type="title"/>
          </p:nvPr>
        </p:nvSpPr>
        <p:spPr>
          <a:xfrm>
            <a:off x="0" y="152400"/>
            <a:ext cx="9144000" cy="1260475"/>
          </a:xfrm>
          <a:noFill/>
        </p:spPr>
        <p:txBody>
          <a:bodyPr/>
          <a:lstStyle/>
          <a:p>
            <a:r>
              <a:rPr lang="en-US" altLang="en-US" sz="4000" smtClean="0"/>
              <a:t>Deleting Elements in a Binary Search Tree</a:t>
            </a:r>
          </a:p>
        </p:txBody>
      </p:sp>
      <p:sp>
        <p:nvSpPr>
          <p:cNvPr id="4301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2" name="Rectangle 13"/>
          <p:cNvSpPr>
            <a:spLocks noGrp="1" noChangeArrowheads="1"/>
          </p:cNvSpPr>
          <p:nvPr>
            <p:ph type="body" idx="1"/>
          </p:nvPr>
        </p:nvSpPr>
        <p:spPr>
          <a:xfrm>
            <a:off x="179388" y="1484313"/>
            <a:ext cx="8785225" cy="1044575"/>
          </a:xfrm>
          <a:noFill/>
        </p:spPr>
        <p:txBody>
          <a:bodyPr/>
          <a:lstStyle/>
          <a:p>
            <a:pPr marL="0" indent="0">
              <a:buFont typeface="Monotype Sorts"/>
              <a:buNone/>
            </a:pPr>
            <a:r>
              <a:rPr lang="en-US" altLang="en-US" sz="2400" smtClean="0"/>
              <a:t>For example, to delete node </a:t>
            </a:r>
            <a:r>
              <a:rPr lang="en-US" altLang="en-US" sz="2400" u="sng" smtClean="0"/>
              <a:t>10</a:t>
            </a:r>
            <a:r>
              <a:rPr lang="en-US" altLang="en-US" sz="2400" smtClean="0"/>
              <a:t> in Figure 25.9a. Connect the parent of node </a:t>
            </a:r>
            <a:r>
              <a:rPr lang="en-US" altLang="en-US" sz="2400" u="sng" smtClean="0"/>
              <a:t>10</a:t>
            </a:r>
            <a:r>
              <a:rPr lang="en-US" altLang="en-US" sz="2400" smtClean="0"/>
              <a:t> with the right child of node </a:t>
            </a:r>
            <a:r>
              <a:rPr lang="en-US" altLang="en-US" sz="2400" u="sng" smtClean="0"/>
              <a:t>10</a:t>
            </a:r>
            <a:r>
              <a:rPr lang="en-US" altLang="en-US" sz="2400" smtClean="0"/>
              <a:t>, as shown in Figure 25.9b.</a:t>
            </a:r>
          </a:p>
        </p:txBody>
      </p:sp>
      <p:sp>
        <p:nvSpPr>
          <p:cNvPr id="4302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4"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5"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6" name="Rectangle 17"/>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7" name="Rectangle 22"/>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3028" name="Object 21"/>
          <p:cNvGraphicFramePr>
            <a:graphicFrameLocks noChangeAspect="1"/>
          </p:cNvGraphicFramePr>
          <p:nvPr/>
        </p:nvGraphicFramePr>
        <p:xfrm>
          <a:off x="250825" y="2816225"/>
          <a:ext cx="8497888" cy="3322638"/>
        </p:xfrm>
        <a:graphic>
          <a:graphicData uri="http://schemas.openxmlformats.org/presentationml/2006/ole">
            <mc:AlternateContent xmlns:mc="http://schemas.openxmlformats.org/markup-compatibility/2006">
              <mc:Choice xmlns:v="urn:schemas-microsoft-com:vml" Requires="v">
                <p:oleObj spid="_x0000_s43033" name="Picture" r:id="rId3" imgW="5172456" imgH="2017776" progId="Word.Picture.8">
                  <p:embed/>
                </p:oleObj>
              </mc:Choice>
              <mc:Fallback>
                <p:oleObj name="Picture" r:id="rId3" imgW="5172456" imgH="2017776" progId="Word.Picture.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816225"/>
                        <a:ext cx="8497888"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360DCD-D3C8-4FF5-8F21-4613B74D98BA}" type="slidenum">
              <a:rPr lang="en-US" altLang="en-US" sz="1400"/>
              <a:pPr>
                <a:spcBef>
                  <a:spcPct val="0"/>
                </a:spcBef>
                <a:buClrTx/>
                <a:buSzTx/>
                <a:buFontTx/>
                <a:buNone/>
              </a:pPr>
              <a:t>47</a:t>
            </a:fld>
            <a:endParaRPr lang="en-US" altLang="en-US" sz="1400"/>
          </a:p>
        </p:txBody>
      </p:sp>
      <p:sp>
        <p:nvSpPr>
          <p:cNvPr id="44035" name="Rectangle 2"/>
          <p:cNvSpPr>
            <a:spLocks noGrp="1" noChangeArrowheads="1"/>
          </p:cNvSpPr>
          <p:nvPr>
            <p:ph type="title"/>
          </p:nvPr>
        </p:nvSpPr>
        <p:spPr>
          <a:xfrm>
            <a:off x="0" y="152400"/>
            <a:ext cx="8839200" cy="533400"/>
          </a:xfrm>
          <a:noFill/>
        </p:spPr>
        <p:txBody>
          <a:bodyPr/>
          <a:lstStyle/>
          <a:p>
            <a:r>
              <a:rPr lang="en-US" altLang="en-US" sz="3600" smtClean="0"/>
              <a:t>Deleting Elements in a Binary Search Tree</a:t>
            </a:r>
          </a:p>
        </p:txBody>
      </p:sp>
      <p:sp>
        <p:nvSpPr>
          <p:cNvPr id="4403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6" name="Rectangle 13"/>
          <p:cNvSpPr>
            <a:spLocks noGrp="1" noChangeArrowheads="1"/>
          </p:cNvSpPr>
          <p:nvPr>
            <p:ph type="body" idx="1"/>
          </p:nvPr>
        </p:nvSpPr>
        <p:spPr>
          <a:xfrm>
            <a:off x="179388" y="873125"/>
            <a:ext cx="8748712" cy="5364163"/>
          </a:xfrm>
          <a:noFill/>
        </p:spPr>
        <p:txBody>
          <a:bodyPr/>
          <a:lstStyle/>
          <a:p>
            <a:pPr marL="0" indent="0">
              <a:buFont typeface="Monotype Sorts"/>
              <a:buNone/>
            </a:pPr>
            <a:r>
              <a:rPr lang="en-US" altLang="en-US" dirty="0" smtClean="0"/>
              <a:t>Case 2: </a:t>
            </a:r>
          </a:p>
          <a:p>
            <a:r>
              <a:rPr lang="en-US" altLang="en-US" sz="2400" dirty="0" smtClean="0"/>
              <a:t>The current node has a left child. </a:t>
            </a:r>
          </a:p>
          <a:p>
            <a:r>
              <a:rPr lang="en-US" altLang="en-US" sz="2400" dirty="0" smtClean="0"/>
              <a:t>Let </a:t>
            </a:r>
            <a:r>
              <a:rPr lang="en-US" altLang="en-US" sz="2400" dirty="0" err="1" smtClean="0"/>
              <a:t>rightMost</a:t>
            </a:r>
            <a:r>
              <a:rPr lang="en-US" altLang="en-US" sz="2400" dirty="0" smtClean="0"/>
              <a:t> point to the node that contains the largest element in the left subtree of the current node and </a:t>
            </a:r>
          </a:p>
          <a:p>
            <a:r>
              <a:rPr lang="en-US" altLang="en-US" sz="2400" dirty="0" err="1" smtClean="0"/>
              <a:t>parentOfRightMost</a:t>
            </a:r>
            <a:r>
              <a:rPr lang="en-US" altLang="en-US" sz="2400" dirty="0" smtClean="0"/>
              <a:t> point to the parent node of the </a:t>
            </a:r>
            <a:r>
              <a:rPr lang="en-US" altLang="en-US" sz="2400" dirty="0" err="1" smtClean="0"/>
              <a:t>rightMost</a:t>
            </a:r>
            <a:r>
              <a:rPr lang="en-US" altLang="en-US" sz="2400" dirty="0" smtClean="0"/>
              <a:t> node, as shown in Figure 25.10a. </a:t>
            </a:r>
          </a:p>
          <a:p>
            <a:r>
              <a:rPr lang="en-US" altLang="en-US" sz="2400" dirty="0" smtClean="0"/>
              <a:t>Note that the </a:t>
            </a:r>
            <a:r>
              <a:rPr lang="en-US" altLang="en-US" sz="2400" dirty="0" err="1" smtClean="0"/>
              <a:t>rightMost</a:t>
            </a:r>
            <a:r>
              <a:rPr lang="en-US" altLang="en-US" sz="2400" dirty="0" smtClean="0"/>
              <a:t> node cannot have a right child, but may have a left child. </a:t>
            </a:r>
          </a:p>
          <a:p>
            <a:r>
              <a:rPr lang="en-US" altLang="en-US" sz="2400" dirty="0" smtClean="0"/>
              <a:t>Replace the element value in the current node with the one in the </a:t>
            </a:r>
            <a:r>
              <a:rPr lang="en-US" altLang="en-US" sz="2400" dirty="0" err="1" smtClean="0"/>
              <a:t>rightMost</a:t>
            </a:r>
            <a:r>
              <a:rPr lang="en-US" altLang="en-US" sz="2400" dirty="0" smtClean="0"/>
              <a:t> node, connect the </a:t>
            </a:r>
            <a:r>
              <a:rPr lang="en-US" altLang="en-US" sz="2400" dirty="0" err="1" smtClean="0"/>
              <a:t>parentOfRightMost</a:t>
            </a:r>
            <a:r>
              <a:rPr lang="en-US" altLang="en-US" sz="2400" dirty="0" smtClean="0"/>
              <a:t> node with the left child of the </a:t>
            </a:r>
            <a:r>
              <a:rPr lang="en-US" altLang="en-US" sz="2400" dirty="0" err="1" smtClean="0"/>
              <a:t>rightMost</a:t>
            </a:r>
            <a:r>
              <a:rPr lang="en-US" altLang="en-US" sz="2400" dirty="0" smtClean="0"/>
              <a:t> node, and delete the </a:t>
            </a:r>
            <a:r>
              <a:rPr lang="en-US" altLang="en-US" sz="2400" dirty="0" err="1" smtClean="0"/>
              <a:t>rightMost</a:t>
            </a:r>
            <a:r>
              <a:rPr lang="en-US" altLang="en-US" sz="2400" dirty="0" smtClean="0"/>
              <a:t> node, as shown in Figure 25.10b.</a:t>
            </a:r>
          </a:p>
        </p:txBody>
      </p:sp>
      <p:sp>
        <p:nvSpPr>
          <p:cNvPr id="44047"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8"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CF17E9-76FF-451B-8D50-C303E7D1C757}" type="slidenum">
              <a:rPr lang="en-US" altLang="en-US" sz="1400"/>
              <a:pPr>
                <a:spcBef>
                  <a:spcPct val="0"/>
                </a:spcBef>
                <a:buClrTx/>
                <a:buSzTx/>
                <a:buFontTx/>
                <a:buNone/>
              </a:pPr>
              <a:t>48</a:t>
            </a:fld>
            <a:endParaRPr lang="en-US" altLang="en-US" sz="1400"/>
          </a:p>
        </p:txBody>
      </p:sp>
      <p:sp>
        <p:nvSpPr>
          <p:cNvPr id="45059" name="Rectangle 2"/>
          <p:cNvSpPr>
            <a:spLocks noGrp="1" noChangeArrowheads="1"/>
          </p:cNvSpPr>
          <p:nvPr>
            <p:ph type="title"/>
          </p:nvPr>
        </p:nvSpPr>
        <p:spPr>
          <a:xfrm>
            <a:off x="0" y="152400"/>
            <a:ext cx="8839200" cy="533400"/>
          </a:xfrm>
          <a:noFill/>
        </p:spPr>
        <p:txBody>
          <a:bodyPr/>
          <a:lstStyle/>
          <a:p>
            <a:r>
              <a:rPr lang="en-US" altLang="en-US" sz="3600" smtClean="0"/>
              <a:t>Deleting Elements in a Binary Search Tree</a:t>
            </a:r>
          </a:p>
        </p:txBody>
      </p:sp>
      <p:sp>
        <p:nvSpPr>
          <p:cNvPr id="4506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0" name="Rectangle 13"/>
          <p:cNvSpPr>
            <a:spLocks noGrp="1" noChangeArrowheads="1"/>
          </p:cNvSpPr>
          <p:nvPr>
            <p:ph type="body" idx="1"/>
          </p:nvPr>
        </p:nvSpPr>
        <p:spPr>
          <a:xfrm>
            <a:off x="179388" y="728663"/>
            <a:ext cx="8748712" cy="611187"/>
          </a:xfrm>
          <a:noFill/>
        </p:spPr>
        <p:txBody>
          <a:bodyPr/>
          <a:lstStyle/>
          <a:p>
            <a:pPr marL="0" indent="0">
              <a:buFont typeface="Monotype Sorts"/>
              <a:buNone/>
            </a:pPr>
            <a:r>
              <a:rPr lang="en-US" altLang="en-US" smtClean="0"/>
              <a:t>Case 2 diagram</a:t>
            </a:r>
          </a:p>
        </p:txBody>
      </p:sp>
      <p:sp>
        <p:nvSpPr>
          <p:cNvPr id="45071"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2"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3" name="Rectangle 17"/>
          <p:cNvSpPr>
            <a:spLocks noChangeArrowheads="1"/>
          </p:cNvSpPr>
          <p:nvPr/>
        </p:nvSpPr>
        <p:spPr bwMode="auto">
          <a:xfrm>
            <a:off x="0" y="153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5074" name="Object 16"/>
          <p:cNvGraphicFramePr>
            <a:graphicFrameLocks noChangeAspect="1"/>
          </p:cNvGraphicFramePr>
          <p:nvPr/>
        </p:nvGraphicFramePr>
        <p:xfrm>
          <a:off x="503238" y="1268413"/>
          <a:ext cx="8245475" cy="5132387"/>
        </p:xfrm>
        <a:graphic>
          <a:graphicData uri="http://schemas.openxmlformats.org/presentationml/2006/ole">
            <mc:AlternateContent xmlns:mc="http://schemas.openxmlformats.org/markup-compatibility/2006">
              <mc:Choice xmlns:v="urn:schemas-microsoft-com:vml" Requires="v">
                <p:oleObj spid="_x0000_s45079" name="Picture" r:id="rId3" imgW="6163056" imgH="3831336" progId="Word.Picture.8">
                  <p:embed/>
                </p:oleObj>
              </mc:Choice>
              <mc:Fallback>
                <p:oleObj name="Picture" r:id="rId3" imgW="6163056" imgH="3831336"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68413"/>
                        <a:ext cx="8245475"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B5B834-AA74-4B5F-B66D-B4153AE4DE42}" type="slidenum">
              <a:rPr lang="en-US" altLang="en-US" sz="1400"/>
              <a:pPr>
                <a:spcBef>
                  <a:spcPct val="0"/>
                </a:spcBef>
                <a:buClrTx/>
                <a:buSzTx/>
                <a:buFontTx/>
                <a:buNone/>
              </a:pPr>
              <a:t>49</a:t>
            </a:fld>
            <a:endParaRPr lang="en-US" altLang="en-US" sz="1400"/>
          </a:p>
        </p:txBody>
      </p:sp>
      <p:sp>
        <p:nvSpPr>
          <p:cNvPr id="46083" name="Rectangle 2"/>
          <p:cNvSpPr>
            <a:spLocks noGrp="1" noChangeArrowheads="1"/>
          </p:cNvSpPr>
          <p:nvPr>
            <p:ph type="title"/>
          </p:nvPr>
        </p:nvSpPr>
        <p:spPr>
          <a:xfrm>
            <a:off x="0" y="152400"/>
            <a:ext cx="8839200" cy="533400"/>
          </a:xfrm>
          <a:noFill/>
        </p:spPr>
        <p:txBody>
          <a:bodyPr/>
          <a:lstStyle/>
          <a:p>
            <a:r>
              <a:rPr lang="en-US" altLang="en-US" sz="3600" smtClean="0"/>
              <a:t>Deleting Elements in a Binary Search Tree</a:t>
            </a:r>
          </a:p>
        </p:txBody>
      </p:sp>
      <p:sp>
        <p:nvSpPr>
          <p:cNvPr id="4608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4" name="Rectangle 13"/>
          <p:cNvSpPr>
            <a:spLocks noGrp="1" noChangeArrowheads="1"/>
          </p:cNvSpPr>
          <p:nvPr>
            <p:ph type="body" idx="1"/>
          </p:nvPr>
        </p:nvSpPr>
        <p:spPr>
          <a:xfrm>
            <a:off x="179388" y="728663"/>
            <a:ext cx="8748712" cy="611187"/>
          </a:xfrm>
          <a:noFill/>
        </p:spPr>
        <p:txBody>
          <a:bodyPr/>
          <a:lstStyle/>
          <a:p>
            <a:pPr marL="0" indent="0">
              <a:buFont typeface="Monotype Sorts"/>
              <a:buNone/>
            </a:pPr>
            <a:r>
              <a:rPr lang="en-US" altLang="en-US" smtClean="0"/>
              <a:t>Case 2 example, delete 20</a:t>
            </a:r>
          </a:p>
        </p:txBody>
      </p:sp>
      <p:sp>
        <p:nvSpPr>
          <p:cNvPr id="46095"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6"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7" name="Rectangle 16"/>
          <p:cNvSpPr>
            <a:spLocks noChangeArrowheads="1"/>
          </p:cNvSpPr>
          <p:nvPr/>
        </p:nvSpPr>
        <p:spPr bwMode="auto">
          <a:xfrm>
            <a:off x="0" y="153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8" name="Rectangle 19"/>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99" name="Object 18"/>
          <p:cNvGraphicFramePr>
            <a:graphicFrameLocks noChangeAspect="1"/>
          </p:cNvGraphicFramePr>
          <p:nvPr/>
        </p:nvGraphicFramePr>
        <p:xfrm>
          <a:off x="179388" y="1773238"/>
          <a:ext cx="8785225" cy="3433762"/>
        </p:xfrm>
        <a:graphic>
          <a:graphicData uri="http://schemas.openxmlformats.org/presentationml/2006/ole">
            <mc:AlternateContent xmlns:mc="http://schemas.openxmlformats.org/markup-compatibility/2006">
              <mc:Choice xmlns:v="urn:schemas-microsoft-com:vml" Requires="v">
                <p:oleObj spid="_x0000_s46104" name="Picture" r:id="rId3" imgW="5172456" imgH="2017776" progId="Word.Picture.8">
                  <p:embed/>
                </p:oleObj>
              </mc:Choice>
              <mc:Fallback>
                <p:oleObj name="Picture" r:id="rId3" imgW="5172456" imgH="2017776"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73238"/>
                        <a:ext cx="8785225"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Binary Search Trees</a:t>
            </a:r>
            <a:endParaRPr lang="en-US" dirty="0"/>
          </a:p>
        </p:txBody>
      </p:sp>
      <p:sp>
        <p:nvSpPr>
          <p:cNvPr id="3" name="Content Placeholder 2"/>
          <p:cNvSpPr>
            <a:spLocks noGrp="1"/>
          </p:cNvSpPr>
          <p:nvPr>
            <p:ph idx="1"/>
          </p:nvPr>
        </p:nvSpPr>
        <p:spPr/>
        <p:txBody>
          <a:bodyPr/>
          <a:lstStyle/>
          <a:p>
            <a:r>
              <a:rPr lang="en-US" dirty="0" smtClean="0"/>
              <a:t>Often used to implement lookup tables and dynamic sets</a:t>
            </a:r>
          </a:p>
          <a:p>
            <a:r>
              <a:rPr lang="en-US" dirty="0" smtClean="0"/>
              <a:t>Always sorted so look up is more efficient than in many other data structures</a:t>
            </a:r>
          </a:p>
          <a:p>
            <a:r>
              <a:rPr lang="en-US" dirty="0" smtClean="0"/>
              <a:t>Other types of trees used for storing router –tables in network routers, compression algorithms, cryptography, parsing and more</a:t>
            </a:r>
            <a:endParaRPr lang="en-US" dirty="0"/>
          </a:p>
        </p:txBody>
      </p:sp>
      <p:sp>
        <p:nvSpPr>
          <p:cNvPr id="4" name="Slide Number Placeholder 3"/>
          <p:cNvSpPr>
            <a:spLocks noGrp="1"/>
          </p:cNvSpPr>
          <p:nvPr>
            <p:ph type="sldNum" sz="quarter" idx="11"/>
          </p:nvPr>
        </p:nvSpPr>
        <p:spPr/>
        <p:txBody>
          <a:bodyPr/>
          <a:lstStyle/>
          <a:p>
            <a:fld id="{42A4CB2D-7E72-4598-A4BB-065450FE306B}" type="slidenum">
              <a:rPr lang="en-US" altLang="en-US" smtClean="0"/>
              <a:pPr/>
              <a:t>5</a:t>
            </a:fld>
            <a:endParaRPr lang="en-US" altLang="en-US"/>
          </a:p>
        </p:txBody>
      </p:sp>
    </p:spTree>
    <p:extLst>
      <p:ext uri="{BB962C8B-B14F-4D97-AF65-F5344CB8AC3E}">
        <p14:creationId xmlns:p14="http://schemas.microsoft.com/office/powerpoint/2010/main" val="1087558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CAB483-C2E3-42CE-B462-6BA5B31831CA}" type="slidenum">
              <a:rPr lang="en-US" altLang="en-US" sz="1400"/>
              <a:pPr>
                <a:spcBef>
                  <a:spcPct val="0"/>
                </a:spcBef>
                <a:buClrTx/>
                <a:buSzTx/>
                <a:buFontTx/>
                <a:buNone/>
              </a:pPr>
              <a:t>50</a:t>
            </a:fld>
            <a:endParaRPr lang="en-US" altLang="en-US" sz="1400"/>
          </a:p>
        </p:txBody>
      </p:sp>
      <p:sp>
        <p:nvSpPr>
          <p:cNvPr id="47107" name="Rectangle 2"/>
          <p:cNvSpPr>
            <a:spLocks noGrp="1" noChangeArrowheads="1"/>
          </p:cNvSpPr>
          <p:nvPr>
            <p:ph type="title"/>
          </p:nvPr>
        </p:nvSpPr>
        <p:spPr>
          <a:xfrm>
            <a:off x="0" y="152400"/>
            <a:ext cx="9144000" cy="1260475"/>
          </a:xfrm>
          <a:noFill/>
        </p:spPr>
        <p:txBody>
          <a:bodyPr/>
          <a:lstStyle/>
          <a:p>
            <a:r>
              <a:rPr lang="en-US" altLang="en-US" smtClean="0"/>
              <a:t>Examples</a:t>
            </a:r>
          </a:p>
        </p:txBody>
      </p:sp>
      <p:sp>
        <p:nvSpPr>
          <p:cNvPr id="4710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8"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9"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0" name="Rectangle 16"/>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1" name="Rectangle 17"/>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2" name="Rectangle 1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23" name="Rectangle 22"/>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24" name="Object 21"/>
          <p:cNvGraphicFramePr>
            <a:graphicFrameLocks noChangeAspect="1"/>
          </p:cNvGraphicFramePr>
          <p:nvPr/>
        </p:nvGraphicFramePr>
        <p:xfrm>
          <a:off x="142875" y="1304925"/>
          <a:ext cx="4319588" cy="3441700"/>
        </p:xfrm>
        <a:graphic>
          <a:graphicData uri="http://schemas.openxmlformats.org/presentationml/2006/ole">
            <mc:AlternateContent xmlns:mc="http://schemas.openxmlformats.org/markup-compatibility/2006">
              <mc:Choice xmlns:v="urn:schemas-microsoft-com:vml" Requires="v">
                <p:oleObj spid="_x0000_s47135" name="Picture" r:id="rId3" imgW="2517648" imgH="1997964" progId="Word.Picture.8">
                  <p:embed/>
                </p:oleObj>
              </mc:Choice>
              <mc:Fallback>
                <p:oleObj name="Picture" r:id="rId3" imgW="2517648" imgH="1997964" progId="Word.Picture.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304925"/>
                        <a:ext cx="4319588"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5" name="Rectangle 24"/>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26" name="Object 23"/>
          <p:cNvGraphicFramePr>
            <a:graphicFrameLocks noChangeAspect="1"/>
          </p:cNvGraphicFramePr>
          <p:nvPr/>
        </p:nvGraphicFramePr>
        <p:xfrm>
          <a:off x="4643438" y="1304925"/>
          <a:ext cx="4321175" cy="3443288"/>
        </p:xfrm>
        <a:graphic>
          <a:graphicData uri="http://schemas.openxmlformats.org/presentationml/2006/ole">
            <mc:AlternateContent xmlns:mc="http://schemas.openxmlformats.org/markup-compatibility/2006">
              <mc:Choice xmlns:v="urn:schemas-microsoft-com:vml" Requires="v">
                <p:oleObj spid="_x0000_s47136" name="Picture" r:id="rId5" imgW="2517648" imgH="1997964" progId="Word.Picture.8">
                  <p:embed/>
                </p:oleObj>
              </mc:Choice>
              <mc:Fallback>
                <p:oleObj name="Picture" r:id="rId5" imgW="2517648" imgH="1997964" progId="Word.Picture.8">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304925"/>
                        <a:ext cx="432117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34CDB3-D3CA-4E5F-BE87-0939E930C9EE}" type="slidenum">
              <a:rPr lang="en-US" altLang="en-US" sz="1400"/>
              <a:pPr>
                <a:spcBef>
                  <a:spcPct val="0"/>
                </a:spcBef>
                <a:buClrTx/>
                <a:buSzTx/>
                <a:buFontTx/>
                <a:buNone/>
              </a:pPr>
              <a:t>51</a:t>
            </a:fld>
            <a:endParaRPr lang="en-US" altLang="en-US" sz="1400"/>
          </a:p>
        </p:txBody>
      </p:sp>
      <p:sp>
        <p:nvSpPr>
          <p:cNvPr id="48131" name="Rectangle 2"/>
          <p:cNvSpPr>
            <a:spLocks noGrp="1" noChangeArrowheads="1"/>
          </p:cNvSpPr>
          <p:nvPr>
            <p:ph type="title"/>
          </p:nvPr>
        </p:nvSpPr>
        <p:spPr>
          <a:xfrm>
            <a:off x="0" y="152400"/>
            <a:ext cx="9144000" cy="1260475"/>
          </a:xfrm>
          <a:noFill/>
        </p:spPr>
        <p:txBody>
          <a:bodyPr/>
          <a:lstStyle/>
          <a:p>
            <a:r>
              <a:rPr lang="en-US" altLang="en-US" smtClean="0"/>
              <a:t>Examples</a:t>
            </a:r>
          </a:p>
        </p:txBody>
      </p:sp>
      <p:sp>
        <p:nvSpPr>
          <p:cNvPr id="4813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2"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3"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4" name="Rectangle 15"/>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5" name="Rectangle 16"/>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6" name="Rectangle 17"/>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7" name="Rectangle 18"/>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8" name="Rectangle 20"/>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49" name="Rectangle 23"/>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50" name="Object 22"/>
          <p:cNvGraphicFramePr>
            <a:graphicFrameLocks noChangeAspect="1"/>
          </p:cNvGraphicFramePr>
          <p:nvPr/>
        </p:nvGraphicFramePr>
        <p:xfrm>
          <a:off x="215900" y="1304925"/>
          <a:ext cx="4314825" cy="3436938"/>
        </p:xfrm>
        <a:graphic>
          <a:graphicData uri="http://schemas.openxmlformats.org/presentationml/2006/ole">
            <mc:AlternateContent xmlns:mc="http://schemas.openxmlformats.org/markup-compatibility/2006">
              <mc:Choice xmlns:v="urn:schemas-microsoft-com:vml" Requires="v">
                <p:oleObj spid="_x0000_s48161" name="Picture" r:id="rId3" imgW="2517648" imgH="1997964" progId="Word.Picture.8">
                  <p:embed/>
                </p:oleObj>
              </mc:Choice>
              <mc:Fallback>
                <p:oleObj name="Picture" r:id="rId3" imgW="2517648" imgH="1997964" progId="Word.Picture.8">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304925"/>
                        <a:ext cx="4314825"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51" name="Rectangle 25"/>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52" name="Object 24"/>
          <p:cNvGraphicFramePr>
            <a:graphicFrameLocks noChangeAspect="1"/>
          </p:cNvGraphicFramePr>
          <p:nvPr/>
        </p:nvGraphicFramePr>
        <p:xfrm>
          <a:off x="4679950" y="1304925"/>
          <a:ext cx="4321175" cy="3443288"/>
        </p:xfrm>
        <a:graphic>
          <a:graphicData uri="http://schemas.openxmlformats.org/presentationml/2006/ole">
            <mc:AlternateContent xmlns:mc="http://schemas.openxmlformats.org/markup-compatibility/2006">
              <mc:Choice xmlns:v="urn:schemas-microsoft-com:vml" Requires="v">
                <p:oleObj spid="_x0000_s48162" name="Picture" r:id="rId5" imgW="2517648" imgH="1997964" progId="Word.Picture.8">
                  <p:embed/>
                </p:oleObj>
              </mc:Choice>
              <mc:Fallback>
                <p:oleObj name="Picture" r:id="rId5" imgW="2517648" imgH="1997964" progId="Word.Picture.8">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950" y="1304925"/>
                        <a:ext cx="432117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69DD55-7181-42E8-B84D-835591DE0E34}" type="slidenum">
              <a:rPr lang="en-US" altLang="en-US" sz="1400"/>
              <a:pPr>
                <a:spcBef>
                  <a:spcPct val="0"/>
                </a:spcBef>
                <a:buClrTx/>
                <a:buSzTx/>
                <a:buFontTx/>
                <a:buNone/>
              </a:pPr>
              <a:t>52</a:t>
            </a:fld>
            <a:endParaRPr lang="en-US" altLang="en-US" sz="1400"/>
          </a:p>
        </p:txBody>
      </p:sp>
      <p:sp>
        <p:nvSpPr>
          <p:cNvPr id="49155" name="Rectangle 2"/>
          <p:cNvSpPr>
            <a:spLocks noGrp="1" noChangeArrowheads="1"/>
          </p:cNvSpPr>
          <p:nvPr>
            <p:ph type="title"/>
          </p:nvPr>
        </p:nvSpPr>
        <p:spPr>
          <a:xfrm>
            <a:off x="0" y="152400"/>
            <a:ext cx="9144000" cy="1260475"/>
          </a:xfrm>
          <a:noFill/>
        </p:spPr>
        <p:txBody>
          <a:bodyPr/>
          <a:lstStyle/>
          <a:p>
            <a:r>
              <a:rPr lang="en-US" altLang="en-US" smtClean="0"/>
              <a:t>Examples</a:t>
            </a:r>
          </a:p>
        </p:txBody>
      </p:sp>
      <p:sp>
        <p:nvSpPr>
          <p:cNvPr id="4915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6"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7"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8" name="Rectangle 15"/>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9" name="Rectangle 16"/>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70" name="Rectangle 17"/>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71" name="Rectangle 18"/>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72" name="Rectangle 19"/>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73" name="Rectangle 20"/>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74" name="Rectangle 22"/>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75" name="Rectangle 25"/>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176" name="Object 24"/>
          <p:cNvGraphicFramePr>
            <a:graphicFrameLocks noChangeAspect="1"/>
          </p:cNvGraphicFramePr>
          <p:nvPr/>
        </p:nvGraphicFramePr>
        <p:xfrm>
          <a:off x="107950" y="1304925"/>
          <a:ext cx="4392613" cy="3500438"/>
        </p:xfrm>
        <a:graphic>
          <a:graphicData uri="http://schemas.openxmlformats.org/presentationml/2006/ole">
            <mc:AlternateContent xmlns:mc="http://schemas.openxmlformats.org/markup-compatibility/2006">
              <mc:Choice xmlns:v="urn:schemas-microsoft-com:vml" Requires="v">
                <p:oleObj spid="_x0000_s49190" name="Picture" r:id="rId3" imgW="2517648" imgH="1997964" progId="Word.Picture.8">
                  <p:embed/>
                </p:oleObj>
              </mc:Choice>
              <mc:Fallback>
                <p:oleObj name="Picture" r:id="rId3" imgW="2517648" imgH="1997964" progId="Word.Picture.8">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304925"/>
                        <a:ext cx="4392613"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7" name="Rectangle 27"/>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178" name="Object 26"/>
          <p:cNvGraphicFramePr>
            <a:graphicFrameLocks noChangeAspect="1"/>
          </p:cNvGraphicFramePr>
          <p:nvPr/>
        </p:nvGraphicFramePr>
        <p:xfrm>
          <a:off x="4608513" y="1304925"/>
          <a:ext cx="4392612" cy="3500438"/>
        </p:xfrm>
        <a:graphic>
          <a:graphicData uri="http://schemas.openxmlformats.org/presentationml/2006/ole">
            <mc:AlternateContent xmlns:mc="http://schemas.openxmlformats.org/markup-compatibility/2006">
              <mc:Choice xmlns:v="urn:schemas-microsoft-com:vml" Requires="v">
                <p:oleObj spid="_x0000_s49191" name="Picture" r:id="rId5" imgW="2517648" imgH="1997964" progId="Word.Picture.8">
                  <p:embed/>
                </p:oleObj>
              </mc:Choice>
              <mc:Fallback>
                <p:oleObj name="Picture" r:id="rId5" imgW="2517648" imgH="1997964" progId="Word.Picture.8">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513" y="1304925"/>
                        <a:ext cx="439261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48" name="AutoShape 28">
            <a:hlinkClick r:id="" action="ppaction://noaction" highlightClick="1"/>
          </p:cNvPr>
          <p:cNvSpPr>
            <a:spLocks noChangeArrowheads="1"/>
          </p:cNvSpPr>
          <p:nvPr/>
        </p:nvSpPr>
        <p:spPr bwMode="auto">
          <a:xfrm>
            <a:off x="2519363" y="5445125"/>
            <a:ext cx="3271837" cy="5746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TestBSTDelete</a:t>
            </a:r>
            <a:endParaRPr lang="en-US">
              <a:solidFill>
                <a:schemeClr val="accent1"/>
              </a:solidFill>
            </a:endParaRPr>
          </a:p>
        </p:txBody>
      </p:sp>
      <p:sp>
        <p:nvSpPr>
          <p:cNvPr id="49180" name="AutoShape 29">
            <a:hlinkClick r:id="rId8" action="ppaction://program" highlightClick="1"/>
          </p:cNvPr>
          <p:cNvSpPr>
            <a:spLocks noChangeArrowheads="1"/>
          </p:cNvSpPr>
          <p:nvPr/>
        </p:nvSpPr>
        <p:spPr bwMode="auto">
          <a:xfrm>
            <a:off x="6172200"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49181" name="AutoShape 30">
            <a:hlinkClick r:id="rId9" highlightClick="1"/>
          </p:cNvPr>
          <p:cNvSpPr>
            <a:spLocks noChangeArrowheads="1"/>
          </p:cNvSpPr>
          <p:nvPr/>
        </p:nvSpPr>
        <p:spPr bwMode="auto">
          <a:xfrm>
            <a:off x="1727200" y="5445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4C51BD-2A8E-4BDD-9989-8BD5AE842A4E}" type="slidenum">
              <a:rPr lang="en-US" altLang="en-US" sz="1400"/>
              <a:pPr>
                <a:spcBef>
                  <a:spcPct val="0"/>
                </a:spcBef>
                <a:buClrTx/>
                <a:buSzTx/>
                <a:buFontTx/>
                <a:buNone/>
              </a:pPr>
              <a:t>53</a:t>
            </a:fld>
            <a:endParaRPr lang="en-US" altLang="en-US" sz="1400"/>
          </a:p>
        </p:txBody>
      </p:sp>
      <p:sp>
        <p:nvSpPr>
          <p:cNvPr id="50179" name="Rectangle 2"/>
          <p:cNvSpPr>
            <a:spLocks noGrp="1" noChangeArrowheads="1"/>
          </p:cNvSpPr>
          <p:nvPr>
            <p:ph type="title"/>
          </p:nvPr>
        </p:nvSpPr>
        <p:spPr>
          <a:xfrm>
            <a:off x="0" y="152400"/>
            <a:ext cx="8839200" cy="533400"/>
          </a:xfrm>
          <a:noFill/>
        </p:spPr>
        <p:txBody>
          <a:bodyPr/>
          <a:lstStyle/>
          <a:p>
            <a:r>
              <a:rPr lang="en-US" altLang="en-US" smtClean="0"/>
              <a:t>binary tree time complexity </a:t>
            </a:r>
          </a:p>
        </p:txBody>
      </p:sp>
      <p:sp>
        <p:nvSpPr>
          <p:cNvPr id="5018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90" name="Rectangle 13"/>
          <p:cNvSpPr>
            <a:spLocks noGrp="1" noChangeArrowheads="1"/>
          </p:cNvSpPr>
          <p:nvPr>
            <p:ph type="body" idx="1"/>
          </p:nvPr>
        </p:nvSpPr>
        <p:spPr>
          <a:xfrm>
            <a:off x="152400" y="990600"/>
            <a:ext cx="8991600" cy="3338513"/>
          </a:xfrm>
          <a:noFill/>
        </p:spPr>
        <p:txBody>
          <a:bodyPr/>
          <a:lstStyle/>
          <a:p>
            <a:pPr marL="0" indent="0">
              <a:lnSpc>
                <a:spcPct val="90000"/>
              </a:lnSpc>
              <a:buFont typeface="Monotype Sorts"/>
              <a:buNone/>
            </a:pPr>
            <a:r>
              <a:rPr lang="en-US" altLang="en-US" sz="3600" smtClean="0"/>
              <a:t>It is obvious that the time complexity for the inorder, preorder, and postorder is O(n), since each node is traversed only once. The time complexity for search, insertion and deletion is the height of the tree. In the worst case, the height of the tree is O(n).</a:t>
            </a:r>
          </a:p>
        </p:txBody>
      </p:sp>
      <p:sp>
        <p:nvSpPr>
          <p:cNvPr id="50191"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6BCB34-BCAA-4CCB-827B-1AF97E97E16C}" type="slidenum">
              <a:rPr lang="en-US" altLang="en-US" sz="1400"/>
              <a:pPr>
                <a:spcBef>
                  <a:spcPct val="0"/>
                </a:spcBef>
                <a:buClrTx/>
                <a:buSzTx/>
                <a:buFontTx/>
                <a:buNone/>
              </a:pPr>
              <a:t>54</a:t>
            </a:fld>
            <a:endParaRPr lang="en-US" altLang="en-US" sz="1400"/>
          </a:p>
        </p:txBody>
      </p:sp>
      <p:sp>
        <p:nvSpPr>
          <p:cNvPr id="51203" name="Rectangle 2"/>
          <p:cNvSpPr>
            <a:spLocks noGrp="1" noChangeArrowheads="1"/>
          </p:cNvSpPr>
          <p:nvPr>
            <p:ph type="title"/>
          </p:nvPr>
        </p:nvSpPr>
        <p:spPr>
          <a:xfrm>
            <a:off x="0" y="152400"/>
            <a:ext cx="9144000" cy="1260475"/>
          </a:xfrm>
          <a:noFill/>
        </p:spPr>
        <p:txBody>
          <a:bodyPr/>
          <a:lstStyle/>
          <a:p>
            <a:r>
              <a:rPr lang="en-US" altLang="en-US" smtClean="0"/>
              <a:t>Tree Visualization</a:t>
            </a:r>
          </a:p>
        </p:txBody>
      </p:sp>
      <p:sp>
        <p:nvSpPr>
          <p:cNvPr id="5120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0"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1"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2"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3"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4" name="Rectangle 13"/>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5" name="Rectangle 14"/>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6" name="Rectangle 15"/>
          <p:cNvSpPr>
            <a:spLocks noChangeArrowheads="1"/>
          </p:cNvSpPr>
          <p:nvPr/>
        </p:nvSpPr>
        <p:spPr bwMode="auto">
          <a:xfrm>
            <a:off x="331470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7" name="Rectangle 16"/>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8" name="Rectangle 17"/>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9" name="Rectangle 18"/>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0" name="Rectangle 19"/>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1" name="Rectangle 20"/>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2" name="Rectangle 21"/>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3" name="Rectangle 22"/>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4" name="Rectangle 24"/>
          <p:cNvSpPr>
            <a:spLocks noChangeArrowheads="1"/>
          </p:cNvSpPr>
          <p:nvPr/>
        </p:nvSpPr>
        <p:spPr bwMode="auto">
          <a:xfrm>
            <a:off x="0"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5466" name="AutoShape 26">
            <a:hlinkClick r:id="" action="ppaction://noaction" highlightClick="1"/>
          </p:cNvPr>
          <p:cNvSpPr>
            <a:spLocks noChangeArrowheads="1"/>
          </p:cNvSpPr>
          <p:nvPr/>
        </p:nvSpPr>
        <p:spPr bwMode="auto">
          <a:xfrm>
            <a:off x="1008063" y="5661025"/>
            <a:ext cx="3271837" cy="5746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BTView</a:t>
            </a:r>
            <a:endParaRPr lang="en-US" dirty="0">
              <a:solidFill>
                <a:schemeClr val="accent1"/>
              </a:solidFill>
            </a:endParaRPr>
          </a:p>
        </p:txBody>
      </p:sp>
      <p:pic>
        <p:nvPicPr>
          <p:cNvPr id="51227"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84313"/>
            <a:ext cx="42132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8"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84313"/>
            <a:ext cx="42132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470" name="AutoShape 30">
            <a:hlinkClick r:id="" action="ppaction://noaction" highlightClick="1"/>
          </p:cNvPr>
          <p:cNvSpPr>
            <a:spLocks noChangeArrowheads="1"/>
          </p:cNvSpPr>
          <p:nvPr/>
        </p:nvSpPr>
        <p:spPr bwMode="auto">
          <a:xfrm>
            <a:off x="1008063" y="4760913"/>
            <a:ext cx="3271837" cy="5746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5" action="ppaction://program"/>
              </a:rPr>
              <a:t>BSTAnimation</a:t>
            </a:r>
            <a:endParaRPr lang="en-US" dirty="0">
              <a:solidFill>
                <a:schemeClr val="accent1"/>
              </a:solidFill>
            </a:endParaRPr>
          </a:p>
        </p:txBody>
      </p:sp>
      <p:sp>
        <p:nvSpPr>
          <p:cNvPr id="51230" name="AutoShape 31">
            <a:hlinkClick r:id="rId6" highlightClick="1"/>
          </p:cNvPr>
          <p:cNvSpPr>
            <a:spLocks noChangeArrowheads="1"/>
          </p:cNvSpPr>
          <p:nvPr/>
        </p:nvSpPr>
        <p:spPr bwMode="auto">
          <a:xfrm>
            <a:off x="358775" y="47609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31" name="AutoShape 32">
            <a:hlinkClick r:id="rId7" highlightClick="1"/>
          </p:cNvPr>
          <p:cNvSpPr>
            <a:spLocks noChangeArrowheads="1"/>
          </p:cNvSpPr>
          <p:nvPr/>
        </p:nvSpPr>
        <p:spPr bwMode="auto">
          <a:xfrm>
            <a:off x="323850" y="56245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55A55F-E2A1-4B3E-86FB-86A910E9C7CB}" type="slidenum">
              <a:rPr lang="en-US" altLang="en-US" sz="1400"/>
              <a:pPr>
                <a:spcBef>
                  <a:spcPct val="0"/>
                </a:spcBef>
                <a:buClrTx/>
                <a:buSzTx/>
                <a:buFontTx/>
                <a:buNone/>
              </a:pPr>
              <a:t>55</a:t>
            </a:fld>
            <a:endParaRPr lang="en-US" altLang="en-US" sz="1400"/>
          </a:p>
        </p:txBody>
      </p:sp>
      <p:sp>
        <p:nvSpPr>
          <p:cNvPr id="52227" name="Rectangle 2"/>
          <p:cNvSpPr>
            <a:spLocks noGrp="1" noChangeArrowheads="1"/>
          </p:cNvSpPr>
          <p:nvPr>
            <p:ph type="title"/>
          </p:nvPr>
        </p:nvSpPr>
        <p:spPr>
          <a:xfrm>
            <a:off x="0" y="152400"/>
            <a:ext cx="8839200" cy="533400"/>
          </a:xfrm>
          <a:noFill/>
        </p:spPr>
        <p:txBody>
          <a:bodyPr/>
          <a:lstStyle/>
          <a:p>
            <a:r>
              <a:rPr lang="en-US" altLang="en-US" smtClean="0"/>
              <a:t>Iterators </a:t>
            </a:r>
          </a:p>
        </p:txBody>
      </p:sp>
      <p:sp>
        <p:nvSpPr>
          <p:cNvPr id="5222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4"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5"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6"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7"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8" name="Rectangle 13"/>
          <p:cNvSpPr>
            <a:spLocks noGrp="1" noChangeArrowheads="1"/>
          </p:cNvSpPr>
          <p:nvPr>
            <p:ph type="body" idx="1"/>
          </p:nvPr>
        </p:nvSpPr>
        <p:spPr>
          <a:xfrm>
            <a:off x="160338" y="892175"/>
            <a:ext cx="8686800" cy="1754188"/>
          </a:xfrm>
          <a:noFill/>
        </p:spPr>
        <p:txBody>
          <a:bodyPr/>
          <a:lstStyle/>
          <a:p>
            <a:pPr marL="0" indent="0">
              <a:buFont typeface="Monotype Sorts"/>
              <a:buNone/>
            </a:pPr>
            <a:r>
              <a:rPr lang="en-US" altLang="en-US" sz="3600" smtClean="0"/>
              <a:t>An </a:t>
            </a:r>
            <a:r>
              <a:rPr lang="en-US" altLang="en-US" sz="3600" i="1" smtClean="0"/>
              <a:t>iterator</a:t>
            </a:r>
            <a:r>
              <a:rPr lang="en-US" altLang="en-US" sz="3600" smtClean="0"/>
              <a:t> is an object that provides a uniform way for traversing the elements in a container such as a set, list, binary tree, etc. </a:t>
            </a:r>
          </a:p>
        </p:txBody>
      </p:sp>
      <p:sp>
        <p:nvSpPr>
          <p:cNvPr id="52239"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40" name="Rectangle 16"/>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2385" name="AutoShape 17">
            <a:hlinkClick r:id="" action="ppaction://noaction" highlightClick="1"/>
          </p:cNvPr>
          <p:cNvSpPr>
            <a:spLocks noChangeArrowheads="1"/>
          </p:cNvSpPr>
          <p:nvPr/>
        </p:nvSpPr>
        <p:spPr bwMode="auto">
          <a:xfrm>
            <a:off x="1584325" y="5734050"/>
            <a:ext cx="4283075" cy="604838"/>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TestBSTWithIterator</a:t>
            </a:r>
            <a:endParaRPr lang="en-US">
              <a:solidFill>
                <a:schemeClr val="accent1"/>
              </a:solidFill>
            </a:endParaRPr>
          </a:p>
        </p:txBody>
      </p:sp>
      <p:sp>
        <p:nvSpPr>
          <p:cNvPr id="52243" name="AutoShape 19">
            <a:hlinkClick r:id="rId3" highlightClick="1"/>
          </p:cNvPr>
          <p:cNvSpPr>
            <a:spLocks noChangeArrowheads="1"/>
          </p:cNvSpPr>
          <p:nvPr/>
        </p:nvSpPr>
        <p:spPr bwMode="auto">
          <a:xfrm>
            <a:off x="900113" y="56975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224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2857500"/>
            <a:ext cx="86963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8102E1-ABAF-4379-BEBC-B025B8EFA74C}" type="slidenum">
              <a:rPr lang="en-US" altLang="en-US" sz="1400"/>
              <a:pPr>
                <a:spcBef>
                  <a:spcPct val="0"/>
                </a:spcBef>
                <a:buClrTx/>
                <a:buSzTx/>
                <a:buFontTx/>
                <a:buNone/>
              </a:pPr>
              <a:t>56</a:t>
            </a:fld>
            <a:endParaRPr lang="en-US" altLang="en-US" sz="1400"/>
          </a:p>
        </p:txBody>
      </p:sp>
      <p:sp>
        <p:nvSpPr>
          <p:cNvPr id="53251" name="Rectangle 2"/>
          <p:cNvSpPr>
            <a:spLocks noGrp="1" noChangeArrowheads="1"/>
          </p:cNvSpPr>
          <p:nvPr>
            <p:ph type="title"/>
          </p:nvPr>
        </p:nvSpPr>
        <p:spPr>
          <a:xfrm>
            <a:off x="0" y="152400"/>
            <a:ext cx="8839200" cy="533400"/>
          </a:xfrm>
          <a:noFill/>
        </p:spPr>
        <p:txBody>
          <a:bodyPr/>
          <a:lstStyle/>
          <a:p>
            <a:r>
              <a:rPr lang="en-US" altLang="en-US" smtClean="0"/>
              <a:t>Data Compression: Huffman Coding </a:t>
            </a:r>
          </a:p>
        </p:txBody>
      </p:sp>
      <p:sp>
        <p:nvSpPr>
          <p:cNvPr id="5325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3"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5"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6"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7"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8"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9"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60"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61"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62" name="Rectangle 13"/>
          <p:cNvSpPr>
            <a:spLocks noGrp="1" noChangeArrowheads="1"/>
          </p:cNvSpPr>
          <p:nvPr>
            <p:ph type="body" idx="1"/>
          </p:nvPr>
        </p:nvSpPr>
        <p:spPr>
          <a:xfrm>
            <a:off x="152400" y="990600"/>
            <a:ext cx="8686800" cy="2438400"/>
          </a:xfrm>
          <a:noFill/>
        </p:spPr>
        <p:txBody>
          <a:bodyPr/>
          <a:lstStyle/>
          <a:p>
            <a:pPr marL="0" indent="0">
              <a:buFont typeface="Monotype Sorts"/>
              <a:buNone/>
            </a:pPr>
            <a:r>
              <a:rPr lang="en-US" altLang="en-US" sz="2800" smtClean="0"/>
              <a:t>In ASCII, every character is encoded in 8 bits. Huffman coding compresses data by using fewer bits to encode more frequently occurring characters. The codes for characters are constructed based on the occurrence of characters in the text using a binary tree, called the </a:t>
            </a:r>
            <a:r>
              <a:rPr lang="en-US" altLang="en-US" sz="2800" i="1" smtClean="0"/>
              <a:t>Huffman coding tree</a:t>
            </a:r>
            <a:r>
              <a:rPr lang="en-US" altLang="en-US" sz="2800" smtClean="0"/>
              <a:t>. </a:t>
            </a:r>
          </a:p>
        </p:txBody>
      </p:sp>
      <p:sp>
        <p:nvSpPr>
          <p:cNvPr id="53263"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64" name="Rectangle 15"/>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65" name="Rectangle 20"/>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66" name="Object 19"/>
          <p:cNvGraphicFramePr>
            <a:graphicFrameLocks noChangeAspect="1"/>
          </p:cNvGraphicFramePr>
          <p:nvPr/>
        </p:nvGraphicFramePr>
        <p:xfrm>
          <a:off x="1403350" y="3213100"/>
          <a:ext cx="2290763" cy="3060700"/>
        </p:xfrm>
        <a:graphic>
          <a:graphicData uri="http://schemas.openxmlformats.org/presentationml/2006/ole">
            <mc:AlternateContent xmlns:mc="http://schemas.openxmlformats.org/markup-compatibility/2006">
              <mc:Choice xmlns:v="urn:schemas-microsoft-com:vml" Requires="v">
                <p:oleObj spid="_x0000_s53277" name="Picture" r:id="rId3" imgW="1517374" imgH="1683026" progId="Word.Picture.8">
                  <p:embed/>
                </p:oleObj>
              </mc:Choice>
              <mc:Fallback>
                <p:oleObj name="Picture" r:id="rId3" imgW="1517374" imgH="1683026" progId="Word.Picture.8">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213100"/>
                        <a:ext cx="2290763"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7" name="Rectangle 22"/>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68" name="Object 21"/>
          <p:cNvGraphicFramePr>
            <a:graphicFrameLocks noChangeAspect="1"/>
          </p:cNvGraphicFramePr>
          <p:nvPr/>
        </p:nvGraphicFramePr>
        <p:xfrm>
          <a:off x="4103688" y="3284538"/>
          <a:ext cx="4176712" cy="3336925"/>
        </p:xfrm>
        <a:graphic>
          <a:graphicData uri="http://schemas.openxmlformats.org/presentationml/2006/ole">
            <mc:AlternateContent xmlns:mc="http://schemas.openxmlformats.org/markup-compatibility/2006">
              <mc:Choice xmlns:v="urn:schemas-microsoft-com:vml" Requires="v">
                <p:oleObj spid="_x0000_s53278" name="Picture" r:id="rId5" imgW="2470826" imgH="1647217" progId="Word.Picture.8">
                  <p:embed/>
                </p:oleObj>
              </mc:Choice>
              <mc:Fallback>
                <p:oleObj name="Picture" r:id="rId5" imgW="2470826" imgH="1647217"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3284538"/>
                        <a:ext cx="4176712"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0B8B86-B44A-4AA7-942C-B7D5A552EE98}" type="slidenum">
              <a:rPr lang="en-US" altLang="en-US" sz="1400"/>
              <a:pPr>
                <a:spcBef>
                  <a:spcPct val="0"/>
                </a:spcBef>
                <a:buClrTx/>
                <a:buSzTx/>
                <a:buFontTx/>
                <a:buNone/>
              </a:pPr>
              <a:t>57</a:t>
            </a:fld>
            <a:endParaRPr lang="en-US" altLang="en-US" sz="1400"/>
          </a:p>
        </p:txBody>
      </p:sp>
      <p:sp>
        <p:nvSpPr>
          <p:cNvPr id="55299" name="Rectangle 2"/>
          <p:cNvSpPr>
            <a:spLocks noGrp="1" noChangeArrowheads="1"/>
          </p:cNvSpPr>
          <p:nvPr>
            <p:ph type="title"/>
          </p:nvPr>
        </p:nvSpPr>
        <p:spPr>
          <a:xfrm>
            <a:off x="0" y="152400"/>
            <a:ext cx="8839200" cy="533400"/>
          </a:xfrm>
          <a:noFill/>
        </p:spPr>
        <p:txBody>
          <a:bodyPr/>
          <a:lstStyle/>
          <a:p>
            <a:r>
              <a:rPr lang="en-US" altLang="en-US" smtClean="0"/>
              <a:t>Constructing Huffman Tree</a:t>
            </a:r>
          </a:p>
        </p:txBody>
      </p:sp>
      <p:sp>
        <p:nvSpPr>
          <p:cNvPr id="5530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10" name="Rectangle 13"/>
          <p:cNvSpPr>
            <a:spLocks noGrp="1" noChangeArrowheads="1"/>
          </p:cNvSpPr>
          <p:nvPr>
            <p:ph type="body" idx="1"/>
          </p:nvPr>
        </p:nvSpPr>
        <p:spPr>
          <a:xfrm>
            <a:off x="152400" y="990600"/>
            <a:ext cx="8686800" cy="925513"/>
          </a:xfrm>
          <a:noFill/>
        </p:spPr>
        <p:txBody>
          <a:bodyPr/>
          <a:lstStyle/>
          <a:p>
            <a:pPr marL="0" indent="0">
              <a:lnSpc>
                <a:spcPct val="90000"/>
              </a:lnSpc>
              <a:buFont typeface="Monotype Sorts"/>
              <a:buNone/>
            </a:pPr>
            <a:r>
              <a:rPr lang="en-US" altLang="en-US" sz="2800" smtClean="0"/>
              <a:t>To construct a </a:t>
            </a:r>
            <a:r>
              <a:rPr lang="en-US" altLang="en-US" sz="2800" i="1" smtClean="0"/>
              <a:t>Huffman coding tree</a:t>
            </a:r>
            <a:r>
              <a:rPr lang="en-US" altLang="en-US" sz="2800" smtClean="0"/>
              <a:t>, use a greedy algorithm as follows:</a:t>
            </a:r>
          </a:p>
        </p:txBody>
      </p:sp>
      <p:sp>
        <p:nvSpPr>
          <p:cNvPr id="55311" name="Rectangle 16"/>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12" name="Rectangle 18"/>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13" name="Rectangle 20"/>
          <p:cNvSpPr>
            <a:spLocks noChangeArrowheads="1"/>
          </p:cNvSpPr>
          <p:nvPr/>
        </p:nvSpPr>
        <p:spPr bwMode="auto">
          <a:xfrm>
            <a:off x="179388" y="1989138"/>
            <a:ext cx="8964612"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Wingdings" panose="05000000000000000000" pitchFamily="2" charset="2"/>
              <a:buChar char="§"/>
            </a:pPr>
            <a:r>
              <a:rPr lang="en-US" altLang="en-US" sz="2800"/>
              <a:t>Begin with a forest of trees. Each tree contains a node for a character. The weight of the node is the frequency of the character in the text.</a:t>
            </a:r>
          </a:p>
          <a:p>
            <a:pPr>
              <a:buFont typeface="Wingdings" panose="05000000000000000000" pitchFamily="2" charset="2"/>
              <a:buChar char="§"/>
            </a:pPr>
            <a:r>
              <a:rPr lang="en-US" altLang="en-US" sz="2800"/>
              <a:t>Repeat this step until there is only one tree:</a:t>
            </a:r>
          </a:p>
          <a:p>
            <a:pPr>
              <a:buFont typeface="Monotype Sorts"/>
              <a:buNone/>
            </a:pPr>
            <a:r>
              <a:rPr lang="en-US" altLang="en-US" sz="2800"/>
              <a:t>	Choose two trees with the smallest weight and create a new node as their parent. The weight of the new tree is the sum of the weight of the subtrees.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0D24DC-6E87-4ECF-9294-7FFFC204D4F3}" type="slidenum">
              <a:rPr lang="en-US" altLang="en-US" sz="1400"/>
              <a:pPr>
                <a:spcBef>
                  <a:spcPct val="0"/>
                </a:spcBef>
                <a:buClrTx/>
                <a:buSzTx/>
                <a:buFontTx/>
                <a:buNone/>
              </a:pPr>
              <a:t>58</a:t>
            </a:fld>
            <a:endParaRPr lang="en-US" altLang="en-US" sz="1400"/>
          </a:p>
        </p:txBody>
      </p:sp>
      <p:sp>
        <p:nvSpPr>
          <p:cNvPr id="56323" name="Rectangle 2"/>
          <p:cNvSpPr>
            <a:spLocks noGrp="1" noChangeArrowheads="1"/>
          </p:cNvSpPr>
          <p:nvPr>
            <p:ph type="title"/>
          </p:nvPr>
        </p:nvSpPr>
        <p:spPr>
          <a:xfrm>
            <a:off x="0" y="152400"/>
            <a:ext cx="8839200" cy="533400"/>
          </a:xfrm>
          <a:noFill/>
        </p:spPr>
        <p:txBody>
          <a:bodyPr/>
          <a:lstStyle/>
          <a:p>
            <a:r>
              <a:rPr lang="en-US" altLang="en-US" smtClean="0"/>
              <a:t>Constructing Huffman Tree</a:t>
            </a:r>
          </a:p>
        </p:txBody>
      </p:sp>
      <p:sp>
        <p:nvSpPr>
          <p:cNvPr id="5632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7"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8"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9"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0"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1"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2"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3" name="Rectangle 14"/>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4" name="Rectangle 15"/>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35" name="Rectangle 19"/>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36" name="Object 18"/>
          <p:cNvGraphicFramePr>
            <a:graphicFrameLocks noChangeAspect="1"/>
          </p:cNvGraphicFramePr>
          <p:nvPr/>
        </p:nvGraphicFramePr>
        <p:xfrm>
          <a:off x="287338" y="1484313"/>
          <a:ext cx="3421062" cy="684212"/>
        </p:xfrm>
        <a:graphic>
          <a:graphicData uri="http://schemas.openxmlformats.org/presentationml/2006/ole">
            <mc:AlternateContent xmlns:mc="http://schemas.openxmlformats.org/markup-compatibility/2006">
              <mc:Choice xmlns:v="urn:schemas-microsoft-com:vml" Requires="v">
                <p:oleObj spid="_x0000_s56358" name="Picture" r:id="rId3" imgW="2743200" imgH="457200" progId="Word.Picture.8">
                  <p:embed/>
                </p:oleObj>
              </mc:Choice>
              <mc:Fallback>
                <p:oleObj name="Picture" r:id="rId3" imgW="2743200" imgH="45720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1484313"/>
                        <a:ext cx="34210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7"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38" name="Object 20"/>
          <p:cNvGraphicFramePr>
            <a:graphicFrameLocks noChangeAspect="1"/>
          </p:cNvGraphicFramePr>
          <p:nvPr/>
        </p:nvGraphicFramePr>
        <p:xfrm>
          <a:off x="4608513" y="1052513"/>
          <a:ext cx="3671887" cy="1490662"/>
        </p:xfrm>
        <a:graphic>
          <a:graphicData uri="http://schemas.openxmlformats.org/presentationml/2006/ole">
            <mc:AlternateContent xmlns:mc="http://schemas.openxmlformats.org/markup-compatibility/2006">
              <mc:Choice xmlns:v="urn:schemas-microsoft-com:vml" Requires="v">
                <p:oleObj spid="_x0000_s56359" name="Picture" r:id="rId5" imgW="2963917" imgH="1002687" progId="Word.Picture.8">
                  <p:embed/>
                </p:oleObj>
              </mc:Choice>
              <mc:Fallback>
                <p:oleObj name="Picture" r:id="rId5" imgW="2963917" imgH="1002687" progId="Word.Picture.8">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513" y="1052513"/>
                        <a:ext cx="3671887"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9" name="Rectangle 23"/>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40" name="Object 22"/>
          <p:cNvGraphicFramePr>
            <a:graphicFrameLocks noChangeAspect="1"/>
          </p:cNvGraphicFramePr>
          <p:nvPr/>
        </p:nvGraphicFramePr>
        <p:xfrm>
          <a:off x="179388" y="3249613"/>
          <a:ext cx="3924300" cy="2444750"/>
        </p:xfrm>
        <a:graphic>
          <a:graphicData uri="http://schemas.openxmlformats.org/presentationml/2006/ole">
            <mc:AlternateContent xmlns:mc="http://schemas.openxmlformats.org/markup-compatibility/2006">
              <mc:Choice xmlns:v="urn:schemas-microsoft-com:vml" Requires="v">
                <p:oleObj spid="_x0000_s56360" name="Picture" r:id="rId7" imgW="3005371" imgH="1553841" progId="Word.Picture.8">
                  <p:embed/>
                </p:oleObj>
              </mc:Choice>
              <mc:Fallback>
                <p:oleObj name="Picture" r:id="rId7" imgW="3005371" imgH="1553841" progId="Word.Picture.8">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3249613"/>
                        <a:ext cx="39243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1" name="Object 24"/>
          <p:cNvGraphicFramePr>
            <a:graphicFrameLocks noChangeAspect="1"/>
          </p:cNvGraphicFramePr>
          <p:nvPr/>
        </p:nvGraphicFramePr>
        <p:xfrm>
          <a:off x="4643438" y="2924175"/>
          <a:ext cx="4211637" cy="3295650"/>
        </p:xfrm>
        <a:graphic>
          <a:graphicData uri="http://schemas.openxmlformats.org/presentationml/2006/ole">
            <mc:AlternateContent xmlns:mc="http://schemas.openxmlformats.org/markup-compatibility/2006">
              <mc:Choice xmlns:v="urn:schemas-microsoft-com:vml" Requires="v">
                <p:oleObj spid="_x0000_s56361" name="Picture" r:id="rId9" imgW="3048000" imgH="1990928" progId="Word.Picture.8">
                  <p:embed/>
                </p:oleObj>
              </mc:Choice>
              <mc:Fallback>
                <p:oleObj name="Picture" r:id="rId9" imgW="3048000" imgH="1990928" progId="Word.Picture.8">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924175"/>
                        <a:ext cx="4211637"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67FF39-F255-4945-B31B-C8E7E2D9D4F1}" type="slidenum">
              <a:rPr lang="en-US" altLang="en-US" sz="1400"/>
              <a:pPr>
                <a:spcBef>
                  <a:spcPct val="0"/>
                </a:spcBef>
                <a:buClrTx/>
                <a:buSzTx/>
                <a:buFontTx/>
                <a:buNone/>
              </a:pPr>
              <a:t>59</a:t>
            </a:fld>
            <a:endParaRPr lang="en-US" altLang="en-US" sz="1400"/>
          </a:p>
        </p:txBody>
      </p:sp>
      <p:sp>
        <p:nvSpPr>
          <p:cNvPr id="57347" name="Rectangle 2"/>
          <p:cNvSpPr>
            <a:spLocks noGrp="1" noChangeArrowheads="1"/>
          </p:cNvSpPr>
          <p:nvPr>
            <p:ph type="title"/>
          </p:nvPr>
        </p:nvSpPr>
        <p:spPr>
          <a:xfrm>
            <a:off x="0" y="152400"/>
            <a:ext cx="8839200" cy="533400"/>
          </a:xfrm>
          <a:noFill/>
        </p:spPr>
        <p:txBody>
          <a:bodyPr/>
          <a:lstStyle/>
          <a:p>
            <a:r>
              <a:rPr lang="en-US" altLang="en-US" smtClean="0"/>
              <a:t>Constructing Huffman Tree</a:t>
            </a:r>
          </a:p>
        </p:txBody>
      </p:sp>
      <p:sp>
        <p:nvSpPr>
          <p:cNvPr id="5734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49"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1"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2"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3"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4" name="Rectangle 9"/>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5" name="Rectangle 10"/>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6" name="Rectangle 11"/>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7" name="Rectangle 12"/>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8" name="Rectangle 13"/>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9" name="Rectangle 14"/>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6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61" name="Rectangle 18"/>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2629" name="AutoShape 21">
            <a:hlinkClick r:id="" action="ppaction://noaction" highlightClick="1"/>
          </p:cNvPr>
          <p:cNvSpPr>
            <a:spLocks noChangeArrowheads="1"/>
          </p:cNvSpPr>
          <p:nvPr/>
        </p:nvSpPr>
        <p:spPr bwMode="auto">
          <a:xfrm>
            <a:off x="1584325" y="5734050"/>
            <a:ext cx="4283075" cy="604838"/>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HuffmanCode</a:t>
            </a:r>
            <a:endParaRPr lang="en-US">
              <a:solidFill>
                <a:schemeClr val="accent1"/>
              </a:solidFill>
            </a:endParaRPr>
          </a:p>
        </p:txBody>
      </p:sp>
      <p:sp>
        <p:nvSpPr>
          <p:cNvPr id="57364" name="AutoShape 23">
            <a:hlinkClick r:id="rId3" highlightClick="1"/>
          </p:cNvPr>
          <p:cNvSpPr>
            <a:spLocks noChangeArrowheads="1"/>
          </p:cNvSpPr>
          <p:nvPr/>
        </p:nvSpPr>
        <p:spPr bwMode="auto">
          <a:xfrm>
            <a:off x="900113" y="56975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defRPr/>
            </a:pPr>
            <a:r>
              <a:rPr lang="en-US" altLang="en-US" sz="1400" smtClean="0"/>
              <a:t>Trees</a:t>
            </a:r>
          </a:p>
        </p:txBody>
      </p:sp>
      <p:sp>
        <p:nvSpPr>
          <p:cNvPr id="10243"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004B8C22-13A2-468C-B5EE-EA86DBEAA64B}" type="slidenum">
              <a:rPr lang="en-US" altLang="en-US" sz="1400">
                <a:latin typeface="Tahoma" panose="020B0604030504040204" pitchFamily="34" charset="0"/>
              </a:rPr>
              <a:pPr eaLnBrk="1" hangingPunct="1">
                <a:spcBef>
                  <a:spcPct val="0"/>
                </a:spcBef>
                <a:buFontTx/>
                <a:buNone/>
              </a:pPr>
              <a:t>6</a:t>
            </a:fld>
            <a:endParaRPr lang="en-US" altLang="en-US" sz="1400">
              <a:latin typeface="Tahoma" panose="020B0604030504040204" pitchFamily="34" charset="0"/>
            </a:endParaRPr>
          </a:p>
        </p:txBody>
      </p:sp>
      <p:sp>
        <p:nvSpPr>
          <p:cNvPr id="10244"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Arithmetic Expression Tree</a:t>
            </a:r>
          </a:p>
        </p:txBody>
      </p:sp>
      <p:sp>
        <p:nvSpPr>
          <p:cNvPr id="10245" name="Rectangle 3" descr="Rectangle: Click to edit Master text styles&#10;Second level&#10;Third level&#10;Fourth level&#10;Fifth level"/>
          <p:cNvSpPr>
            <a:spLocks noGrp="1" noChangeArrowheads="1"/>
          </p:cNvSpPr>
          <p:nvPr>
            <p:ph type="body" idx="1"/>
          </p:nvPr>
        </p:nvSpPr>
        <p:spPr>
          <a:xfrm>
            <a:off x="838200" y="1676400"/>
            <a:ext cx="7772400" cy="1981200"/>
          </a:xfrm>
        </p:spPr>
        <p:txBody>
          <a:bodyPr/>
          <a:lstStyle/>
          <a:p>
            <a:pPr eaLnBrk="1" hangingPunct="1"/>
            <a:r>
              <a:rPr lang="en-US" altLang="en-US" sz="2400" smtClean="0">
                <a:ea typeface="ＭＳ Ｐゴシック" panose="020B0600070205080204" pitchFamily="34" charset="-128"/>
              </a:rPr>
              <a:t>Binary tree associated with an arithmetic expression</a:t>
            </a:r>
          </a:p>
          <a:p>
            <a:pPr lvl="1" eaLnBrk="1" hangingPunct="1"/>
            <a:r>
              <a:rPr lang="en-US" altLang="en-US" sz="2000" smtClean="0">
                <a:ea typeface="ＭＳ Ｐゴシック" panose="020B0600070205080204" pitchFamily="34" charset="-128"/>
              </a:rPr>
              <a:t>internal nodes: operators</a:t>
            </a:r>
          </a:p>
          <a:p>
            <a:pPr lvl="1" eaLnBrk="1" hangingPunct="1"/>
            <a:r>
              <a:rPr lang="en-US" altLang="en-US" sz="2000" smtClean="0">
                <a:ea typeface="ＭＳ Ｐゴシック" panose="020B0600070205080204" pitchFamily="34" charset="-128"/>
              </a:rPr>
              <a:t>external nodes: operands</a:t>
            </a:r>
          </a:p>
          <a:p>
            <a:pPr eaLnBrk="1" hangingPunct="1"/>
            <a:r>
              <a:rPr lang="en-US" altLang="en-US" sz="2400" smtClean="0">
                <a:ea typeface="ＭＳ Ｐゴシック" panose="020B0600070205080204" pitchFamily="34" charset="-128"/>
              </a:rPr>
              <a:t>Example: arithmetic expression tree for the expression (2 </a:t>
            </a:r>
            <a:r>
              <a:rPr lang="en-US" altLang="en-US" sz="2400" smtClean="0">
                <a:latin typeface="Symbol" panose="05050102010706020507" pitchFamily="18" charset="2"/>
                <a:ea typeface="ＭＳ Ｐゴシック" panose="020B0600070205080204" pitchFamily="34" charset="-128"/>
                <a:sym typeface="Symbol" panose="05050102010706020507" pitchFamily="18" charset="2"/>
              </a:rPr>
              <a:t> </a:t>
            </a:r>
            <a:r>
              <a:rPr lang="en-US" altLang="en-US" sz="2400" smtClean="0">
                <a:latin typeface="Times New Roman" panose="02020603050405020304" pitchFamily="18" charset="0"/>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a </a:t>
            </a:r>
            <a:r>
              <a:rPr lang="en-US" altLang="en-US" sz="2400" smtClean="0">
                <a:latin typeface="Symbol" panose="05050102010706020507" pitchFamily="18" charset="2"/>
                <a:ea typeface="ＭＳ Ｐゴシック" panose="020B0600070205080204" pitchFamily="34" charset="-128"/>
              </a:rPr>
              <a:t>-</a:t>
            </a:r>
            <a:r>
              <a:rPr lang="en-US" altLang="en-US" sz="2400" smtClean="0">
                <a:ea typeface="ＭＳ Ｐゴシック" panose="020B0600070205080204" pitchFamily="34" charset="-128"/>
              </a:rPr>
              <a:t> 1) </a:t>
            </a:r>
            <a:r>
              <a:rPr lang="en-US" altLang="en-US" sz="2400" smtClean="0">
                <a:latin typeface="Symbol" panose="05050102010706020507" pitchFamily="18" charset="2"/>
                <a:ea typeface="ＭＳ Ｐゴシック" panose="020B0600070205080204" pitchFamily="34" charset="-128"/>
              </a:rPr>
              <a:t>+</a:t>
            </a:r>
            <a:r>
              <a:rPr lang="en-US" altLang="en-US" sz="2400" smtClean="0">
                <a:ea typeface="ＭＳ Ｐゴシック" panose="020B0600070205080204" pitchFamily="34" charset="-128"/>
              </a:rPr>
              <a:t> (3 </a:t>
            </a:r>
            <a:r>
              <a:rPr lang="en-US" altLang="en-US" sz="2400" smtClean="0">
                <a:latin typeface="Symbol" panose="05050102010706020507" pitchFamily="18" charset="2"/>
                <a:ea typeface="ＭＳ Ｐゴシック" panose="020B0600070205080204" pitchFamily="34" charset="-128"/>
                <a:sym typeface="Symbol" panose="05050102010706020507" pitchFamily="18" charset="2"/>
              </a:rPr>
              <a:t> </a:t>
            </a:r>
            <a:r>
              <a:rPr lang="en-US" altLang="en-US" sz="2400" smtClean="0">
                <a:ea typeface="ＭＳ Ｐゴシック" panose="020B0600070205080204" pitchFamily="34" charset="-128"/>
              </a:rPr>
              <a:t>b))</a:t>
            </a:r>
          </a:p>
        </p:txBody>
      </p:sp>
      <p:grpSp>
        <p:nvGrpSpPr>
          <p:cNvPr id="10246" name="Group 21"/>
          <p:cNvGrpSpPr>
            <a:grpSpLocks/>
          </p:cNvGrpSpPr>
          <p:nvPr/>
        </p:nvGrpSpPr>
        <p:grpSpPr bwMode="auto">
          <a:xfrm>
            <a:off x="2819400" y="3733800"/>
            <a:ext cx="3429000" cy="2286000"/>
            <a:chOff x="2928" y="2256"/>
            <a:chExt cx="2160" cy="1440"/>
          </a:xfrm>
        </p:grpSpPr>
        <p:sp>
          <p:nvSpPr>
            <p:cNvPr id="10248" name="Oval 4"/>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rPr>
                <a:t>+</a:t>
              </a:r>
            </a:p>
          </p:txBody>
        </p:sp>
        <p:sp>
          <p:nvSpPr>
            <p:cNvPr id="10249" name="Oval 5"/>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sym typeface="Symbol" panose="05050102010706020507" pitchFamily="18" charset="2"/>
                </a:rPr>
                <a:t></a:t>
              </a:r>
            </a:p>
          </p:txBody>
        </p:sp>
        <p:sp>
          <p:nvSpPr>
            <p:cNvPr id="10250" name="Oval 6"/>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sym typeface="Symbol" panose="05050102010706020507" pitchFamily="18" charset="2"/>
                </a:rPr>
                <a:t></a:t>
              </a:r>
              <a:endParaRPr lang="en-US" altLang="en-US" sz="2400">
                <a:latin typeface="Symbol" panose="05050102010706020507" pitchFamily="18" charset="2"/>
              </a:endParaRPr>
            </a:p>
          </p:txBody>
        </p:sp>
        <p:sp>
          <p:nvSpPr>
            <p:cNvPr id="10251" name="Oval 7"/>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Symbol" panose="05050102010706020507" pitchFamily="18" charset="2"/>
                </a:rPr>
                <a:t>-</a:t>
              </a:r>
            </a:p>
          </p:txBody>
        </p:sp>
        <p:sp>
          <p:nvSpPr>
            <p:cNvPr id="10252" name="Rectangle 8"/>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2</a:t>
              </a:r>
            </a:p>
          </p:txBody>
        </p:sp>
        <p:sp>
          <p:nvSpPr>
            <p:cNvPr id="10253" name="Rectangle 9"/>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a</a:t>
              </a:r>
            </a:p>
          </p:txBody>
        </p:sp>
        <p:sp>
          <p:nvSpPr>
            <p:cNvPr id="10254" name="Rectangle 10"/>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1</a:t>
              </a:r>
            </a:p>
          </p:txBody>
        </p:sp>
        <p:sp>
          <p:nvSpPr>
            <p:cNvPr id="10255" name="Rectangle 11"/>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3</a:t>
              </a:r>
            </a:p>
          </p:txBody>
        </p:sp>
        <p:sp>
          <p:nvSpPr>
            <p:cNvPr id="10256" name="Rectangle 12"/>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b</a:t>
              </a:r>
            </a:p>
          </p:txBody>
        </p:sp>
        <p:cxnSp>
          <p:nvCxnSpPr>
            <p:cNvPr id="10257" name="AutoShape 13"/>
            <p:cNvCxnSpPr>
              <a:cxnSpLocks noChangeShapeType="1"/>
              <a:stCxn id="10248" idx="3"/>
              <a:endCxn id="10250"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8" name="AutoShape 14"/>
            <p:cNvCxnSpPr>
              <a:cxnSpLocks noChangeShapeType="1"/>
              <a:stCxn id="10249" idx="1"/>
              <a:endCxn id="10248"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15"/>
            <p:cNvCxnSpPr>
              <a:cxnSpLocks noChangeShapeType="1"/>
              <a:stCxn id="10256" idx="0"/>
              <a:endCxn id="10249"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0" name="AutoShape 16"/>
            <p:cNvCxnSpPr>
              <a:cxnSpLocks noChangeShapeType="1"/>
              <a:stCxn id="10255" idx="0"/>
              <a:endCxn id="10249"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1" name="AutoShape 17"/>
            <p:cNvCxnSpPr>
              <a:cxnSpLocks noChangeShapeType="1"/>
              <a:stCxn id="10254" idx="0"/>
              <a:endCxn id="10251"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2" name="AutoShape 18"/>
            <p:cNvCxnSpPr>
              <a:cxnSpLocks noChangeShapeType="1"/>
              <a:stCxn id="10253" idx="0"/>
              <a:endCxn id="10251"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3" name="AutoShape 19"/>
            <p:cNvCxnSpPr>
              <a:cxnSpLocks noChangeShapeType="1"/>
              <a:stCxn id="10252" idx="0"/>
              <a:endCxn id="10250"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20"/>
            <p:cNvCxnSpPr>
              <a:cxnSpLocks noChangeShapeType="1"/>
              <a:stCxn id="10251" idx="1"/>
              <a:endCxn id="10250"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0247" name="Date Placeholder 2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smtClean="0">
                <a:latin typeface="Tahoma" panose="020B0604030504040204" pitchFamily="34" charset="0"/>
              </a:rPr>
              <a:t>© 2010 Goodrich, Tamassia</a:t>
            </a:r>
          </a:p>
        </p:txBody>
      </p:sp>
    </p:spTree>
    <p:extLst>
      <p:ext uri="{BB962C8B-B14F-4D97-AF65-F5344CB8AC3E}">
        <p14:creationId xmlns:p14="http://schemas.microsoft.com/office/powerpoint/2010/main" val="11397371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Balanced and Unbalanced Trees</a:t>
            </a:r>
          </a:p>
        </p:txBody>
      </p:sp>
      <p:pic>
        <p:nvPicPr>
          <p:cNvPr id="22531" name="Picture 4" descr="unbalanc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5344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1460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Heaps</a:t>
            </a:r>
          </a:p>
        </p:txBody>
      </p:sp>
      <p:sp>
        <p:nvSpPr>
          <p:cNvPr id="401412" name="Text Box 4"/>
          <p:cNvSpPr txBox="1">
            <a:spLocks noChangeArrowheads="1"/>
          </p:cNvSpPr>
          <p:nvPr/>
        </p:nvSpPr>
        <p:spPr bwMode="auto">
          <a:xfrm>
            <a:off x="0" y="914400"/>
            <a:ext cx="91440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800100" indent="-34290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257300" indent="-3429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A </a:t>
            </a:r>
            <a:r>
              <a:rPr lang="en-US" altLang="en-US" sz="2400" b="1">
                <a:latin typeface="Arial" panose="020B0604020202020204" pitchFamily="34" charset="0"/>
              </a:rPr>
              <a:t>heap </a:t>
            </a:r>
            <a:r>
              <a:rPr lang="en-US" altLang="en-US" sz="2400">
                <a:latin typeface="Arial" panose="020B0604020202020204" pitchFamily="34" charset="0"/>
              </a:rPr>
              <a:t>(or, a </a:t>
            </a:r>
            <a:r>
              <a:rPr lang="en-US" altLang="en-US" sz="2400" i="1">
                <a:latin typeface="Arial" panose="020B0604020202020204" pitchFamily="34" charset="0"/>
              </a:rPr>
              <a:t>min-heap</a:t>
            </a:r>
            <a:r>
              <a:rPr lang="en-US" altLang="en-US" sz="2400">
                <a:latin typeface="Arial" panose="020B0604020202020204" pitchFamily="34" charset="0"/>
              </a:rPr>
              <a:t>) is a binary tree with two special properties </a:t>
            </a:r>
          </a:p>
          <a:p>
            <a:pPr lvl="1" eaLnBrk="1" hangingPunct="1">
              <a:spcBef>
                <a:spcPts val="1200"/>
              </a:spcBef>
              <a:buFontTx/>
              <a:buAutoNum type="arabicPeriod"/>
            </a:pPr>
            <a:r>
              <a:rPr lang="en-US" altLang="en-US" sz="2000" i="1">
                <a:latin typeface="Arial" panose="020B0604020202020204" pitchFamily="34" charset="0"/>
              </a:rPr>
              <a:t>It is almost complete </a:t>
            </a:r>
          </a:p>
          <a:p>
            <a:pPr lvl="2" eaLnBrk="1" hangingPunct="1">
              <a:spcBef>
                <a:spcPts val="1200"/>
              </a:spcBef>
              <a:buFont typeface="Wingdings" panose="05000000000000000000" pitchFamily="2" charset="2"/>
              <a:buChar char="§"/>
            </a:pPr>
            <a:r>
              <a:rPr lang="en-US" altLang="en-US" sz="1800">
                <a:latin typeface="Arial" panose="020B0604020202020204" pitchFamily="34" charset="0"/>
              </a:rPr>
              <a:t>All nodes are filled in, except the last level may have some nodes missing toward the right </a:t>
            </a:r>
          </a:p>
          <a:p>
            <a:pPr lvl="1" eaLnBrk="1" hangingPunct="1">
              <a:spcBef>
                <a:spcPts val="1200"/>
              </a:spcBef>
              <a:buFontTx/>
              <a:buAutoNum type="arabicPeriod"/>
            </a:pPr>
            <a:r>
              <a:rPr lang="en-US" altLang="en-US" sz="2000" i="1">
                <a:latin typeface="Arial" panose="020B0604020202020204" pitchFamily="34" charset="0"/>
              </a:rPr>
              <a:t>The tree fulfills the heap property</a:t>
            </a:r>
            <a:r>
              <a:rPr lang="en-US" altLang="en-US" sz="2400">
                <a:latin typeface="Arial" panose="020B0604020202020204" pitchFamily="34" charset="0"/>
              </a:rPr>
              <a:t> </a:t>
            </a:r>
          </a:p>
          <a:p>
            <a:pPr lvl="2" eaLnBrk="1" hangingPunct="1">
              <a:spcBef>
                <a:spcPts val="1200"/>
              </a:spcBef>
              <a:buFont typeface="Wingdings" panose="05000000000000000000" pitchFamily="2" charset="2"/>
              <a:buChar char="§"/>
            </a:pPr>
            <a:r>
              <a:rPr lang="en-US" altLang="en-US" sz="1800">
                <a:latin typeface="Arial" panose="020B0604020202020204" pitchFamily="34" charset="0"/>
              </a:rPr>
              <a:t>All nodes store values that are at most as large as the values stored in their descendants </a:t>
            </a:r>
          </a:p>
          <a:p>
            <a:pPr eaLnBrk="1" hangingPunct="1">
              <a:spcBef>
                <a:spcPts val="1200"/>
              </a:spcBef>
              <a:buFontTx/>
              <a:buChar char="•"/>
            </a:pPr>
            <a:r>
              <a:rPr lang="en-US" altLang="en-US" sz="2400">
                <a:latin typeface="Arial" panose="020B0604020202020204" pitchFamily="34" charset="0"/>
              </a:rPr>
              <a:t>Heap property ensures that the smallest element is stored in the root </a:t>
            </a:r>
          </a:p>
        </p:txBody>
      </p:sp>
    </p:spTree>
    <p:extLst>
      <p:ext uri="{BB962C8B-B14F-4D97-AF65-F5344CB8AC3E}">
        <p14:creationId xmlns:p14="http://schemas.microsoft.com/office/powerpoint/2010/main" val="569132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1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1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1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14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14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14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An Almost Complete Tree</a:t>
            </a:r>
          </a:p>
        </p:txBody>
      </p:sp>
      <p:pic>
        <p:nvPicPr>
          <p:cNvPr id="51203" name="Picture 4" descr="almost_comple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4582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9068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A Heap </a:t>
            </a:r>
          </a:p>
        </p:txBody>
      </p:sp>
      <p:pic>
        <p:nvPicPr>
          <p:cNvPr id="52227" name="Picture 4" descr="hea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3058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595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0" y="304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Differences of a Heap with a Binary Search Tree</a:t>
            </a:r>
          </a:p>
        </p:txBody>
      </p:sp>
      <p:sp>
        <p:nvSpPr>
          <p:cNvPr id="404484" name="Text Box 4"/>
          <p:cNvSpPr txBox="1">
            <a:spLocks noChangeArrowheads="1"/>
          </p:cNvSpPr>
          <p:nvPr/>
        </p:nvSpPr>
        <p:spPr bwMode="auto">
          <a:xfrm>
            <a:off x="0" y="914400"/>
            <a:ext cx="9144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The shape of a heap is very regular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Binary search trees can have arbitrary shapes </a:t>
            </a:r>
          </a:p>
          <a:p>
            <a:pPr eaLnBrk="1" hangingPunct="1">
              <a:spcBef>
                <a:spcPts val="1200"/>
              </a:spcBef>
              <a:buFontTx/>
              <a:buChar char="•"/>
            </a:pPr>
            <a:r>
              <a:rPr lang="en-US" altLang="en-US" sz="2400">
                <a:latin typeface="Arial" panose="020B0604020202020204" pitchFamily="34" charset="0"/>
              </a:rPr>
              <a:t>In a heap, the left and right subtrees both store elements that are larger than the root element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In a binary search tree, smaller elements are stored in the left subtree and larger elements are stored in the right subtree </a:t>
            </a:r>
          </a:p>
        </p:txBody>
      </p:sp>
    </p:spTree>
    <p:extLst>
      <p:ext uri="{BB962C8B-B14F-4D97-AF65-F5344CB8AC3E}">
        <p14:creationId xmlns:p14="http://schemas.microsoft.com/office/powerpoint/2010/main" val="4112865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4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Inserting a New Element in a Heap</a:t>
            </a:r>
          </a:p>
        </p:txBody>
      </p:sp>
      <p:sp>
        <p:nvSpPr>
          <p:cNvPr id="54275" name="Text Box 4"/>
          <p:cNvSpPr txBox="1">
            <a:spLocks noChangeArrowheads="1"/>
          </p:cNvSpPr>
          <p:nvPr/>
        </p:nvSpPr>
        <p:spPr bwMode="auto">
          <a:xfrm>
            <a:off x="0" y="914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AutoNum type="arabicPeriod"/>
            </a:pPr>
            <a:r>
              <a:rPr lang="en-US" altLang="en-US" sz="2400">
                <a:latin typeface="Arial" panose="020B0604020202020204" pitchFamily="34" charset="0"/>
              </a:rPr>
              <a:t>Add a vacant slot to the end of the tree</a:t>
            </a:r>
          </a:p>
        </p:txBody>
      </p:sp>
      <p:pic>
        <p:nvPicPr>
          <p:cNvPr id="54276" name="Picture 6" descr="insert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90800"/>
            <a:ext cx="64770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3624953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Inserting a New Element in a Heap (cont.)</a:t>
            </a:r>
          </a:p>
        </p:txBody>
      </p:sp>
      <p:sp>
        <p:nvSpPr>
          <p:cNvPr id="55299" name="Text Box 4"/>
          <p:cNvSpPr txBox="1">
            <a:spLocks noChangeArrowheads="1"/>
          </p:cNvSpPr>
          <p:nvPr/>
        </p:nvSpPr>
        <p:spPr bwMode="auto">
          <a:xfrm>
            <a:off x="0" y="914400"/>
            <a:ext cx="9144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 typeface="Arial" panose="020B0604020202020204" pitchFamily="34" charset="0"/>
              <a:buAutoNum type="arabicPeriod" startAt="2"/>
            </a:pPr>
            <a:r>
              <a:rPr lang="en-US" altLang="en-US" sz="2400">
                <a:latin typeface="Arial" panose="020B0604020202020204" pitchFamily="34" charset="0"/>
              </a:rPr>
              <a:t>Demote the parent of the empty slot if it is larger than the element to be inserted </a:t>
            </a:r>
          </a:p>
          <a:p>
            <a:pPr lvl="1" eaLnBrk="1" hangingPunct="1">
              <a:spcBef>
                <a:spcPct val="0"/>
              </a:spcBef>
              <a:buFontTx/>
              <a:buChar char="•"/>
            </a:pPr>
            <a:r>
              <a:rPr lang="en-US" altLang="en-US" sz="2000" i="1">
                <a:latin typeface="Arial" panose="020B0604020202020204" pitchFamily="34" charset="0"/>
              </a:rPr>
              <a:t>Move the parent value into the vacant slot, and move the vacant slot up </a:t>
            </a:r>
          </a:p>
          <a:p>
            <a:pPr lvl="1" eaLnBrk="1" hangingPunct="1">
              <a:spcBef>
                <a:spcPct val="0"/>
              </a:spcBef>
              <a:buFontTx/>
              <a:buChar char="•"/>
            </a:pPr>
            <a:r>
              <a:rPr lang="en-US" altLang="en-US" sz="2000" i="1">
                <a:latin typeface="Arial" panose="020B0604020202020204" pitchFamily="34" charset="0"/>
              </a:rPr>
              <a:t>Repeat this demotion as long as the parent of the vacant slot is larger than the element to be inserted</a:t>
            </a:r>
            <a:endParaRPr lang="en-US" altLang="en-US" sz="2400" i="1">
              <a:latin typeface="Arial" panose="020B0604020202020204" pitchFamily="34" charset="0"/>
            </a:endParaRPr>
          </a:p>
        </p:txBody>
      </p:sp>
      <p:pic>
        <p:nvPicPr>
          <p:cNvPr id="55300" name="Picture 7" descr="insert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6096000"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9" descr="fig1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15000"/>
            <a:ext cx="45720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166164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Inserting a New Element in a Heap (cont.)</a:t>
            </a:r>
          </a:p>
        </p:txBody>
      </p:sp>
      <p:sp>
        <p:nvSpPr>
          <p:cNvPr id="56323" name="Text Box 4"/>
          <p:cNvSpPr txBox="1">
            <a:spLocks noChangeArrowheads="1"/>
          </p:cNvSpPr>
          <p:nvPr/>
        </p:nvSpPr>
        <p:spPr bwMode="auto">
          <a:xfrm>
            <a:off x="0" y="914400"/>
            <a:ext cx="9144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 typeface="Arial" panose="020B0604020202020204" pitchFamily="34" charset="0"/>
              <a:buAutoNum type="arabicPeriod" startAt="2"/>
            </a:pPr>
            <a:r>
              <a:rPr lang="en-US" altLang="en-US" sz="2400">
                <a:latin typeface="Arial" panose="020B0604020202020204" pitchFamily="34" charset="0"/>
              </a:rPr>
              <a:t>Demote the parent of the empty slot if it is larger than the element to be inserted </a:t>
            </a:r>
          </a:p>
          <a:p>
            <a:pPr lvl="1" eaLnBrk="1" hangingPunct="1">
              <a:spcBef>
                <a:spcPct val="0"/>
              </a:spcBef>
              <a:buFontTx/>
              <a:buChar char="•"/>
            </a:pPr>
            <a:r>
              <a:rPr lang="en-US" altLang="en-US" sz="2000" i="1">
                <a:latin typeface="Arial" panose="020B0604020202020204" pitchFamily="34" charset="0"/>
              </a:rPr>
              <a:t>Move the parent value into the vacant slot, and move the vacant slot up </a:t>
            </a:r>
          </a:p>
          <a:p>
            <a:pPr lvl="1" eaLnBrk="1" hangingPunct="1">
              <a:spcBef>
                <a:spcPct val="0"/>
              </a:spcBef>
              <a:buFontTx/>
              <a:buChar char="•"/>
            </a:pPr>
            <a:r>
              <a:rPr lang="en-US" altLang="en-US" sz="2000" i="1">
                <a:latin typeface="Arial" panose="020B0604020202020204" pitchFamily="34" charset="0"/>
              </a:rPr>
              <a:t>Repeat this demotion as long as the parent of the vacant slot is larger than the element to be inserted</a:t>
            </a:r>
            <a:endParaRPr lang="en-US" altLang="en-US" sz="2400" i="1">
              <a:latin typeface="Arial" panose="020B0604020202020204" pitchFamily="34" charset="0"/>
            </a:endParaRPr>
          </a:p>
        </p:txBody>
      </p:sp>
      <p:pic>
        <p:nvPicPr>
          <p:cNvPr id="56324" name="Picture 7" descr="insert_2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63246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9" descr="fig1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15000"/>
            <a:ext cx="45720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407429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Inserting a New Element in a Heap (cont.)</a:t>
            </a:r>
          </a:p>
        </p:txBody>
      </p:sp>
      <p:sp>
        <p:nvSpPr>
          <p:cNvPr id="57347" name="Text Box 4"/>
          <p:cNvSpPr txBox="1">
            <a:spLocks noChangeArrowheads="1"/>
          </p:cNvSpPr>
          <p:nvPr/>
        </p:nvSpPr>
        <p:spPr bwMode="auto">
          <a:xfrm>
            <a:off x="0" y="9144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AutoNum type="arabicPeriod" startAt="3"/>
            </a:pPr>
            <a:r>
              <a:rPr lang="en-US" altLang="en-US" sz="2400">
                <a:latin typeface="Arial" panose="020B0604020202020204" pitchFamily="34" charset="0"/>
              </a:rPr>
              <a:t>At this point, either the vacant slot is at the root, or the parent of the vacant slot is smaller than the element to be inserted. Insert the element into the vacant slot</a:t>
            </a:r>
            <a:r>
              <a:rPr lang="en-US" altLang="en-US" sz="1800">
                <a:latin typeface="Arial" panose="020B0604020202020204" pitchFamily="34" charset="0"/>
              </a:rPr>
              <a:t> </a:t>
            </a:r>
          </a:p>
        </p:txBody>
      </p:sp>
      <p:pic>
        <p:nvPicPr>
          <p:cNvPr id="57348" name="Picture 7" descr="insert_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58674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2156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Removing an Arbitrary Node from a Heap</a:t>
            </a:r>
          </a:p>
        </p:txBody>
      </p:sp>
      <p:sp>
        <p:nvSpPr>
          <p:cNvPr id="58371" name="Text Box 4"/>
          <p:cNvSpPr txBox="1">
            <a:spLocks noChangeArrowheads="1"/>
          </p:cNvSpPr>
          <p:nvPr/>
        </p:nvSpPr>
        <p:spPr bwMode="auto">
          <a:xfrm>
            <a:off x="0" y="914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AutoNum type="arabicPeriod"/>
            </a:pPr>
            <a:r>
              <a:rPr lang="en-US" altLang="en-US" sz="2400">
                <a:latin typeface="Arial" panose="020B0604020202020204" pitchFamily="34" charset="0"/>
              </a:rPr>
              <a:t>Extract the root node value </a:t>
            </a:r>
          </a:p>
        </p:txBody>
      </p:sp>
      <p:pic>
        <p:nvPicPr>
          <p:cNvPr id="58372" name="Picture 7" descr="remov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632460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fig1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019800"/>
            <a:ext cx="41910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428511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defRPr/>
            </a:pPr>
            <a:r>
              <a:rPr lang="en-US" altLang="en-US" sz="1400" smtClean="0"/>
              <a:t>Trees</a:t>
            </a:r>
          </a:p>
        </p:txBody>
      </p:sp>
      <p:sp>
        <p:nvSpPr>
          <p:cNvPr id="11267"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40B722B7-3AA1-4A22-95A4-62677B87EB39}" type="slidenum">
              <a:rPr lang="en-US" altLang="en-US" sz="1400">
                <a:latin typeface="Tahoma" panose="020B0604030504040204" pitchFamily="34" charset="0"/>
              </a:rPr>
              <a:pPr eaLnBrk="1" hangingPunct="1">
                <a:spcBef>
                  <a:spcPct val="0"/>
                </a:spcBef>
                <a:buFontTx/>
                <a:buNone/>
              </a:pPr>
              <a:t>7</a:t>
            </a:fld>
            <a:endParaRPr lang="en-US" altLang="en-US" sz="1400">
              <a:latin typeface="Tahoma" panose="020B0604030504040204" pitchFamily="34" charset="0"/>
            </a:endParaRPr>
          </a:p>
        </p:txBody>
      </p:sp>
      <p:sp>
        <p:nvSpPr>
          <p:cNvPr id="11268" name="Rectangle 1026"/>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Decision Tree</a:t>
            </a:r>
          </a:p>
        </p:txBody>
      </p:sp>
      <p:sp>
        <p:nvSpPr>
          <p:cNvPr id="11269" name="Rectangle 1027" descr="Rectangle: Click to edit Master text styles&#10;Second level&#10;Third level&#10;Fourth level&#10;Fifth level"/>
          <p:cNvSpPr>
            <a:spLocks noGrp="1" noChangeArrowheads="1"/>
          </p:cNvSpPr>
          <p:nvPr>
            <p:ph type="body" idx="1"/>
          </p:nvPr>
        </p:nvSpPr>
        <p:spPr>
          <a:xfrm>
            <a:off x="838200" y="1676400"/>
            <a:ext cx="7772400" cy="1828800"/>
          </a:xfrm>
        </p:spPr>
        <p:txBody>
          <a:bodyPr/>
          <a:lstStyle/>
          <a:p>
            <a:pPr eaLnBrk="1" hangingPunct="1"/>
            <a:r>
              <a:rPr lang="en-US" altLang="en-US" sz="2400" smtClean="0">
                <a:ea typeface="ＭＳ Ｐゴシック" panose="020B0600070205080204" pitchFamily="34" charset="-128"/>
              </a:rPr>
              <a:t>Binary tree associated with a decision process</a:t>
            </a:r>
          </a:p>
          <a:p>
            <a:pPr lvl="1" eaLnBrk="1" hangingPunct="1"/>
            <a:r>
              <a:rPr lang="en-US" altLang="en-US" sz="2000" smtClean="0">
                <a:ea typeface="ＭＳ Ｐゴシック" panose="020B0600070205080204" pitchFamily="34" charset="-128"/>
              </a:rPr>
              <a:t>internal nodes: questions with yes/no answer</a:t>
            </a:r>
          </a:p>
          <a:p>
            <a:pPr lvl="1" eaLnBrk="1" hangingPunct="1"/>
            <a:r>
              <a:rPr lang="en-US" altLang="en-US" sz="2000" smtClean="0">
                <a:ea typeface="ＭＳ Ｐゴシック" panose="020B0600070205080204" pitchFamily="34" charset="-128"/>
              </a:rPr>
              <a:t>external nodes: decisions</a:t>
            </a:r>
          </a:p>
          <a:p>
            <a:pPr eaLnBrk="1" hangingPunct="1"/>
            <a:r>
              <a:rPr lang="en-US" altLang="en-US" sz="2400" smtClean="0">
                <a:ea typeface="ＭＳ Ｐゴシック" panose="020B0600070205080204" pitchFamily="34" charset="-128"/>
              </a:rPr>
              <a:t>Example: dining decision</a:t>
            </a:r>
          </a:p>
        </p:txBody>
      </p:sp>
      <p:sp>
        <p:nvSpPr>
          <p:cNvPr id="11270" name="AutoShape 1029"/>
          <p:cNvSpPr>
            <a:spLocks noChangeArrowheads="1"/>
          </p:cNvSpPr>
          <p:nvPr/>
        </p:nvSpPr>
        <p:spPr bwMode="auto">
          <a:xfrm>
            <a:off x="3273425" y="3557588"/>
            <a:ext cx="2689225" cy="51752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Want a fast meal?</a:t>
            </a:r>
          </a:p>
        </p:txBody>
      </p:sp>
      <p:sp>
        <p:nvSpPr>
          <p:cNvPr id="11271" name="AutoShape 1030"/>
          <p:cNvSpPr>
            <a:spLocks noChangeArrowheads="1"/>
          </p:cNvSpPr>
          <p:nvPr/>
        </p:nvSpPr>
        <p:spPr bwMode="auto">
          <a:xfrm>
            <a:off x="1444625" y="4587875"/>
            <a:ext cx="2770188" cy="51752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How about coffee?</a:t>
            </a:r>
          </a:p>
        </p:txBody>
      </p:sp>
      <p:sp>
        <p:nvSpPr>
          <p:cNvPr id="11272" name="AutoShape 1031"/>
          <p:cNvSpPr>
            <a:spLocks noChangeArrowheads="1"/>
          </p:cNvSpPr>
          <p:nvPr/>
        </p:nvSpPr>
        <p:spPr bwMode="auto">
          <a:xfrm>
            <a:off x="4876800" y="4587875"/>
            <a:ext cx="3127375" cy="517525"/>
          </a:xfrm>
          <a:prstGeom prst="roundRect">
            <a:avLst>
              <a:gd name="adj" fmla="val 16667"/>
            </a:avLst>
          </a:prstGeom>
          <a:solidFill>
            <a:schemeClr val="accent1"/>
          </a:solidFill>
          <a:ln w="19050">
            <a:solidFill>
              <a:schemeClr val="tx1"/>
            </a:solidFill>
            <a:round/>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On expense account?</a:t>
            </a:r>
          </a:p>
        </p:txBody>
      </p:sp>
      <p:sp>
        <p:nvSpPr>
          <p:cNvPr id="11273" name="Rectangle 1033"/>
          <p:cNvSpPr>
            <a:spLocks noChangeArrowheads="1"/>
          </p:cNvSpPr>
          <p:nvPr/>
        </p:nvSpPr>
        <p:spPr bwMode="auto">
          <a:xfrm>
            <a:off x="1290638" y="5653088"/>
            <a:ext cx="1512887" cy="476250"/>
          </a:xfrm>
          <a:prstGeom prst="rect">
            <a:avLst/>
          </a:prstGeom>
          <a:solidFill>
            <a:schemeClr val="folHlink"/>
          </a:solidFill>
          <a:ln w="19050">
            <a:solidFill>
              <a:schemeClr val="tx1"/>
            </a:solidFill>
            <a:miter lim="800000"/>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Starbucks</a:t>
            </a:r>
          </a:p>
        </p:txBody>
      </p:sp>
      <p:sp>
        <p:nvSpPr>
          <p:cNvPr id="11274" name="Rectangle 1034"/>
          <p:cNvSpPr>
            <a:spLocks noChangeArrowheads="1"/>
          </p:cNvSpPr>
          <p:nvPr/>
        </p:nvSpPr>
        <p:spPr bwMode="auto">
          <a:xfrm>
            <a:off x="3200400" y="5653088"/>
            <a:ext cx="1125538" cy="476250"/>
          </a:xfrm>
          <a:prstGeom prst="rect">
            <a:avLst/>
          </a:prstGeom>
          <a:solidFill>
            <a:schemeClr val="folHlink"/>
          </a:solidFill>
          <a:ln w="19050">
            <a:solidFill>
              <a:schemeClr val="tx1"/>
            </a:solidFill>
            <a:miter lim="800000"/>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Spike’s</a:t>
            </a:r>
          </a:p>
        </p:txBody>
      </p:sp>
      <p:sp>
        <p:nvSpPr>
          <p:cNvPr id="11275" name="Rectangle 1035"/>
          <p:cNvSpPr>
            <a:spLocks noChangeArrowheads="1"/>
          </p:cNvSpPr>
          <p:nvPr/>
        </p:nvSpPr>
        <p:spPr bwMode="auto">
          <a:xfrm>
            <a:off x="4724400" y="5653088"/>
            <a:ext cx="1319213" cy="476250"/>
          </a:xfrm>
          <a:prstGeom prst="rect">
            <a:avLst/>
          </a:prstGeom>
          <a:solidFill>
            <a:schemeClr val="folHlink"/>
          </a:solidFill>
          <a:ln w="19050">
            <a:solidFill>
              <a:schemeClr val="tx1"/>
            </a:solidFill>
            <a:miter lim="800000"/>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Al Forno</a:t>
            </a:r>
          </a:p>
        </p:txBody>
      </p:sp>
      <p:sp>
        <p:nvSpPr>
          <p:cNvPr id="11276" name="Rectangle 1036"/>
          <p:cNvSpPr>
            <a:spLocks noChangeArrowheads="1"/>
          </p:cNvSpPr>
          <p:nvPr/>
        </p:nvSpPr>
        <p:spPr bwMode="auto">
          <a:xfrm>
            <a:off x="6442075" y="5653088"/>
            <a:ext cx="2000250" cy="476250"/>
          </a:xfrm>
          <a:prstGeom prst="rect">
            <a:avLst/>
          </a:prstGeom>
          <a:solidFill>
            <a:schemeClr val="folHlink"/>
          </a:solidFill>
          <a:ln w="19050">
            <a:solidFill>
              <a:schemeClr val="tx1"/>
            </a:solidFill>
            <a:miter lim="800000"/>
            <a:headEnd/>
            <a:tailEnd/>
          </a:ln>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Tahoma" panose="020B0604030504040204" pitchFamily="34" charset="0"/>
              </a:rPr>
              <a:t>Café Paragon</a:t>
            </a:r>
          </a:p>
        </p:txBody>
      </p:sp>
      <p:cxnSp>
        <p:nvCxnSpPr>
          <p:cNvPr id="11277" name="AutoShape 1037"/>
          <p:cNvCxnSpPr>
            <a:cxnSpLocks noChangeShapeType="1"/>
            <a:stCxn id="11270" idx="2"/>
            <a:endCxn id="11271" idx="0"/>
          </p:cNvCxnSpPr>
          <p:nvPr/>
        </p:nvCxnSpPr>
        <p:spPr bwMode="auto">
          <a:xfrm flipH="1">
            <a:off x="2830513" y="4084638"/>
            <a:ext cx="1787525" cy="4937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8" name="AutoShape 1038"/>
          <p:cNvCxnSpPr>
            <a:cxnSpLocks noChangeShapeType="1"/>
            <a:stCxn id="11270" idx="2"/>
            <a:endCxn id="11272" idx="0"/>
          </p:cNvCxnSpPr>
          <p:nvPr/>
        </p:nvCxnSpPr>
        <p:spPr bwMode="auto">
          <a:xfrm>
            <a:off x="4618038" y="4084638"/>
            <a:ext cx="1822450" cy="4937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9" name="AutoShape 1039"/>
          <p:cNvCxnSpPr>
            <a:cxnSpLocks noChangeShapeType="1"/>
            <a:stCxn id="11273" idx="0"/>
            <a:endCxn id="11271" idx="2"/>
          </p:cNvCxnSpPr>
          <p:nvPr/>
        </p:nvCxnSpPr>
        <p:spPr bwMode="auto">
          <a:xfrm flipV="1">
            <a:off x="2047875" y="5114925"/>
            <a:ext cx="782638" cy="528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1040"/>
          <p:cNvCxnSpPr>
            <a:cxnSpLocks noChangeShapeType="1"/>
            <a:stCxn id="11274" idx="0"/>
            <a:endCxn id="11271" idx="2"/>
          </p:cNvCxnSpPr>
          <p:nvPr/>
        </p:nvCxnSpPr>
        <p:spPr bwMode="auto">
          <a:xfrm flipH="1" flipV="1">
            <a:off x="2830513" y="5114925"/>
            <a:ext cx="933450" cy="528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1041"/>
          <p:cNvCxnSpPr>
            <a:cxnSpLocks noChangeShapeType="1"/>
            <a:stCxn id="11275" idx="0"/>
            <a:endCxn id="11272" idx="2"/>
          </p:cNvCxnSpPr>
          <p:nvPr/>
        </p:nvCxnSpPr>
        <p:spPr bwMode="auto">
          <a:xfrm flipV="1">
            <a:off x="5384800" y="5114925"/>
            <a:ext cx="1055688" cy="528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2" name="AutoShape 1042"/>
          <p:cNvCxnSpPr>
            <a:cxnSpLocks noChangeShapeType="1"/>
            <a:stCxn id="11276" idx="0"/>
            <a:endCxn id="11272" idx="2"/>
          </p:cNvCxnSpPr>
          <p:nvPr/>
        </p:nvCxnSpPr>
        <p:spPr bwMode="auto">
          <a:xfrm flipH="1" flipV="1">
            <a:off x="6440488" y="5114925"/>
            <a:ext cx="1001712" cy="5286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3" name="Text Box 1043"/>
          <p:cNvSpPr txBox="1">
            <a:spLocks noChangeArrowheads="1"/>
          </p:cNvSpPr>
          <p:nvPr/>
        </p:nvSpPr>
        <p:spPr bwMode="auto">
          <a:xfrm>
            <a:off x="2859088" y="409892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tx2"/>
                </a:solidFill>
                <a:latin typeface="Tahoma" panose="020B0604030504040204" pitchFamily="34" charset="0"/>
              </a:rPr>
              <a:t>Yes</a:t>
            </a:r>
          </a:p>
        </p:txBody>
      </p:sp>
      <p:sp>
        <p:nvSpPr>
          <p:cNvPr id="11284" name="Text Box 1044"/>
          <p:cNvSpPr txBox="1">
            <a:spLocks noChangeArrowheads="1"/>
          </p:cNvSpPr>
          <p:nvPr/>
        </p:nvSpPr>
        <p:spPr bwMode="auto">
          <a:xfrm>
            <a:off x="5986463" y="4097338"/>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tx2"/>
                </a:solidFill>
                <a:latin typeface="Tahoma" panose="020B0604030504040204" pitchFamily="34" charset="0"/>
              </a:rPr>
              <a:t>No</a:t>
            </a:r>
          </a:p>
        </p:txBody>
      </p:sp>
      <p:sp>
        <p:nvSpPr>
          <p:cNvPr id="11285" name="Text Box 1045"/>
          <p:cNvSpPr txBox="1">
            <a:spLocks noChangeArrowheads="1"/>
          </p:cNvSpPr>
          <p:nvPr/>
        </p:nvSpPr>
        <p:spPr bwMode="auto">
          <a:xfrm>
            <a:off x="1752600" y="518160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tx2"/>
                </a:solidFill>
                <a:latin typeface="Tahoma" panose="020B0604030504040204" pitchFamily="34" charset="0"/>
              </a:rPr>
              <a:t>Yes</a:t>
            </a:r>
          </a:p>
        </p:txBody>
      </p:sp>
      <p:sp>
        <p:nvSpPr>
          <p:cNvPr id="11286" name="Text Box 1046"/>
          <p:cNvSpPr txBox="1">
            <a:spLocks noChangeArrowheads="1"/>
          </p:cNvSpPr>
          <p:nvPr/>
        </p:nvSpPr>
        <p:spPr bwMode="auto">
          <a:xfrm>
            <a:off x="3505200" y="518160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tx2"/>
                </a:solidFill>
                <a:latin typeface="Tahoma" panose="020B0604030504040204" pitchFamily="34" charset="0"/>
              </a:rPr>
              <a:t>No</a:t>
            </a:r>
          </a:p>
        </p:txBody>
      </p:sp>
      <p:sp>
        <p:nvSpPr>
          <p:cNvPr id="11287" name="Text Box 1047"/>
          <p:cNvSpPr txBox="1">
            <a:spLocks noChangeArrowheads="1"/>
          </p:cNvSpPr>
          <p:nvPr/>
        </p:nvSpPr>
        <p:spPr bwMode="auto">
          <a:xfrm>
            <a:off x="5105400" y="518160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tx2"/>
                </a:solidFill>
                <a:latin typeface="Tahoma" panose="020B0604030504040204" pitchFamily="34" charset="0"/>
              </a:rPr>
              <a:t>Yes</a:t>
            </a:r>
          </a:p>
        </p:txBody>
      </p:sp>
      <p:sp>
        <p:nvSpPr>
          <p:cNvPr id="11288" name="Text Box 1048"/>
          <p:cNvSpPr txBox="1">
            <a:spLocks noChangeArrowheads="1"/>
          </p:cNvSpPr>
          <p:nvPr/>
        </p:nvSpPr>
        <p:spPr bwMode="auto">
          <a:xfrm>
            <a:off x="7127875" y="518160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tx2"/>
                </a:solidFill>
                <a:latin typeface="Tahoma" panose="020B0604030504040204" pitchFamily="34" charset="0"/>
              </a:rPr>
              <a:t>No</a:t>
            </a:r>
          </a:p>
        </p:txBody>
      </p:sp>
      <p:sp>
        <p:nvSpPr>
          <p:cNvPr id="11289" name="Date Placeholder 2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smtClean="0">
                <a:latin typeface="Tahoma" panose="020B0604030504040204" pitchFamily="34" charset="0"/>
              </a:rPr>
              <a:t>© 2010 Goodrich, Tamassia</a:t>
            </a:r>
          </a:p>
        </p:txBody>
      </p:sp>
    </p:spTree>
    <p:extLst>
      <p:ext uri="{BB962C8B-B14F-4D97-AF65-F5344CB8AC3E}">
        <p14:creationId xmlns:p14="http://schemas.microsoft.com/office/powerpoint/2010/main" val="21720763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0" y="3048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Removing an Arbitrary Node from a Heap (cont.)</a:t>
            </a:r>
          </a:p>
        </p:txBody>
      </p:sp>
      <p:sp>
        <p:nvSpPr>
          <p:cNvPr id="59395" name="Text Box 4"/>
          <p:cNvSpPr txBox="1">
            <a:spLocks noChangeArrowheads="1"/>
          </p:cNvSpPr>
          <p:nvPr/>
        </p:nvSpPr>
        <p:spPr bwMode="auto">
          <a:xfrm>
            <a:off x="0" y="9144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AutoNum type="arabicPeriod" startAt="2"/>
            </a:pPr>
            <a:r>
              <a:rPr lang="en-US" altLang="en-US" sz="2400">
                <a:latin typeface="Arial" panose="020B0604020202020204" pitchFamily="34" charset="0"/>
              </a:rPr>
              <a:t>Move the value of the last node of the heap into the root node, and remove the last node. Heap property may be violated for root node (one or both of its children may be smaller).</a:t>
            </a:r>
            <a:endParaRPr lang="en-US" altLang="en-US" sz="1800">
              <a:latin typeface="Arial" panose="020B0604020202020204" pitchFamily="34" charset="0"/>
            </a:endParaRPr>
          </a:p>
        </p:txBody>
      </p:sp>
      <p:pic>
        <p:nvPicPr>
          <p:cNvPr id="59396" name="Picture 7" descr="remove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65166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10" descr="fig1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019800"/>
            <a:ext cx="41910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1762678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0" y="3048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Removing an Arbitrary Node from a Heap (cont.)</a:t>
            </a:r>
          </a:p>
        </p:txBody>
      </p:sp>
      <p:sp>
        <p:nvSpPr>
          <p:cNvPr id="60419" name="Text Box 4"/>
          <p:cNvSpPr txBox="1">
            <a:spLocks noChangeArrowheads="1"/>
          </p:cNvSpPr>
          <p:nvPr/>
        </p:nvSpPr>
        <p:spPr bwMode="auto">
          <a:xfrm>
            <a:off x="0" y="9144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AutoNum type="arabicPeriod" startAt="3"/>
            </a:pPr>
            <a:r>
              <a:rPr lang="en-US" altLang="en-US" sz="2400">
                <a:latin typeface="Arial" panose="020B0604020202020204" pitchFamily="34" charset="0"/>
              </a:rPr>
              <a:t>Promote the smaller child of the root node. Root node again fulfills the heap property. Repeat process with demoted child. Continue until demoted child has no smaller children. Heap property is now fulfilled again. This process is called “fixing the heap”. </a:t>
            </a:r>
          </a:p>
        </p:txBody>
      </p:sp>
      <p:pic>
        <p:nvPicPr>
          <p:cNvPr id="60420" name="Picture 7" descr="fig1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19800"/>
            <a:ext cx="41910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9" descr="remove_3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65849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904343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0" y="3048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Removing an Arbitrary Node from a Heap (cont.)</a:t>
            </a:r>
          </a:p>
        </p:txBody>
      </p:sp>
      <p:sp>
        <p:nvSpPr>
          <p:cNvPr id="61443" name="Text Box 4"/>
          <p:cNvSpPr txBox="1">
            <a:spLocks noChangeArrowheads="1"/>
          </p:cNvSpPr>
          <p:nvPr/>
        </p:nvSpPr>
        <p:spPr bwMode="auto">
          <a:xfrm>
            <a:off x="0" y="9144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AutoNum type="arabicPeriod" startAt="3"/>
            </a:pPr>
            <a:r>
              <a:rPr lang="en-US" altLang="en-US" sz="2400">
                <a:latin typeface="Arial" panose="020B0604020202020204" pitchFamily="34" charset="0"/>
              </a:rPr>
              <a:t>Promote the smaller child of the root node. Root node again fulfills the heap property. Repeat process with demoted child. Continue until demoted child has no smaller children. Heap property is now fulfilled again. This process is called “fixing the heap”. </a:t>
            </a:r>
          </a:p>
        </p:txBody>
      </p:sp>
      <p:pic>
        <p:nvPicPr>
          <p:cNvPr id="61444" name="Picture 6" descr="fig1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19800"/>
            <a:ext cx="41910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remove_3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6477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66646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Heap Efficiency</a:t>
            </a:r>
          </a:p>
        </p:txBody>
      </p:sp>
      <p:sp>
        <p:nvSpPr>
          <p:cNvPr id="415748" name="Text Box 4"/>
          <p:cNvSpPr txBox="1">
            <a:spLocks noChangeArrowheads="1"/>
          </p:cNvSpPr>
          <p:nvPr/>
        </p:nvSpPr>
        <p:spPr bwMode="auto">
          <a:xfrm>
            <a:off x="0" y="914400"/>
            <a:ext cx="9144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Insertion and removal operations visit at most </a:t>
            </a:r>
            <a:r>
              <a:rPr lang="en-US" altLang="en-US" sz="2400" i="1">
                <a:latin typeface="Arial" panose="020B0604020202020204" pitchFamily="34" charset="0"/>
              </a:rPr>
              <a:t>h</a:t>
            </a:r>
            <a:r>
              <a:rPr lang="en-US" altLang="en-US" sz="2400">
                <a:latin typeface="Arial" panose="020B0604020202020204" pitchFamily="34" charset="0"/>
              </a:rPr>
              <a:t> nodes </a:t>
            </a:r>
          </a:p>
          <a:p>
            <a:pPr eaLnBrk="1" hangingPunct="1">
              <a:spcBef>
                <a:spcPts val="1200"/>
              </a:spcBef>
              <a:buFontTx/>
              <a:buChar char="•"/>
            </a:pPr>
            <a:r>
              <a:rPr lang="en-US" altLang="en-US" sz="2400" i="1">
                <a:latin typeface="Arial" panose="020B0604020202020204" pitchFamily="34" charset="0"/>
              </a:rPr>
              <a:t>h</a:t>
            </a:r>
            <a:r>
              <a:rPr lang="en-US" altLang="en-US" sz="2400">
                <a:latin typeface="Arial" panose="020B0604020202020204" pitchFamily="34" charset="0"/>
              </a:rPr>
              <a:t>: Height of the tree </a:t>
            </a:r>
          </a:p>
          <a:p>
            <a:pPr eaLnBrk="1" hangingPunct="1">
              <a:spcBef>
                <a:spcPts val="1200"/>
              </a:spcBef>
              <a:buFontTx/>
              <a:buChar char="•"/>
            </a:pPr>
            <a:r>
              <a:rPr lang="en-US" altLang="en-US" sz="2400">
                <a:latin typeface="Arial" panose="020B0604020202020204" pitchFamily="34" charset="0"/>
              </a:rPr>
              <a:t>If </a:t>
            </a:r>
            <a:r>
              <a:rPr lang="en-US" altLang="en-US" sz="2400" i="1">
                <a:latin typeface="Arial" panose="020B0604020202020204" pitchFamily="34" charset="0"/>
              </a:rPr>
              <a:t>n</a:t>
            </a:r>
            <a:r>
              <a:rPr lang="en-US" altLang="en-US" sz="2400">
                <a:latin typeface="Arial" panose="020B0604020202020204" pitchFamily="34" charset="0"/>
              </a:rPr>
              <a:t> is the number of elements, then</a:t>
            </a:r>
          </a:p>
          <a:p>
            <a:pPr eaLnBrk="1" hangingPunct="1">
              <a:spcBef>
                <a:spcPct val="0"/>
              </a:spcBef>
              <a:buFontTx/>
              <a:buNone/>
            </a:pPr>
            <a:r>
              <a:rPr lang="en-US" altLang="en-US" sz="2400">
                <a:latin typeface="Arial" panose="020B0604020202020204" pitchFamily="34" charset="0"/>
              </a:rPr>
              <a:t>	2</a:t>
            </a:r>
            <a:r>
              <a:rPr lang="en-US" altLang="en-US" sz="2400" i="1" baseline="30000">
                <a:latin typeface="Arial" panose="020B0604020202020204" pitchFamily="34" charset="0"/>
              </a:rPr>
              <a:t>h</a:t>
            </a:r>
            <a:r>
              <a:rPr lang="en-US" altLang="en-US" sz="2400" baseline="30000">
                <a:latin typeface="Arial" panose="020B0604020202020204" pitchFamily="34" charset="0"/>
              </a:rPr>
              <a:t>–1</a:t>
            </a:r>
            <a:r>
              <a:rPr lang="en-US" altLang="en-US" sz="2400">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sym typeface="Symbol" panose="05050102010706020507" pitchFamily="18" charset="2"/>
              </a:rPr>
              <a:t></a:t>
            </a:r>
            <a:r>
              <a:rPr lang="en-US" altLang="en-US" sz="2400">
                <a:latin typeface="Arial" panose="020B0604020202020204" pitchFamily="34" charset="0"/>
                <a:cs typeface="Arial" panose="020B0604020202020204" pitchFamily="34" charset="0"/>
              </a:rPr>
              <a:t> </a:t>
            </a:r>
            <a:r>
              <a:rPr lang="en-US" altLang="en-US" sz="2400" i="1">
                <a:latin typeface="Arial" panose="020B0604020202020204" pitchFamily="34" charset="0"/>
                <a:cs typeface="Arial" panose="020B0604020202020204" pitchFamily="34" charset="0"/>
              </a:rPr>
              <a:t>n</a:t>
            </a:r>
            <a:r>
              <a:rPr lang="en-US" altLang="en-US" sz="2400">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sym typeface="Symbol" panose="05050102010706020507" pitchFamily="18" charset="2"/>
              </a:rPr>
              <a:t></a:t>
            </a:r>
            <a:r>
              <a:rPr lang="en-US" altLang="en-US" sz="2400">
                <a:latin typeface="Arial" panose="020B0604020202020204" pitchFamily="34" charset="0"/>
                <a:cs typeface="Arial" panose="020B0604020202020204" pitchFamily="34" charset="0"/>
              </a:rPr>
              <a:t> 2</a:t>
            </a:r>
            <a:r>
              <a:rPr lang="en-US" altLang="en-US" sz="2400" i="1" baseline="30000">
                <a:latin typeface="Arial" panose="020B0604020202020204" pitchFamily="34" charset="0"/>
                <a:cs typeface="Arial" panose="020B0604020202020204" pitchFamily="34" charset="0"/>
              </a:rPr>
              <a:t>h</a:t>
            </a:r>
          </a:p>
          <a:p>
            <a:pPr eaLnBrk="1" hangingPunct="1">
              <a:spcBef>
                <a:spcPct val="0"/>
              </a:spcBef>
              <a:buFontTx/>
              <a:buNone/>
            </a:pPr>
            <a:r>
              <a:rPr lang="en-US" altLang="en-US" sz="2400">
                <a:latin typeface="Arial" panose="020B0604020202020204" pitchFamily="34" charset="0"/>
                <a:cs typeface="Arial" panose="020B0604020202020204" pitchFamily="34" charset="0"/>
              </a:rPr>
              <a:t>	or</a:t>
            </a:r>
          </a:p>
          <a:p>
            <a:pPr eaLnBrk="1" hangingPunct="1">
              <a:spcBef>
                <a:spcPct val="0"/>
              </a:spcBef>
              <a:buFontTx/>
              <a:buNone/>
            </a:pPr>
            <a:r>
              <a:rPr lang="en-US" altLang="en-US" sz="2400">
                <a:latin typeface="Arial" panose="020B0604020202020204" pitchFamily="34" charset="0"/>
                <a:cs typeface="Arial" panose="020B0604020202020204" pitchFamily="34" charset="0"/>
              </a:rPr>
              <a:t>	</a:t>
            </a:r>
            <a:r>
              <a:rPr lang="en-US" altLang="en-US" sz="2400" i="1">
                <a:latin typeface="Arial" panose="020B0604020202020204" pitchFamily="34" charset="0"/>
                <a:cs typeface="Arial" panose="020B0604020202020204" pitchFamily="34" charset="0"/>
              </a:rPr>
              <a:t>h</a:t>
            </a:r>
            <a:r>
              <a:rPr lang="en-US" altLang="en-US" sz="2400">
                <a:latin typeface="Arial" panose="020B0604020202020204" pitchFamily="34" charset="0"/>
                <a:cs typeface="Arial" panose="020B0604020202020204" pitchFamily="34" charset="0"/>
              </a:rPr>
              <a:t>–1 </a:t>
            </a:r>
            <a:r>
              <a:rPr lang="en-US" altLang="en-US" sz="2400">
                <a:latin typeface="Arial" panose="020B0604020202020204" pitchFamily="34" charset="0"/>
                <a:cs typeface="Arial" panose="020B0604020202020204" pitchFamily="34" charset="0"/>
                <a:sym typeface="Symbol" panose="05050102010706020507" pitchFamily="18" charset="2"/>
              </a:rPr>
              <a:t></a:t>
            </a:r>
            <a:r>
              <a:rPr lang="en-US" altLang="en-US" sz="2400">
                <a:latin typeface="Arial" panose="020B0604020202020204" pitchFamily="34" charset="0"/>
                <a:cs typeface="Arial" panose="020B0604020202020204" pitchFamily="34" charset="0"/>
              </a:rPr>
              <a:t> log</a:t>
            </a:r>
            <a:r>
              <a:rPr lang="en-US" altLang="en-US" sz="2400" baseline="-25000">
                <a:latin typeface="Arial" panose="020B0604020202020204" pitchFamily="34" charset="0"/>
                <a:cs typeface="Arial" panose="020B0604020202020204" pitchFamily="34" charset="0"/>
              </a:rPr>
              <a:t>2</a:t>
            </a:r>
            <a:r>
              <a:rPr lang="en-US" altLang="en-US" sz="2400">
                <a:latin typeface="Arial" panose="020B0604020202020204" pitchFamily="34" charset="0"/>
                <a:cs typeface="Arial" panose="020B0604020202020204" pitchFamily="34" charset="0"/>
              </a:rPr>
              <a:t>(</a:t>
            </a:r>
            <a:r>
              <a:rPr lang="en-US" altLang="en-US" sz="2400" i="1">
                <a:latin typeface="Arial" panose="020B0604020202020204" pitchFamily="34" charset="0"/>
                <a:cs typeface="Arial" panose="020B0604020202020204" pitchFamily="34" charset="0"/>
              </a:rPr>
              <a:t>n</a:t>
            </a:r>
            <a:r>
              <a:rPr lang="en-US" altLang="en-US" sz="2400">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sym typeface="Symbol" panose="05050102010706020507" pitchFamily="18" charset="2"/>
              </a:rPr>
              <a:t></a:t>
            </a:r>
            <a:r>
              <a:rPr lang="en-US" altLang="en-US" sz="2400">
                <a:latin typeface="Arial" panose="020B0604020202020204" pitchFamily="34" charset="0"/>
                <a:cs typeface="Arial" panose="020B0604020202020204" pitchFamily="34" charset="0"/>
              </a:rPr>
              <a:t> </a:t>
            </a:r>
            <a:r>
              <a:rPr lang="en-US" altLang="en-US" sz="2400" i="1">
                <a:latin typeface="Arial" panose="020B0604020202020204" pitchFamily="34" charset="0"/>
                <a:cs typeface="Arial" panose="020B0604020202020204" pitchFamily="34" charset="0"/>
              </a:rPr>
              <a:t>h</a:t>
            </a:r>
            <a:endParaRPr lang="en-US" altLang="en-US" sz="1800" i="1">
              <a:latin typeface="Arial" panose="020B0604020202020204" pitchFamily="34" charset="0"/>
              <a:cs typeface="Arial" panose="020B0604020202020204" pitchFamily="34" charset="0"/>
            </a:endParaRPr>
          </a:p>
          <a:p>
            <a:pPr eaLnBrk="1" hangingPunct="1">
              <a:spcBef>
                <a:spcPts val="1200"/>
              </a:spcBef>
              <a:buFontTx/>
              <a:buChar char="•"/>
            </a:pPr>
            <a:r>
              <a:rPr lang="en-US" altLang="en-US" sz="2400">
                <a:latin typeface="Arial" panose="020B0604020202020204" pitchFamily="34" charset="0"/>
                <a:cs typeface="Arial" panose="020B0604020202020204" pitchFamily="34" charset="0"/>
              </a:rPr>
              <a:t>Thus, insertion and removal operations take </a:t>
            </a:r>
            <a:r>
              <a:rPr lang="en-US" altLang="en-US" sz="2400" i="1">
                <a:latin typeface="Arial" panose="020B0604020202020204" pitchFamily="34" charset="0"/>
                <a:cs typeface="Arial" panose="020B0604020202020204" pitchFamily="34" charset="0"/>
              </a:rPr>
              <a:t>O</a:t>
            </a:r>
            <a:r>
              <a:rPr lang="en-US" altLang="en-US" sz="2400">
                <a:latin typeface="Arial" panose="020B0604020202020204" pitchFamily="34" charset="0"/>
                <a:cs typeface="Arial" panose="020B0604020202020204" pitchFamily="34" charset="0"/>
              </a:rPr>
              <a:t>(log(</a:t>
            </a:r>
            <a:r>
              <a:rPr lang="en-US" altLang="en-US" sz="2400" i="1">
                <a:latin typeface="Arial" panose="020B0604020202020204" pitchFamily="34" charset="0"/>
                <a:cs typeface="Arial" panose="020B0604020202020204" pitchFamily="34" charset="0"/>
              </a:rPr>
              <a:t>n</a:t>
            </a:r>
            <a:r>
              <a:rPr lang="en-US" altLang="en-US" sz="2400">
                <a:latin typeface="Arial" panose="020B0604020202020204" pitchFamily="34" charset="0"/>
                <a:cs typeface="Arial" panose="020B0604020202020204" pitchFamily="34" charset="0"/>
              </a:rPr>
              <a:t>)) steps </a:t>
            </a:r>
          </a:p>
          <a:p>
            <a:pPr eaLnBrk="1" hangingPunct="1">
              <a:spcBef>
                <a:spcPts val="1200"/>
              </a:spcBef>
              <a:buFontTx/>
              <a:buChar char="•"/>
            </a:pPr>
            <a:r>
              <a:rPr lang="en-US" altLang="en-US" sz="2400">
                <a:latin typeface="Arial" panose="020B0604020202020204" pitchFamily="34" charset="0"/>
                <a:cs typeface="Arial" panose="020B0604020202020204" pitchFamily="34" charset="0"/>
              </a:rPr>
              <a:t>Heap’s regular layout makes it possible to store heap nodes efficiently in an array </a:t>
            </a:r>
          </a:p>
        </p:txBody>
      </p:sp>
    </p:spTree>
    <p:extLst>
      <p:ext uri="{BB962C8B-B14F-4D97-AF65-F5344CB8AC3E}">
        <p14:creationId xmlns:p14="http://schemas.microsoft.com/office/powerpoint/2010/main" val="1140371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57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57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574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574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574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574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574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57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Storing a Heap in an Array </a:t>
            </a:r>
          </a:p>
        </p:txBody>
      </p:sp>
      <p:pic>
        <p:nvPicPr>
          <p:cNvPr id="63491" name="Picture 4" descr="storing_hea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686593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42246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The Heapsort Algorithm</a:t>
            </a:r>
          </a:p>
        </p:txBody>
      </p:sp>
      <p:sp>
        <p:nvSpPr>
          <p:cNvPr id="422916" name="Text Box 4"/>
          <p:cNvSpPr txBox="1">
            <a:spLocks noChangeArrowheads="1"/>
          </p:cNvSpPr>
          <p:nvPr/>
        </p:nvSpPr>
        <p:spPr bwMode="auto">
          <a:xfrm>
            <a:off x="0" y="914400"/>
            <a:ext cx="9144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Based on inserting elements into a heap and removing them in sorted order </a:t>
            </a:r>
          </a:p>
          <a:p>
            <a:pPr eaLnBrk="1" hangingPunct="1">
              <a:spcBef>
                <a:spcPts val="1200"/>
              </a:spcBef>
              <a:buFontTx/>
              <a:buChar char="•"/>
            </a:pPr>
            <a:r>
              <a:rPr lang="en-US" altLang="en-US" sz="2400">
                <a:latin typeface="Arial" panose="020B0604020202020204" pitchFamily="34" charset="0"/>
              </a:rPr>
              <a:t>This algorithm is an </a:t>
            </a:r>
            <a:r>
              <a:rPr lang="en-US" altLang="en-US" sz="2400" i="1">
                <a:latin typeface="Arial" panose="020B0604020202020204" pitchFamily="34" charset="0"/>
              </a:rPr>
              <a:t>O</a:t>
            </a:r>
            <a:r>
              <a:rPr lang="en-US" altLang="en-US" sz="2400">
                <a:latin typeface="Arial" panose="020B0604020202020204" pitchFamily="34" charset="0"/>
              </a:rPr>
              <a:t>(</a:t>
            </a:r>
            <a:r>
              <a:rPr lang="en-US" altLang="en-US" sz="2400" i="1">
                <a:latin typeface="Arial" panose="020B0604020202020204" pitchFamily="34" charset="0"/>
              </a:rPr>
              <a:t>n</a:t>
            </a:r>
            <a:r>
              <a:rPr lang="en-US" altLang="en-US" sz="2400">
                <a:latin typeface="Arial" panose="020B0604020202020204" pitchFamily="34" charset="0"/>
              </a:rPr>
              <a:t> log(</a:t>
            </a:r>
            <a:r>
              <a:rPr lang="en-US" altLang="en-US" sz="2400" i="1">
                <a:latin typeface="Arial" panose="020B0604020202020204" pitchFamily="34" charset="0"/>
              </a:rPr>
              <a:t>n</a:t>
            </a:r>
            <a:r>
              <a:rPr lang="en-US" altLang="en-US" sz="2400">
                <a:latin typeface="Arial" panose="020B0604020202020204" pitchFamily="34" charset="0"/>
              </a:rPr>
              <a:t>)) algorithm: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Each insertion and removal is O(log(n))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These steps are repeated n times, once for each element in the sequence that is to be sorted</a:t>
            </a:r>
            <a:r>
              <a:rPr lang="en-US" altLang="en-US" sz="2000">
                <a:latin typeface="Arial" panose="020B0604020202020204" pitchFamily="34" charset="0"/>
              </a:rPr>
              <a:t> </a:t>
            </a:r>
          </a:p>
        </p:txBody>
      </p:sp>
    </p:spTree>
    <p:extLst>
      <p:ext uri="{BB962C8B-B14F-4D97-AF65-F5344CB8AC3E}">
        <p14:creationId xmlns:p14="http://schemas.microsoft.com/office/powerpoint/2010/main" val="492492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29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29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29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29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The Heapsort Algorithm</a:t>
            </a:r>
          </a:p>
        </p:txBody>
      </p:sp>
      <p:sp>
        <p:nvSpPr>
          <p:cNvPr id="423940" name="Text Box 4"/>
          <p:cNvSpPr txBox="1">
            <a:spLocks noChangeArrowheads="1"/>
          </p:cNvSpPr>
          <p:nvPr/>
        </p:nvSpPr>
        <p:spPr bwMode="auto">
          <a:xfrm>
            <a:off x="0" y="914400"/>
            <a:ext cx="91440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Can be made more efficient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Start with a sequence of values in an array and “fixing the heap” iteratively </a:t>
            </a:r>
          </a:p>
          <a:p>
            <a:pPr eaLnBrk="1" hangingPunct="1">
              <a:spcBef>
                <a:spcPts val="1200"/>
              </a:spcBef>
              <a:buFontTx/>
              <a:buChar char="•"/>
            </a:pPr>
            <a:r>
              <a:rPr lang="en-US" altLang="en-US" sz="2400">
                <a:latin typeface="Arial" panose="020B0604020202020204" pitchFamily="34" charset="0"/>
              </a:rPr>
              <a:t>First fix small subtrees into heaps, then fix larger trees </a:t>
            </a:r>
          </a:p>
          <a:p>
            <a:pPr eaLnBrk="1" hangingPunct="1">
              <a:spcBef>
                <a:spcPts val="1200"/>
              </a:spcBef>
              <a:buFontTx/>
              <a:buChar char="•"/>
            </a:pPr>
            <a:r>
              <a:rPr lang="en-US" altLang="en-US" sz="2400">
                <a:latin typeface="Arial" panose="020B0604020202020204" pitchFamily="34" charset="0"/>
              </a:rPr>
              <a:t>Trees of size 1 are automatically heaps </a:t>
            </a:r>
          </a:p>
          <a:p>
            <a:pPr eaLnBrk="1" hangingPunct="1">
              <a:spcBef>
                <a:spcPts val="1200"/>
              </a:spcBef>
              <a:buFontTx/>
              <a:buChar char="•"/>
            </a:pPr>
            <a:r>
              <a:rPr lang="en-US" altLang="en-US" sz="2400">
                <a:latin typeface="Arial" panose="020B0604020202020204" pitchFamily="34" charset="0"/>
              </a:rPr>
              <a:t>Begin the fixing procedure with the subtrees whose roots are located in the next-to-lowest level of the tree </a:t>
            </a:r>
          </a:p>
          <a:p>
            <a:pPr eaLnBrk="1" hangingPunct="1">
              <a:spcBef>
                <a:spcPts val="1200"/>
              </a:spcBef>
              <a:buFontTx/>
              <a:buChar char="•"/>
            </a:pPr>
            <a:r>
              <a:rPr lang="en-US" altLang="en-US" sz="2400">
                <a:latin typeface="Arial" panose="020B0604020202020204" pitchFamily="34" charset="0"/>
              </a:rPr>
              <a:t>Generalized </a:t>
            </a:r>
            <a:r>
              <a:rPr lang="en-US" altLang="en-US" sz="2400">
                <a:solidFill>
                  <a:srgbClr val="6E7069"/>
                </a:solidFill>
                <a:latin typeface="Courier New" panose="02070309020205020404" pitchFamily="49" charset="0"/>
              </a:rPr>
              <a:t>fixHeap</a:t>
            </a:r>
            <a:r>
              <a:rPr lang="en-US" altLang="en-US" sz="2400">
                <a:solidFill>
                  <a:srgbClr val="6E7069"/>
                </a:solidFill>
                <a:latin typeface="Arial" panose="020B0604020202020204" pitchFamily="34" charset="0"/>
              </a:rPr>
              <a:t> </a:t>
            </a:r>
            <a:r>
              <a:rPr lang="en-US" altLang="en-US" sz="2400">
                <a:latin typeface="Arial" panose="020B0604020202020204" pitchFamily="34" charset="0"/>
              </a:rPr>
              <a:t>method fixes a subtree with a given root index: </a:t>
            </a:r>
          </a:p>
          <a:p>
            <a:pPr lvl="1" eaLnBrk="1" hangingPunct="1">
              <a:spcBef>
                <a:spcPts val="1200"/>
              </a:spcBef>
              <a:buFontTx/>
              <a:buNone/>
            </a:pPr>
            <a:r>
              <a:rPr lang="en-US" altLang="en-US" sz="2400">
                <a:latin typeface="Courier New" panose="02070309020205020404" pitchFamily="49" charset="0"/>
              </a:rPr>
              <a:t>	</a:t>
            </a:r>
            <a:r>
              <a:rPr lang="en-US" altLang="en-US" sz="2000">
                <a:solidFill>
                  <a:srgbClr val="6E7069"/>
                </a:solidFill>
                <a:latin typeface="Courier New" panose="02070309020205020404" pitchFamily="49" charset="0"/>
              </a:rPr>
              <a:t>void fixHeap(int rootIndex, int lastIndex)</a:t>
            </a:r>
          </a:p>
        </p:txBody>
      </p:sp>
    </p:spTree>
    <p:extLst>
      <p:ext uri="{BB962C8B-B14F-4D97-AF65-F5344CB8AC3E}">
        <p14:creationId xmlns:p14="http://schemas.microsoft.com/office/powerpoint/2010/main" val="543472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39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39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39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39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2394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23940">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39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Turning a Tree into a Heap</a:t>
            </a: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pic>
        <p:nvPicPr>
          <p:cNvPr id="81924" name="Picture 6" descr="heapsort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75136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8" descr="fig2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0"/>
            <a:ext cx="38100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282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Turning a Tree into a Heap (cont.) </a:t>
            </a: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pic>
        <p:nvPicPr>
          <p:cNvPr id="82948" name="Picture 6" descr="fig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0"/>
            <a:ext cx="38100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8" descr="heapsort_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75136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74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Turning a Tree into a Heap (cont.)</a:t>
            </a:r>
          </a:p>
        </p:txBody>
      </p:sp>
      <p:pic>
        <p:nvPicPr>
          <p:cNvPr id="83971" name="Picture 5" descr="fig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0"/>
            <a:ext cx="38100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6" descr="heapsort_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7493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770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6164DA-AD97-492E-A004-DCE090978FF5}" type="slidenum">
              <a:rPr lang="en-US" altLang="en-US" sz="1400"/>
              <a:pPr>
                <a:spcBef>
                  <a:spcPct val="0"/>
                </a:spcBef>
                <a:buClrTx/>
                <a:buSzTx/>
                <a:buFontTx/>
                <a:buNone/>
              </a:pPr>
              <a:t>8</a:t>
            </a:fld>
            <a:endParaRPr lang="en-US" altLang="en-US" sz="1400"/>
          </a:p>
        </p:txBody>
      </p:sp>
      <p:sp>
        <p:nvSpPr>
          <p:cNvPr id="8195" name="Rectangle 2"/>
          <p:cNvSpPr>
            <a:spLocks noGrp="1" noChangeArrowheads="1"/>
          </p:cNvSpPr>
          <p:nvPr>
            <p:ph type="title"/>
          </p:nvPr>
        </p:nvSpPr>
        <p:spPr>
          <a:xfrm>
            <a:off x="0" y="152400"/>
            <a:ext cx="8839200" cy="533400"/>
          </a:xfrm>
          <a:noFill/>
        </p:spPr>
        <p:txBody>
          <a:bodyPr/>
          <a:lstStyle/>
          <a:p>
            <a:r>
              <a:rPr lang="en-US" altLang="en-US" sz="3600" smtClean="0"/>
              <a:t>Representing Binary Trees</a:t>
            </a:r>
          </a:p>
        </p:txBody>
      </p:sp>
      <p:sp>
        <p:nvSpPr>
          <p:cNvPr id="819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1"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2"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3"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4"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5"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6" name="Rectangle 13"/>
          <p:cNvSpPr>
            <a:spLocks noGrp="1" noChangeArrowheads="1"/>
          </p:cNvSpPr>
          <p:nvPr>
            <p:ph type="body" idx="1"/>
          </p:nvPr>
        </p:nvSpPr>
        <p:spPr>
          <a:xfrm>
            <a:off x="0" y="762000"/>
            <a:ext cx="8610600" cy="1828800"/>
          </a:xfrm>
          <a:noFill/>
        </p:spPr>
        <p:txBody>
          <a:bodyPr/>
          <a:lstStyle/>
          <a:p>
            <a:pPr marL="0" indent="0">
              <a:buFont typeface="Monotype Sorts"/>
              <a:buNone/>
            </a:pPr>
            <a:r>
              <a:rPr lang="en-US" altLang="en-US" sz="2800" smtClean="0">
                <a:cs typeface="Courier New" panose="02070309020205020404" pitchFamily="49" charset="0"/>
              </a:rPr>
              <a:t>A binary tree can be represented using a set of linked nodes. Each node contains a value and two links named </a:t>
            </a:r>
            <a:r>
              <a:rPr lang="en-US" altLang="en-US" sz="2800" i="1" smtClean="0">
                <a:cs typeface="Courier New" panose="02070309020205020404" pitchFamily="49" charset="0"/>
              </a:rPr>
              <a:t>left</a:t>
            </a:r>
            <a:r>
              <a:rPr lang="en-US" altLang="en-US" sz="2800" smtClean="0">
                <a:cs typeface="Courier New" panose="02070309020205020404" pitchFamily="49" charset="0"/>
              </a:rPr>
              <a:t> and </a:t>
            </a:r>
            <a:r>
              <a:rPr lang="en-US" altLang="en-US" sz="2800" i="1" smtClean="0">
                <a:cs typeface="Courier New" panose="02070309020205020404" pitchFamily="49" charset="0"/>
              </a:rPr>
              <a:t>right</a:t>
            </a:r>
            <a:r>
              <a:rPr lang="en-US" altLang="en-US" sz="2800" smtClean="0">
                <a:cs typeface="Courier New" panose="02070309020205020404" pitchFamily="49" charset="0"/>
              </a:rPr>
              <a:t> that reference the left child and right child, respectively, as shown in Figure 25.2.</a:t>
            </a:r>
          </a:p>
        </p:txBody>
      </p:sp>
      <p:sp>
        <p:nvSpPr>
          <p:cNvPr id="8207"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8" name="Rectangle 16"/>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9" name="Rectangle 17"/>
          <p:cNvSpPr>
            <a:spLocks noChangeArrowheads="1"/>
          </p:cNvSpPr>
          <p:nvPr/>
        </p:nvSpPr>
        <p:spPr bwMode="auto">
          <a:xfrm>
            <a:off x="5148263" y="2924175"/>
            <a:ext cx="3832225"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class TreeNode&lt;E&gt; {</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E element;</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TreeNode&lt;E&gt; left;</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TreeNode&lt;E&gt; right;</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public TreeNode(E o) {</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element = o;</a:t>
            </a:r>
            <a:endParaRPr lang="en-US" altLang="en-US" sz="1800" b="1">
              <a:solidFill>
                <a:schemeClr val="tx2"/>
              </a:solidFill>
              <a:latin typeface="Courier New" panose="02070309020205020404" pitchFamily="49" charset="0"/>
              <a:cs typeface="Times New Roman" panose="02020603050405020304" pitchFamily="18" charset="0"/>
            </a:endParaRP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  }</a:t>
            </a:r>
          </a:p>
          <a:p>
            <a:pPr>
              <a:buFont typeface="Monotype Sorts"/>
              <a:buNone/>
            </a:pPr>
            <a:r>
              <a:rPr lang="en-US" altLang="en-US" sz="1800" b="1">
                <a:solidFill>
                  <a:schemeClr val="tx2"/>
                </a:solidFill>
                <a:latin typeface="Courier New" panose="02070309020205020404" pitchFamily="49" charset="0"/>
                <a:cs typeface="Courier New" panose="02070309020205020404" pitchFamily="49" charset="0"/>
              </a:rPr>
              <a:t>}</a:t>
            </a:r>
          </a:p>
        </p:txBody>
      </p:sp>
      <p:pic>
        <p:nvPicPr>
          <p:cNvPr id="821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4175"/>
            <a:ext cx="49625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The Heapsort Algorithm</a:t>
            </a:r>
          </a:p>
        </p:txBody>
      </p:sp>
      <p:sp>
        <p:nvSpPr>
          <p:cNvPr id="428036" name="Text Box 4"/>
          <p:cNvSpPr txBox="1">
            <a:spLocks noChangeArrowheads="1"/>
          </p:cNvSpPr>
          <p:nvPr/>
        </p:nvSpPr>
        <p:spPr bwMode="auto">
          <a:xfrm>
            <a:off x="0" y="914400"/>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682625" indent="-2254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ts val="1200"/>
              </a:spcBef>
              <a:buFontTx/>
              <a:buChar char="•"/>
            </a:pPr>
            <a:r>
              <a:rPr lang="en-US" altLang="en-US" sz="2400">
                <a:latin typeface="Arial" panose="020B0604020202020204" pitchFamily="34" charset="0"/>
              </a:rPr>
              <a:t>After array has been turned into a heap, repeatedly remove the root element </a:t>
            </a:r>
          </a:p>
          <a:p>
            <a:pPr lvl="1" eaLnBrk="1" hangingPunct="1">
              <a:spcBef>
                <a:spcPts val="1200"/>
              </a:spcBef>
              <a:buFont typeface="Wingdings" panose="05000000000000000000" pitchFamily="2" charset="2"/>
              <a:buChar char="§"/>
            </a:pPr>
            <a:r>
              <a:rPr lang="en-US" altLang="en-US" sz="2000" i="1">
                <a:latin typeface="Arial" panose="020B0604020202020204" pitchFamily="34" charset="0"/>
              </a:rPr>
              <a:t>Swap root element with last element of the tree and then reduce the tree length </a:t>
            </a:r>
          </a:p>
          <a:p>
            <a:pPr eaLnBrk="1" hangingPunct="1">
              <a:spcBef>
                <a:spcPts val="1200"/>
              </a:spcBef>
              <a:buFontTx/>
              <a:buChar char="•"/>
            </a:pPr>
            <a:r>
              <a:rPr lang="en-US" altLang="en-US" sz="2400">
                <a:latin typeface="Arial" panose="020B0604020202020204" pitchFamily="34" charset="0"/>
              </a:rPr>
              <a:t>Removed root ends up in the last position of the array, which is no longer needed by the heap </a:t>
            </a:r>
          </a:p>
          <a:p>
            <a:pPr eaLnBrk="1" hangingPunct="1">
              <a:spcBef>
                <a:spcPts val="1200"/>
              </a:spcBef>
              <a:buFontTx/>
              <a:buChar char="•"/>
            </a:pPr>
            <a:r>
              <a:rPr lang="en-US" altLang="en-US" sz="2400">
                <a:latin typeface="Arial" panose="020B0604020202020204" pitchFamily="34" charset="0"/>
              </a:rPr>
              <a:t>We can use the same array both to hold the heap (which gets shorter with each step) and the sorted sequence (which gets longer with each step) </a:t>
            </a:r>
          </a:p>
          <a:p>
            <a:pPr eaLnBrk="1" hangingPunct="1">
              <a:spcBef>
                <a:spcPts val="1200"/>
              </a:spcBef>
              <a:buFontTx/>
              <a:buChar char="•"/>
            </a:pPr>
            <a:r>
              <a:rPr lang="en-US" altLang="en-US" sz="2400">
                <a:latin typeface="Arial" panose="020B0604020202020204" pitchFamily="34" charset="0"/>
              </a:rPr>
              <a:t>Use a max-heap rather than a min-heap so that sorted sequence is accumulated in the correct order </a:t>
            </a:r>
          </a:p>
        </p:txBody>
      </p:sp>
    </p:spTree>
    <p:extLst>
      <p:ext uri="{BB962C8B-B14F-4D97-AF65-F5344CB8AC3E}">
        <p14:creationId xmlns:p14="http://schemas.microsoft.com/office/powerpoint/2010/main" val="1162521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80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80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280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Using Heapsort to Sort an Array</a:t>
            </a:r>
          </a:p>
        </p:txBody>
      </p:sp>
      <p:pic>
        <p:nvPicPr>
          <p:cNvPr id="86019" name="Picture 4" descr="heapsor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73914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8175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ch16/heapsort/HeapSorter.java</a:t>
            </a:r>
          </a:p>
        </p:txBody>
      </p:sp>
      <p:sp>
        <p:nvSpPr>
          <p:cNvPr id="87043" name="Text Box 4"/>
          <p:cNvSpPr txBox="1">
            <a:spLocks noChangeArrowheads="1"/>
          </p:cNvSpPr>
          <p:nvPr/>
        </p:nvSpPr>
        <p:spPr bwMode="auto">
          <a:xfrm>
            <a:off x="0" y="914400"/>
            <a:ext cx="9144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  </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This class applies the heapsort algorithm to sort an array.</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  </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  </a:t>
            </a:r>
            <a:r>
              <a:rPr lang="en-US" altLang="en-US" sz="1400">
                <a:solidFill>
                  <a:srgbClr val="CC0066"/>
                </a:solidFill>
                <a:latin typeface="Courier New" panose="02070309020205020404" pitchFamily="49" charset="0"/>
                <a:cs typeface="Courier New" panose="02070309020205020404" pitchFamily="49" charset="0"/>
              </a:rPr>
              <a:t>public</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class</a:t>
            </a:r>
            <a:r>
              <a:rPr lang="en-US" altLang="en-US" sz="1400">
                <a:solidFill>
                  <a:srgbClr val="000000"/>
                </a:solidFill>
                <a:latin typeface="Courier New" panose="02070309020205020404" pitchFamily="49" charset="0"/>
                <a:cs typeface="Courier New" panose="02070309020205020404" pitchFamily="49" charset="0"/>
              </a:rPr>
              <a:t> HeapSorter</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  </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private</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a;</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Constructs a heap sorter that sorts a given array.</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10  </a:t>
            </a:r>
            <a:r>
              <a:rPr lang="en-US" altLang="en-US" sz="1400">
                <a:solidFill>
                  <a:srgbClr val="000000"/>
                </a:solidFill>
                <a:latin typeface="Courier New" panose="02070309020205020404" pitchFamily="49" charset="0"/>
                <a:cs typeface="Courier New" panose="02070309020205020404" pitchFamily="49" charset="0"/>
              </a:rPr>
              <a:t>      @param anArray</a:t>
            </a:r>
            <a:r>
              <a:rPr lang="en-US" altLang="en-US" sz="1400">
                <a:solidFill>
                  <a:srgbClr val="0073FF"/>
                </a:solidFill>
                <a:latin typeface="Times New Roman" panose="02020603050405020304" pitchFamily="18" charset="0"/>
                <a:cs typeface="Times New Roman" panose="02020603050405020304" pitchFamily="18" charset="0"/>
              </a:rPr>
              <a:t> an array of integers</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public</a:t>
            </a:r>
            <a:r>
              <a:rPr lang="en-US" altLang="en-US" sz="1400">
                <a:solidFill>
                  <a:srgbClr val="000000"/>
                </a:solidFill>
                <a:latin typeface="Courier New" panose="02070309020205020404" pitchFamily="49" charset="0"/>
                <a:cs typeface="Courier New" panose="02070309020205020404" pitchFamily="49" charset="0"/>
              </a:rPr>
              <a:t> HeapSorter(</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anArray)</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14  </a:t>
            </a:r>
            <a:r>
              <a:rPr lang="en-US" altLang="en-US" sz="1400">
                <a:solidFill>
                  <a:srgbClr val="000000"/>
                </a:solidFill>
                <a:latin typeface="Courier New" panose="02070309020205020404" pitchFamily="49" charset="0"/>
                <a:cs typeface="Courier New" panose="02070309020205020404" pitchFamily="49" charset="0"/>
              </a:rPr>
              <a:t>      a = anArray;</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15  </a:t>
            </a:r>
            <a:r>
              <a:rPr lang="en-US" altLang="en-US" sz="140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16 </a:t>
            </a:r>
            <a:endParaRPr lang="en-US" altLang="en-US" sz="1400">
              <a:latin typeface="Courier New" panose="02070309020205020404" pitchFamily="49"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4073465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ch16/heapsort/HeapSorter.java (cont.)</a:t>
            </a:r>
          </a:p>
        </p:txBody>
      </p:sp>
      <p:sp>
        <p:nvSpPr>
          <p:cNvPr id="88067" name="Text Box 4"/>
          <p:cNvSpPr txBox="1">
            <a:spLocks noChangeArrowheads="1"/>
          </p:cNvSpPr>
          <p:nvPr/>
        </p:nvSpPr>
        <p:spPr bwMode="auto">
          <a:xfrm>
            <a:off x="0" y="914400"/>
            <a:ext cx="9144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17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18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Sorts the array managed by this heap sorter.</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19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20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public</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void</a:t>
            </a:r>
            <a:r>
              <a:rPr lang="en-US" altLang="en-US" sz="1400">
                <a:solidFill>
                  <a:srgbClr val="000000"/>
                </a:solidFill>
                <a:latin typeface="Courier New" panose="02070309020205020404" pitchFamily="49" charset="0"/>
                <a:cs typeface="Courier New" panose="02070309020205020404" pitchFamily="49" charset="0"/>
              </a:rPr>
              <a:t> sort()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21  </a:t>
            </a:r>
            <a:r>
              <a:rPr lang="en-US" altLang="en-US" sz="140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n = a.length - </a:t>
            </a:r>
            <a:r>
              <a:rPr lang="en-US" altLang="en-US" sz="1400">
                <a:solidFill>
                  <a:srgbClr val="66FF19"/>
                </a:solidFill>
                <a:latin typeface="Courier New" panose="02070309020205020404" pitchFamily="49" charset="0"/>
                <a:cs typeface="Courier New" panose="02070309020205020404" pitchFamily="49" charset="0"/>
              </a:rPr>
              <a:t>1</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23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for</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i = (n - </a:t>
            </a:r>
            <a:r>
              <a:rPr lang="en-US" altLang="en-US" sz="1400">
                <a:solidFill>
                  <a:srgbClr val="66FF19"/>
                </a:solidFill>
                <a:latin typeface="Courier New" panose="02070309020205020404" pitchFamily="49" charset="0"/>
                <a:cs typeface="Courier New" panose="02070309020205020404" pitchFamily="49" charset="0"/>
              </a:rPr>
              <a:t>1</a:t>
            </a:r>
            <a:r>
              <a:rPr lang="en-US" altLang="en-US" sz="1400">
                <a:solidFill>
                  <a:srgbClr val="000000"/>
                </a:solidFill>
                <a:latin typeface="Courier New" panose="02070309020205020404" pitchFamily="49" charset="0"/>
                <a:cs typeface="Courier New" panose="02070309020205020404" pitchFamily="49" charset="0"/>
              </a:rPr>
              <a:t>) / </a:t>
            </a:r>
            <a:r>
              <a:rPr lang="en-US" altLang="en-US" sz="1400">
                <a:solidFill>
                  <a:srgbClr val="66FF19"/>
                </a:solidFill>
                <a:latin typeface="Courier New" panose="02070309020205020404" pitchFamily="49" charset="0"/>
                <a:cs typeface="Courier New" panose="02070309020205020404" pitchFamily="49" charset="0"/>
              </a:rPr>
              <a:t>2</a:t>
            </a:r>
            <a:r>
              <a:rPr lang="en-US" altLang="en-US" sz="1400">
                <a:solidFill>
                  <a:srgbClr val="000000"/>
                </a:solidFill>
                <a:latin typeface="Courier New" panose="02070309020205020404" pitchFamily="49" charset="0"/>
                <a:cs typeface="Courier New" panose="02070309020205020404" pitchFamily="49" charset="0"/>
              </a:rPr>
              <a:t>; i &gt;= </a:t>
            </a:r>
            <a:r>
              <a:rPr lang="en-US" altLang="en-US" sz="1400">
                <a:solidFill>
                  <a:srgbClr val="66FF19"/>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 i--)</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24  </a:t>
            </a:r>
            <a:r>
              <a:rPr lang="en-US" altLang="en-US" sz="1400">
                <a:solidFill>
                  <a:srgbClr val="000000"/>
                </a:solidFill>
                <a:latin typeface="Courier New" panose="02070309020205020404" pitchFamily="49" charset="0"/>
                <a:cs typeface="Courier New" panose="02070309020205020404" pitchFamily="49" charset="0"/>
              </a:rPr>
              <a:t>         fixHeap(i, n);</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25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while</a:t>
            </a:r>
            <a:r>
              <a:rPr lang="en-US" altLang="en-US" sz="1400">
                <a:solidFill>
                  <a:srgbClr val="000000"/>
                </a:solidFill>
                <a:latin typeface="Courier New" panose="02070309020205020404" pitchFamily="49" charset="0"/>
                <a:cs typeface="Courier New" panose="02070309020205020404" pitchFamily="49" charset="0"/>
              </a:rPr>
              <a:t> (n &gt; </a:t>
            </a:r>
            <a:r>
              <a:rPr lang="en-US" altLang="en-US" sz="1400">
                <a:solidFill>
                  <a:srgbClr val="66FF19"/>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26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27  </a:t>
            </a:r>
            <a:r>
              <a:rPr lang="en-US" altLang="en-US" sz="1400">
                <a:solidFill>
                  <a:srgbClr val="000000"/>
                </a:solidFill>
                <a:latin typeface="Courier New" panose="02070309020205020404" pitchFamily="49" charset="0"/>
                <a:cs typeface="Courier New" panose="02070309020205020404" pitchFamily="49" charset="0"/>
              </a:rPr>
              <a:t>         swap(</a:t>
            </a:r>
            <a:r>
              <a:rPr lang="en-US" altLang="en-US" sz="1400">
                <a:solidFill>
                  <a:srgbClr val="66FF19"/>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 n);</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28  </a:t>
            </a:r>
            <a:r>
              <a:rPr lang="en-US" altLang="en-US" sz="1400">
                <a:solidFill>
                  <a:srgbClr val="000000"/>
                </a:solidFill>
                <a:latin typeface="Courier New" panose="02070309020205020404" pitchFamily="49" charset="0"/>
                <a:cs typeface="Courier New" panose="02070309020205020404" pitchFamily="49" charset="0"/>
              </a:rPr>
              <a:t>         n--;</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29  </a:t>
            </a:r>
            <a:r>
              <a:rPr lang="en-US" altLang="en-US" sz="1400">
                <a:solidFill>
                  <a:srgbClr val="000000"/>
                </a:solidFill>
                <a:latin typeface="Courier New" panose="02070309020205020404" pitchFamily="49" charset="0"/>
                <a:cs typeface="Courier New" panose="02070309020205020404" pitchFamily="49" charset="0"/>
              </a:rPr>
              <a:t>         fixHeap(</a:t>
            </a:r>
            <a:r>
              <a:rPr lang="en-US" altLang="en-US" sz="1400">
                <a:solidFill>
                  <a:srgbClr val="66FF19"/>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 n);</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30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32 </a:t>
            </a:r>
            <a:endParaRPr lang="en-US" altLang="en-US" sz="1400">
              <a:latin typeface="Arial" panose="020B0604020202020204" pitchFamily="34"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1573651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ch16/heapsort/HeapSorter.java (cont.)</a:t>
            </a:r>
          </a:p>
        </p:txBody>
      </p:sp>
      <p:sp>
        <p:nvSpPr>
          <p:cNvPr id="89091" name="Text Box 4"/>
          <p:cNvSpPr txBox="1">
            <a:spLocks noChangeArrowheads="1"/>
          </p:cNvSpPr>
          <p:nvPr/>
        </p:nvSpPr>
        <p:spPr bwMode="auto">
          <a:xfrm>
            <a:off x="0" y="822325"/>
            <a:ext cx="91440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34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Ensures the heap property for a subtree, provided its</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35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children already fulfill the heap property.</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36  </a:t>
            </a:r>
            <a:r>
              <a:rPr lang="en-US" altLang="en-US" sz="1400">
                <a:solidFill>
                  <a:srgbClr val="000000"/>
                </a:solidFill>
                <a:latin typeface="Courier New" panose="02070309020205020404" pitchFamily="49" charset="0"/>
                <a:cs typeface="Courier New" panose="02070309020205020404" pitchFamily="49" charset="0"/>
              </a:rPr>
              <a:t>      @param rootIndex</a:t>
            </a:r>
            <a:r>
              <a:rPr lang="en-US" altLang="en-US" sz="1400">
                <a:solidFill>
                  <a:srgbClr val="0073FF"/>
                </a:solidFill>
                <a:latin typeface="Times New Roman" panose="02020603050405020304" pitchFamily="18" charset="0"/>
                <a:cs typeface="Times New Roman" panose="02020603050405020304" pitchFamily="18" charset="0"/>
              </a:rPr>
              <a:t> the index of the subtree to be fixed</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37  </a:t>
            </a:r>
            <a:r>
              <a:rPr lang="en-US" altLang="en-US" sz="1400">
                <a:solidFill>
                  <a:srgbClr val="000000"/>
                </a:solidFill>
                <a:latin typeface="Courier New" panose="02070309020205020404" pitchFamily="49" charset="0"/>
                <a:cs typeface="Courier New" panose="02070309020205020404" pitchFamily="49" charset="0"/>
              </a:rPr>
              <a:t>      @param lastIndex</a:t>
            </a:r>
            <a:r>
              <a:rPr lang="en-US" altLang="en-US" sz="1400">
                <a:solidFill>
                  <a:srgbClr val="0073FF"/>
                </a:solidFill>
                <a:latin typeface="Times New Roman" panose="02020603050405020304" pitchFamily="18" charset="0"/>
                <a:cs typeface="Times New Roman" panose="02020603050405020304" pitchFamily="18" charset="0"/>
              </a:rPr>
              <a:t> the last valid index of the tree that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38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contains the subtree to be fixed</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39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40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private</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void</a:t>
            </a:r>
            <a:r>
              <a:rPr lang="en-US" altLang="en-US" sz="1400">
                <a:solidFill>
                  <a:srgbClr val="000000"/>
                </a:solidFill>
                <a:latin typeface="Courier New" panose="02070309020205020404" pitchFamily="49" charset="0"/>
                <a:cs typeface="Courier New" panose="02070309020205020404" pitchFamily="49" charset="0"/>
              </a:rPr>
              <a:t> fixHeap(</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rootIndex,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lastIndex)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Remove root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43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rootValue = a[rootIndex];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44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45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Promote children while they are larger than the root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46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47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index = rootIndex;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48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boolean</a:t>
            </a:r>
            <a:r>
              <a:rPr lang="en-US" altLang="en-US" sz="1400">
                <a:solidFill>
                  <a:srgbClr val="000000"/>
                </a:solidFill>
                <a:latin typeface="Courier New" panose="02070309020205020404" pitchFamily="49" charset="0"/>
                <a:cs typeface="Courier New" panose="02070309020205020404" pitchFamily="49" charset="0"/>
              </a:rPr>
              <a:t> more = </a:t>
            </a:r>
            <a:r>
              <a:rPr lang="en-US" altLang="en-US" sz="1400">
                <a:solidFill>
                  <a:srgbClr val="66FF19"/>
                </a:solidFill>
                <a:latin typeface="Courier New" panose="02070309020205020404" pitchFamily="49" charset="0"/>
                <a:cs typeface="Courier New" panose="02070309020205020404" pitchFamily="49" charset="0"/>
              </a:rPr>
              <a:t>true</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49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while</a:t>
            </a:r>
            <a:r>
              <a:rPr lang="en-US" altLang="en-US" sz="1400">
                <a:solidFill>
                  <a:srgbClr val="000000"/>
                </a:solidFill>
                <a:latin typeface="Courier New" panose="02070309020205020404" pitchFamily="49" charset="0"/>
                <a:cs typeface="Courier New" panose="02070309020205020404" pitchFamily="49" charset="0"/>
              </a:rPr>
              <a:t> (more)</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50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51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childIndex = getLeftChildIndex(index);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if</a:t>
            </a:r>
            <a:r>
              <a:rPr lang="en-US" altLang="en-US" sz="1400">
                <a:solidFill>
                  <a:srgbClr val="000000"/>
                </a:solidFill>
                <a:latin typeface="Courier New" panose="02070309020205020404" pitchFamily="49" charset="0"/>
                <a:cs typeface="Courier New" panose="02070309020205020404" pitchFamily="49" charset="0"/>
              </a:rPr>
              <a:t> (childIndex &lt;= lastIndex)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54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Use right child instead if it is larger</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55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rightChildIndex = getRightChildIndex(index);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56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if</a:t>
            </a:r>
            <a:r>
              <a:rPr lang="en-US" altLang="en-US" sz="1400">
                <a:solidFill>
                  <a:srgbClr val="000000"/>
                </a:solidFill>
                <a:latin typeface="Courier New" panose="02070309020205020404" pitchFamily="49" charset="0"/>
                <a:cs typeface="Courier New" panose="02070309020205020404" pitchFamily="49" charset="0"/>
              </a:rPr>
              <a:t> (rightChildIndex &lt;= lastIndex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57  </a:t>
            </a:r>
            <a:r>
              <a:rPr lang="en-US" altLang="en-US" sz="1400">
                <a:solidFill>
                  <a:srgbClr val="000000"/>
                </a:solidFill>
                <a:latin typeface="Courier New" panose="02070309020205020404" pitchFamily="49" charset="0"/>
                <a:cs typeface="Courier New" panose="02070309020205020404" pitchFamily="49" charset="0"/>
              </a:rPr>
              <a:t>                  &amp;&amp; a[rightChildIndex] &gt; a[childIndex])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58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59  </a:t>
            </a:r>
            <a:r>
              <a:rPr lang="en-US" altLang="en-US" sz="1400">
                <a:solidFill>
                  <a:srgbClr val="000000"/>
                </a:solidFill>
                <a:latin typeface="Courier New" panose="02070309020205020404" pitchFamily="49" charset="0"/>
                <a:cs typeface="Courier New" panose="02070309020205020404" pitchFamily="49" charset="0"/>
              </a:rPr>
              <a:t>               childIndex = rightChildIndex;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60  </a:t>
            </a:r>
            <a:r>
              <a:rPr lang="en-US" altLang="en-US" sz="1400">
                <a:solidFill>
                  <a:srgbClr val="000000"/>
                </a:solidFill>
                <a:latin typeface="Courier New" panose="02070309020205020404" pitchFamily="49" charset="0"/>
                <a:cs typeface="Courier New" panose="02070309020205020404" pitchFamily="49" charset="0"/>
              </a:rPr>
              <a:t>            }</a:t>
            </a: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903575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ch16/heapsort/HeapSorter.java (cont.)</a:t>
            </a:r>
          </a:p>
        </p:txBody>
      </p:sp>
      <p:sp>
        <p:nvSpPr>
          <p:cNvPr id="90115" name="Text Box 5"/>
          <p:cNvSpPr txBox="1">
            <a:spLocks noChangeArrowheads="1"/>
          </p:cNvSpPr>
          <p:nvPr/>
        </p:nvSpPr>
        <p:spPr bwMode="auto">
          <a:xfrm>
            <a:off x="0" y="91440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if</a:t>
            </a:r>
            <a:r>
              <a:rPr lang="en-US" altLang="en-US" sz="1400">
                <a:solidFill>
                  <a:srgbClr val="000000"/>
                </a:solidFill>
                <a:latin typeface="Courier New" panose="02070309020205020404" pitchFamily="49" charset="0"/>
                <a:cs typeface="Courier New" panose="02070309020205020404" pitchFamily="49" charset="0"/>
              </a:rPr>
              <a:t> (a[childIndex] &gt; rootValue)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64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Promote child</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65  </a:t>
            </a:r>
            <a:r>
              <a:rPr lang="en-US" altLang="en-US" sz="1400">
                <a:solidFill>
                  <a:srgbClr val="000000"/>
                </a:solidFill>
                <a:latin typeface="Courier New" panose="02070309020205020404" pitchFamily="49" charset="0"/>
                <a:cs typeface="Courier New" panose="02070309020205020404" pitchFamily="49" charset="0"/>
              </a:rPr>
              <a:t>               a[index] = a[childIndex];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66  </a:t>
            </a:r>
            <a:r>
              <a:rPr lang="en-US" altLang="en-US" sz="1400">
                <a:solidFill>
                  <a:srgbClr val="000000"/>
                </a:solidFill>
                <a:latin typeface="Courier New" panose="02070309020205020404" pitchFamily="49" charset="0"/>
                <a:cs typeface="Courier New" panose="02070309020205020404" pitchFamily="49" charset="0"/>
              </a:rPr>
              <a:t>               index = childIndex;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67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68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else</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69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70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Root value is larger than both children</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71  </a:t>
            </a:r>
            <a:r>
              <a:rPr lang="en-US" altLang="en-US" sz="1400">
                <a:solidFill>
                  <a:srgbClr val="000000"/>
                </a:solidFill>
                <a:latin typeface="Courier New" panose="02070309020205020404" pitchFamily="49" charset="0"/>
                <a:cs typeface="Courier New" panose="02070309020205020404" pitchFamily="49" charset="0"/>
              </a:rPr>
              <a:t>               more = </a:t>
            </a:r>
            <a:r>
              <a:rPr lang="en-US" altLang="en-US" sz="1400">
                <a:solidFill>
                  <a:srgbClr val="66FF19"/>
                </a:solidFill>
                <a:latin typeface="Courier New" panose="02070309020205020404" pitchFamily="49" charset="0"/>
                <a:cs typeface="Courier New" panose="02070309020205020404" pitchFamily="49" charset="0"/>
              </a:rPr>
              <a:t>false</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72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74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else</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75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76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No children</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77  </a:t>
            </a:r>
            <a:r>
              <a:rPr lang="en-US" altLang="en-US" sz="1400">
                <a:solidFill>
                  <a:srgbClr val="000000"/>
                </a:solidFill>
                <a:latin typeface="Courier New" panose="02070309020205020404" pitchFamily="49" charset="0"/>
                <a:cs typeface="Courier New" panose="02070309020205020404" pitchFamily="49" charset="0"/>
              </a:rPr>
              <a:t>            more = </a:t>
            </a:r>
            <a:r>
              <a:rPr lang="en-US" altLang="en-US" sz="1400">
                <a:solidFill>
                  <a:srgbClr val="66FF19"/>
                </a:solidFill>
                <a:latin typeface="Courier New" panose="02070309020205020404" pitchFamily="49" charset="0"/>
                <a:cs typeface="Courier New" panose="02070309020205020404" pitchFamily="49" charset="0"/>
              </a:rPr>
              <a:t>false</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78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79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80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81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 Store root value in vacant slot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82  </a:t>
            </a:r>
            <a:r>
              <a:rPr lang="en-US" altLang="en-US" sz="1400">
                <a:solidFill>
                  <a:srgbClr val="000000"/>
                </a:solidFill>
                <a:latin typeface="Courier New" panose="02070309020205020404" pitchFamily="49" charset="0"/>
                <a:cs typeface="Courier New" panose="02070309020205020404" pitchFamily="49" charset="0"/>
              </a:rPr>
              <a:t>      a[index] = rootValue;</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84 </a:t>
            </a:r>
            <a:endParaRPr lang="en-US" altLang="en-US" sz="1400">
              <a:latin typeface="Arial" panose="020B0604020202020204" pitchFamily="34"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263850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ch16/heapsort/HeapSorter.java (cont.)</a:t>
            </a:r>
          </a:p>
        </p:txBody>
      </p:sp>
      <p:sp>
        <p:nvSpPr>
          <p:cNvPr id="91139" name="Text Box 5"/>
          <p:cNvSpPr txBox="1">
            <a:spLocks noChangeArrowheads="1"/>
          </p:cNvSpPr>
          <p:nvPr/>
        </p:nvSpPr>
        <p:spPr bwMode="auto">
          <a:xfrm>
            <a:off x="0" y="914400"/>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85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86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Swaps two entries of the array.</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87  </a:t>
            </a:r>
            <a:r>
              <a:rPr lang="en-US" altLang="en-US" sz="1400">
                <a:solidFill>
                  <a:srgbClr val="000000"/>
                </a:solidFill>
                <a:latin typeface="Courier New" panose="02070309020205020404" pitchFamily="49" charset="0"/>
                <a:cs typeface="Courier New" panose="02070309020205020404" pitchFamily="49" charset="0"/>
              </a:rPr>
              <a:t>      @param i</a:t>
            </a:r>
            <a:r>
              <a:rPr lang="en-US" altLang="en-US" sz="1400">
                <a:solidFill>
                  <a:srgbClr val="0073FF"/>
                </a:solidFill>
                <a:latin typeface="Times New Roman" panose="02020603050405020304" pitchFamily="18" charset="0"/>
                <a:cs typeface="Times New Roman" panose="02020603050405020304" pitchFamily="18" charset="0"/>
              </a:rPr>
              <a:t> the first position to swap</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88  </a:t>
            </a:r>
            <a:r>
              <a:rPr lang="en-US" altLang="en-US" sz="1400">
                <a:solidFill>
                  <a:srgbClr val="000000"/>
                </a:solidFill>
                <a:latin typeface="Courier New" panose="02070309020205020404" pitchFamily="49" charset="0"/>
                <a:cs typeface="Courier New" panose="02070309020205020404" pitchFamily="49" charset="0"/>
              </a:rPr>
              <a:t>      @param j</a:t>
            </a:r>
            <a:r>
              <a:rPr lang="en-US" altLang="en-US" sz="1400">
                <a:solidFill>
                  <a:srgbClr val="0073FF"/>
                </a:solidFill>
                <a:latin typeface="Times New Roman" panose="02020603050405020304" pitchFamily="18" charset="0"/>
                <a:cs typeface="Times New Roman" panose="02020603050405020304" pitchFamily="18" charset="0"/>
              </a:rPr>
              <a:t> the second position to swap</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89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90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private</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void</a:t>
            </a:r>
            <a:r>
              <a:rPr lang="en-US" altLang="en-US" sz="1400">
                <a:solidFill>
                  <a:srgbClr val="000000"/>
                </a:solidFill>
                <a:latin typeface="Courier New" panose="02070309020205020404" pitchFamily="49" charset="0"/>
                <a:cs typeface="Courier New" panose="02070309020205020404" pitchFamily="49" charset="0"/>
              </a:rPr>
              <a:t> swap(</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i,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j)</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temp = a[i];</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93  </a:t>
            </a:r>
            <a:r>
              <a:rPr lang="en-US" altLang="en-US" sz="1400">
                <a:solidFill>
                  <a:srgbClr val="000000"/>
                </a:solidFill>
                <a:latin typeface="Courier New" panose="02070309020205020404" pitchFamily="49" charset="0"/>
                <a:cs typeface="Courier New" panose="02070309020205020404" pitchFamily="49" charset="0"/>
              </a:rPr>
              <a:t>      a[i] = a[j];</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94  </a:t>
            </a:r>
            <a:r>
              <a:rPr lang="en-US" altLang="en-US" sz="1400">
                <a:solidFill>
                  <a:srgbClr val="000000"/>
                </a:solidFill>
                <a:latin typeface="Courier New" panose="02070309020205020404" pitchFamily="49" charset="0"/>
                <a:cs typeface="Courier New" panose="02070309020205020404" pitchFamily="49" charset="0"/>
              </a:rPr>
              <a:t>      a[j] = temp;</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95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96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97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98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Returns the index of the left child.</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 99  </a:t>
            </a:r>
            <a:r>
              <a:rPr lang="en-US" altLang="en-US" sz="1400">
                <a:solidFill>
                  <a:srgbClr val="000000"/>
                </a:solidFill>
                <a:latin typeface="Courier New" panose="02070309020205020404" pitchFamily="49" charset="0"/>
                <a:cs typeface="Courier New" panose="02070309020205020404" pitchFamily="49" charset="0"/>
              </a:rPr>
              <a:t>      @param index</a:t>
            </a:r>
            <a:r>
              <a:rPr lang="en-US" altLang="en-US" sz="1400">
                <a:solidFill>
                  <a:srgbClr val="0073FF"/>
                </a:solidFill>
                <a:latin typeface="Times New Roman" panose="02020603050405020304" pitchFamily="18" charset="0"/>
                <a:cs typeface="Times New Roman" panose="02020603050405020304" pitchFamily="18" charset="0"/>
              </a:rPr>
              <a:t> the index of a node in this heap</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100  </a:t>
            </a:r>
            <a:r>
              <a:rPr lang="en-US" altLang="en-US" sz="1400">
                <a:solidFill>
                  <a:srgbClr val="000000"/>
                </a:solidFill>
                <a:latin typeface="Courier New" panose="02070309020205020404" pitchFamily="49" charset="0"/>
                <a:cs typeface="Courier New" panose="02070309020205020404" pitchFamily="49" charset="0"/>
              </a:rPr>
              <a:t>      @return</a:t>
            </a:r>
            <a:r>
              <a:rPr lang="en-US" altLang="en-US" sz="1400">
                <a:solidFill>
                  <a:srgbClr val="0073FF"/>
                </a:solidFill>
                <a:latin typeface="Times New Roman" panose="02020603050405020304" pitchFamily="18" charset="0"/>
                <a:cs typeface="Times New Roman" panose="02020603050405020304" pitchFamily="18" charset="0"/>
              </a:rPr>
              <a:t> the index of the left child of the given node</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private</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static</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getLeftChildIndex(</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104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return</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66FF19"/>
                </a:solidFill>
                <a:latin typeface="Courier New" panose="02070309020205020404" pitchFamily="49" charset="0"/>
                <a:cs typeface="Courier New" panose="02070309020205020404" pitchFamily="49" charset="0"/>
              </a:rPr>
              <a:t>2</a:t>
            </a:r>
            <a:r>
              <a:rPr lang="en-US" altLang="en-US" sz="1400">
                <a:solidFill>
                  <a:srgbClr val="000000"/>
                </a:solidFill>
                <a:latin typeface="Courier New" panose="02070309020205020404" pitchFamily="49" charset="0"/>
                <a:cs typeface="Courier New" panose="02070309020205020404" pitchFamily="49" charset="0"/>
              </a:rPr>
              <a:t> * index + </a:t>
            </a:r>
            <a:r>
              <a:rPr lang="en-US" altLang="en-US" sz="1400">
                <a:solidFill>
                  <a:srgbClr val="66FF19"/>
                </a:solidFill>
                <a:latin typeface="Courier New" panose="02070309020205020404" pitchFamily="49" charset="0"/>
                <a:cs typeface="Courier New" panose="02070309020205020404" pitchFamily="49" charset="0"/>
              </a:rPr>
              <a:t>1</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105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106 </a:t>
            </a:r>
            <a:endParaRPr lang="en-US" altLang="en-US" sz="1400">
              <a:latin typeface="Courier New" panose="02070309020205020404" pitchFamily="49" charset="0"/>
              <a:cs typeface="Courier New" panose="02070309020205020404" pitchFamily="49" charset="0"/>
            </a:endParaRPr>
          </a:p>
        </p:txBody>
      </p:sp>
      <p:sp>
        <p:nvSpPr>
          <p:cNvPr id="8" name="Text Box 5"/>
          <p:cNvSpPr txBox="1">
            <a:spLocks noChangeArrowheads="1"/>
          </p:cNvSpPr>
          <p:nvPr/>
        </p:nvSpPr>
        <p:spPr bwMode="auto">
          <a:xfrm>
            <a:off x="7037388" y="600551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b="1" i="1">
                <a:latin typeface="Arial" panose="020B0604020202020204" pitchFamily="34" charset="0"/>
              </a:rPr>
              <a:t>Continued</a:t>
            </a:r>
          </a:p>
        </p:txBody>
      </p:sp>
    </p:spTree>
    <p:extLst>
      <p:ext uri="{BB962C8B-B14F-4D97-AF65-F5344CB8AC3E}">
        <p14:creationId xmlns:p14="http://schemas.microsoft.com/office/powerpoint/2010/main" val="1280238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ch16/heapsort/HeapSorter.java (cont.)</a:t>
            </a:r>
          </a:p>
        </p:txBody>
      </p:sp>
      <p:sp>
        <p:nvSpPr>
          <p:cNvPr id="92163" name="Text Box 4"/>
          <p:cNvSpPr txBox="1">
            <a:spLocks noChangeArrowheads="1"/>
          </p:cNvSpPr>
          <p:nvPr/>
        </p:nvSpPr>
        <p:spPr bwMode="auto">
          <a:xfrm>
            <a:off x="0" y="914400"/>
            <a:ext cx="914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107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108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73FF"/>
                </a:solidFill>
                <a:latin typeface="Times New Roman" panose="02020603050405020304" pitchFamily="18" charset="0"/>
                <a:cs typeface="Times New Roman" panose="02020603050405020304" pitchFamily="18" charset="0"/>
              </a:rPr>
              <a:t>Returns the index of the right child.</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109  </a:t>
            </a:r>
            <a:r>
              <a:rPr lang="en-US" altLang="en-US" sz="1400">
                <a:solidFill>
                  <a:srgbClr val="000000"/>
                </a:solidFill>
                <a:latin typeface="Courier New" panose="02070309020205020404" pitchFamily="49" charset="0"/>
                <a:cs typeface="Courier New" panose="02070309020205020404" pitchFamily="49" charset="0"/>
              </a:rPr>
              <a:t>      @param index</a:t>
            </a:r>
            <a:r>
              <a:rPr lang="en-US" altLang="en-US" sz="1400">
                <a:solidFill>
                  <a:srgbClr val="0073FF"/>
                </a:solidFill>
                <a:latin typeface="Times New Roman" panose="02020603050405020304" pitchFamily="18" charset="0"/>
                <a:cs typeface="Times New Roman" panose="02020603050405020304" pitchFamily="18" charset="0"/>
              </a:rPr>
              <a:t> the index of a node in this heap</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110  </a:t>
            </a:r>
            <a:r>
              <a:rPr lang="en-US" altLang="en-US" sz="1400">
                <a:solidFill>
                  <a:srgbClr val="000000"/>
                </a:solidFill>
                <a:latin typeface="Courier New" panose="02070309020205020404" pitchFamily="49" charset="0"/>
                <a:cs typeface="Courier New" panose="02070309020205020404" pitchFamily="49" charset="0"/>
              </a:rPr>
              <a:t>      @return</a:t>
            </a:r>
            <a:r>
              <a:rPr lang="en-US" altLang="en-US" sz="1400">
                <a:solidFill>
                  <a:srgbClr val="0073FF"/>
                </a:solidFill>
                <a:latin typeface="Times New Roman" panose="02020603050405020304" pitchFamily="18" charset="0"/>
                <a:cs typeface="Times New Roman" panose="02020603050405020304" pitchFamily="18" charset="0"/>
              </a:rPr>
              <a:t> the index of the right child of the given node</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111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112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private</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static</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getRightChildIndex(</a:t>
            </a:r>
            <a:r>
              <a:rPr lang="en-US" altLang="en-US" sz="1400">
                <a:solidFill>
                  <a:srgbClr val="CC0066"/>
                </a:solidFill>
                <a:latin typeface="Courier New" panose="02070309020205020404" pitchFamily="49" charset="0"/>
                <a:cs typeface="Courier New" panose="02070309020205020404" pitchFamily="49" charset="0"/>
              </a:rPr>
              <a:t>int</a:t>
            </a:r>
            <a:r>
              <a:rPr lang="en-US" altLang="en-US" sz="1400">
                <a:solidFill>
                  <a:srgbClr val="000000"/>
                </a:solidFill>
                <a:latin typeface="Courier New" panose="02070309020205020404" pitchFamily="49" charset="0"/>
                <a:cs typeface="Courier New" panose="02070309020205020404" pitchFamily="49" charset="0"/>
              </a:rPr>
              <a:t> index)</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113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114  </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CC0066"/>
                </a:solidFill>
                <a:latin typeface="Courier New" panose="02070309020205020404" pitchFamily="49" charset="0"/>
                <a:cs typeface="Courier New" panose="02070309020205020404" pitchFamily="49" charset="0"/>
              </a:rPr>
              <a:t>return</a:t>
            </a: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66FF19"/>
                </a:solidFill>
                <a:latin typeface="Courier New" panose="02070309020205020404" pitchFamily="49" charset="0"/>
                <a:cs typeface="Courier New" panose="02070309020205020404" pitchFamily="49" charset="0"/>
              </a:rPr>
              <a:t>2</a:t>
            </a:r>
            <a:r>
              <a:rPr lang="en-US" altLang="en-US" sz="1400">
                <a:solidFill>
                  <a:srgbClr val="000000"/>
                </a:solidFill>
                <a:latin typeface="Courier New" panose="02070309020205020404" pitchFamily="49" charset="0"/>
                <a:cs typeface="Courier New" panose="02070309020205020404" pitchFamily="49" charset="0"/>
              </a:rPr>
              <a:t> * index + </a:t>
            </a:r>
            <a:r>
              <a:rPr lang="en-US" altLang="en-US" sz="1400">
                <a:solidFill>
                  <a:srgbClr val="66FF19"/>
                </a:solidFill>
                <a:latin typeface="Courier New" panose="02070309020205020404" pitchFamily="49" charset="0"/>
                <a:cs typeface="Courier New" panose="02070309020205020404" pitchFamily="49" charset="0"/>
              </a:rPr>
              <a:t>2</a:t>
            </a:r>
            <a:r>
              <a:rPr lang="en-US" altLang="en-US" sz="1400">
                <a:solidFill>
                  <a:srgbClr val="00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115  </a:t>
            </a:r>
            <a:r>
              <a:rPr lang="en-US" altLang="en-US" sz="1400">
                <a:solidFill>
                  <a:srgbClr val="00000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1">
                <a:solidFill>
                  <a:srgbClr val="0073FF"/>
                </a:solidFill>
                <a:latin typeface="Courier New" panose="02070309020205020404" pitchFamily="49" charset="0"/>
                <a:cs typeface="Courier New" panose="02070309020205020404" pitchFamily="49" charset="0"/>
              </a:rPr>
              <a:t>116  </a:t>
            </a:r>
            <a:r>
              <a:rPr lang="en-US" altLang="en-US" sz="1400">
                <a:solidFill>
                  <a:srgbClr val="000000"/>
                </a:solidFill>
                <a:latin typeface="Courier New" panose="02070309020205020404" pitchFamily="49" charset="0"/>
                <a:cs typeface="Courier New" panose="02070309020205020404" pitchFamily="49" charset="0"/>
              </a:rPr>
              <a:t>}</a:t>
            </a:r>
            <a:endParaRPr lang="en-US" alt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58221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16.17</a:t>
            </a:r>
          </a:p>
        </p:txBody>
      </p:sp>
      <p:sp>
        <p:nvSpPr>
          <p:cNvPr id="431108" name="Text Box 4"/>
          <p:cNvSpPr txBox="1">
            <a:spLocks noChangeArrowheads="1"/>
          </p:cNvSpPr>
          <p:nvPr/>
        </p:nvSpPr>
        <p:spPr bwMode="auto">
          <a:xfrm>
            <a:off x="0" y="914400"/>
            <a:ext cx="91440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2400">
                <a:latin typeface="Arial" panose="020B0604020202020204" pitchFamily="34" charset="0"/>
              </a:rPr>
              <a:t>Which algorithm requires less storage, heapsort or mergesort? </a:t>
            </a:r>
          </a:p>
          <a:p>
            <a:pPr lvl="1" eaLnBrk="1" hangingPunct="1">
              <a:spcBef>
                <a:spcPts val="1200"/>
              </a:spcBef>
              <a:buFontTx/>
              <a:buNone/>
            </a:pPr>
            <a:r>
              <a:rPr lang="en-US" altLang="en-US" sz="2400" b="1">
                <a:latin typeface="Arial" panose="020B0604020202020204" pitchFamily="34" charset="0"/>
              </a:rPr>
              <a:t>Answer:</a:t>
            </a:r>
            <a:r>
              <a:rPr lang="en-US" altLang="en-US" sz="2400">
                <a:latin typeface="Arial" panose="020B0604020202020204" pitchFamily="34" charset="0"/>
              </a:rPr>
              <a:t> Heapsort requires less storage because it doesn’t need an auxiliary array.</a:t>
            </a:r>
          </a:p>
        </p:txBody>
      </p:sp>
    </p:spTree>
    <p:extLst>
      <p:ext uri="{BB962C8B-B14F-4D97-AF65-F5344CB8AC3E}">
        <p14:creationId xmlns:p14="http://schemas.microsoft.com/office/powerpoint/2010/main" val="2576461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Lucida Sans" panose="020B0602030504020204" pitchFamily="34" charset="0"/>
              </a:rPr>
              <a:t>Self Check 16.18</a:t>
            </a:r>
          </a:p>
        </p:txBody>
      </p:sp>
      <p:sp>
        <p:nvSpPr>
          <p:cNvPr id="432132" name="Text Box 4"/>
          <p:cNvSpPr txBox="1">
            <a:spLocks noChangeArrowheads="1"/>
          </p:cNvSpPr>
          <p:nvPr/>
        </p:nvSpPr>
        <p:spPr bwMode="auto">
          <a:xfrm>
            <a:off x="0" y="91440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2400">
                <a:latin typeface="Arial" panose="020B0604020202020204" pitchFamily="34" charset="0"/>
              </a:rPr>
              <a:t>Why are the computations of the left child index and the right child index in the </a:t>
            </a:r>
            <a:r>
              <a:rPr lang="en-US" altLang="en-US" sz="2400">
                <a:solidFill>
                  <a:srgbClr val="6E7069"/>
                </a:solidFill>
                <a:latin typeface="Courier New" panose="02070309020205020404" pitchFamily="49" charset="0"/>
              </a:rPr>
              <a:t>HeapSorter</a:t>
            </a:r>
            <a:r>
              <a:rPr lang="en-US" altLang="en-US" sz="2400">
                <a:solidFill>
                  <a:srgbClr val="6E7069"/>
                </a:solidFill>
                <a:latin typeface="Arial" panose="020B0604020202020204" pitchFamily="34" charset="0"/>
              </a:rPr>
              <a:t> </a:t>
            </a:r>
            <a:r>
              <a:rPr lang="en-US" altLang="en-US" sz="2400">
                <a:latin typeface="Arial" panose="020B0604020202020204" pitchFamily="34" charset="0"/>
              </a:rPr>
              <a:t> different than in </a:t>
            </a:r>
            <a:r>
              <a:rPr lang="en-US" altLang="en-US" sz="2400">
                <a:solidFill>
                  <a:srgbClr val="6E7069"/>
                </a:solidFill>
                <a:latin typeface="Courier New" panose="02070309020205020404" pitchFamily="49" charset="0"/>
              </a:rPr>
              <a:t>MinHeap</a:t>
            </a:r>
            <a:r>
              <a:rPr lang="en-US" altLang="en-US" sz="2400">
                <a:latin typeface="Arial" panose="020B0604020202020204" pitchFamily="34" charset="0"/>
              </a:rPr>
              <a:t>?</a:t>
            </a:r>
          </a:p>
          <a:p>
            <a:pPr lvl="1" eaLnBrk="1" hangingPunct="1">
              <a:spcBef>
                <a:spcPts val="1200"/>
              </a:spcBef>
              <a:buFontTx/>
              <a:buNone/>
            </a:pPr>
            <a:r>
              <a:rPr lang="en-US" altLang="en-US" sz="2400" b="1">
                <a:latin typeface="Arial" panose="020B0604020202020204" pitchFamily="34" charset="0"/>
              </a:rPr>
              <a:t>Answer:</a:t>
            </a:r>
            <a:r>
              <a:rPr lang="en-US" altLang="en-US" sz="2400">
                <a:latin typeface="Arial" panose="020B0604020202020204" pitchFamily="34" charset="0"/>
              </a:rPr>
              <a:t> The </a:t>
            </a:r>
            <a:r>
              <a:rPr lang="en-US" altLang="en-US" sz="2400">
                <a:solidFill>
                  <a:srgbClr val="6E7069"/>
                </a:solidFill>
                <a:latin typeface="Courier New" panose="02070309020205020404" pitchFamily="49" charset="0"/>
              </a:rPr>
              <a:t>MinHeap</a:t>
            </a:r>
            <a:r>
              <a:rPr lang="en-US" altLang="en-US" sz="2400">
                <a:latin typeface="Arial" panose="020B0604020202020204" pitchFamily="34" charset="0"/>
              </a:rPr>
              <a:t> wastes the 0 entry to make the formulas more intuitive. When sorting an array, we don’t want to waste the 0 entry, so we adjust the formulas instead.</a:t>
            </a:r>
          </a:p>
        </p:txBody>
      </p:sp>
    </p:spTree>
    <p:extLst>
      <p:ext uri="{BB962C8B-B14F-4D97-AF65-F5344CB8AC3E}">
        <p14:creationId xmlns:p14="http://schemas.microsoft.com/office/powerpoint/2010/main" val="3280424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21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BE653E-D40F-43DD-ADA3-05E6016AA0DA}" type="slidenum">
              <a:rPr lang="en-US" altLang="en-US" sz="1400"/>
              <a:pPr>
                <a:spcBef>
                  <a:spcPct val="0"/>
                </a:spcBef>
                <a:buClrTx/>
                <a:buSzTx/>
                <a:buFontTx/>
                <a:buNone/>
              </a:pPr>
              <a:t>9</a:t>
            </a:fld>
            <a:endParaRPr lang="en-US" altLang="en-US" sz="1400"/>
          </a:p>
        </p:txBody>
      </p:sp>
      <p:sp>
        <p:nvSpPr>
          <p:cNvPr id="9219" name="Rectangle 2"/>
          <p:cNvSpPr>
            <a:spLocks noGrp="1" noChangeArrowheads="1"/>
          </p:cNvSpPr>
          <p:nvPr>
            <p:ph type="title"/>
          </p:nvPr>
        </p:nvSpPr>
        <p:spPr>
          <a:xfrm>
            <a:off x="0" y="152400"/>
            <a:ext cx="8839200" cy="533400"/>
          </a:xfrm>
          <a:noFill/>
        </p:spPr>
        <p:txBody>
          <a:bodyPr/>
          <a:lstStyle/>
          <a:p>
            <a:r>
              <a:rPr lang="en-US" altLang="en-US" sz="3600" smtClean="0"/>
              <a:t>Searching an Element in a Binary Search Tree</a:t>
            </a:r>
          </a:p>
        </p:txBody>
      </p:sp>
      <p:sp>
        <p:nvSpPr>
          <p:cNvPr id="922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4"/>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5"/>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6"/>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7"/>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8"/>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9"/>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7" name="Rectangle 10"/>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8" name="Rectangle 11"/>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9" name="Rectangle 12"/>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30" name="Rectangle 14"/>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31" name="Rectangle 15"/>
          <p:cNvSpPr>
            <a:spLocks noChangeArrowheads="1"/>
          </p:cNvSpPr>
          <p:nvPr/>
        </p:nvSpPr>
        <p:spPr bwMode="auto">
          <a:xfrm>
            <a:off x="331470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32" name="Rectangle 19"/>
          <p:cNvSpPr>
            <a:spLocks noGrp="1" noChangeArrowheads="1"/>
          </p:cNvSpPr>
          <p:nvPr>
            <p:ph type="body" idx="1"/>
          </p:nvPr>
        </p:nvSpPr>
        <p:spPr>
          <a:xfrm>
            <a:off x="179388" y="873125"/>
            <a:ext cx="7488237" cy="3779838"/>
          </a:xfrm>
        </p:spPr>
        <p:txBody>
          <a:bodyPr/>
          <a:lstStyle/>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public boolean search(E element) {</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TreeNode&lt;E&gt; current = root; // Start from the root</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while (current != null) </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if (element &lt; current.element) {</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current = current.left; // Go left</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else if (element &gt; current.element) {</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current = current.right; // Go right</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else // Element matches current.element</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return true; // Element is found</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  return false; // Element is not in the tree</a:t>
            </a:r>
          </a:p>
          <a:p>
            <a:pPr marL="0" indent="0">
              <a:lnSpc>
                <a:spcPct val="80000"/>
              </a:lnSpc>
              <a:buFont typeface="Monotype Sorts"/>
              <a:buNone/>
            </a:pPr>
            <a:r>
              <a:rPr lang="en-US" altLang="en-US" sz="1800" b="1" smtClean="0">
                <a:solidFill>
                  <a:schemeClr val="tx2"/>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26921</TotalTime>
  <Words>6390</Words>
  <Application>Microsoft Office PowerPoint</Application>
  <PresentationFormat>On-screen Show (4:3)</PresentationFormat>
  <Paragraphs>1105</Paragraphs>
  <Slides>89</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89</vt:i4>
      </vt:variant>
    </vt:vector>
  </HeadingPairs>
  <TitlesOfParts>
    <vt:vector size="102" baseType="lpstr">
      <vt:lpstr>ＭＳ Ｐゴシック</vt:lpstr>
      <vt:lpstr>Arial</vt:lpstr>
      <vt:lpstr>Book Antiqua</vt:lpstr>
      <vt:lpstr>Courier New</vt:lpstr>
      <vt:lpstr>Lucida Sans</vt:lpstr>
      <vt:lpstr>Monotype Sorts</vt:lpstr>
      <vt:lpstr>Symbol</vt:lpstr>
      <vt:lpstr>Tahoma</vt:lpstr>
      <vt:lpstr>Times New Roman</vt:lpstr>
      <vt:lpstr>Wingdings</vt:lpstr>
      <vt:lpstr>International</vt:lpstr>
      <vt:lpstr>Microsoft Word Picture</vt:lpstr>
      <vt:lpstr>Picture</vt:lpstr>
      <vt:lpstr>Chapter 25 Binary Search Trees</vt:lpstr>
      <vt:lpstr>Trees</vt:lpstr>
      <vt:lpstr>Binary Trees</vt:lpstr>
      <vt:lpstr>Binary Tree Terms</vt:lpstr>
      <vt:lpstr>Why Binary Search Trees</vt:lpstr>
      <vt:lpstr>Arithmetic Expression Tree</vt:lpstr>
      <vt:lpstr>Decision Tree</vt:lpstr>
      <vt:lpstr>Representing Binary Trees</vt:lpstr>
      <vt:lpstr>Searching an Element in a Binary Search Tree</vt:lpstr>
      <vt:lpstr>Inserting an Element to a Binary Search Tree</vt:lpstr>
      <vt:lpstr>Inserting an Element to a Binary Tree</vt:lpstr>
      <vt:lpstr>Trace Inserting 101 into the following tree</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Inserting 59 into the Tree</vt:lpstr>
      <vt:lpstr>Tree Traversal</vt:lpstr>
      <vt:lpstr>In-Order Traversal</vt:lpstr>
      <vt:lpstr>Print Arithmetic Expressions</vt:lpstr>
      <vt:lpstr>Post-order Traversal</vt:lpstr>
      <vt:lpstr>Evaluate Arithmetic Expressions</vt:lpstr>
      <vt:lpstr>Pre-Order Traversal</vt:lpstr>
      <vt:lpstr>Breadth-first.</vt:lpstr>
      <vt:lpstr>The Tree Interface</vt:lpstr>
      <vt:lpstr>The BST Class</vt:lpstr>
      <vt:lpstr>Example: Using Binary Trees</vt:lpstr>
      <vt:lpstr>Tree After Insertions</vt:lpstr>
      <vt:lpstr>Deleting Elements in a Binary Search Tree </vt:lpstr>
      <vt:lpstr>Deleting Elements in a Binary Search Tree</vt:lpstr>
      <vt:lpstr>Deleting Elements in a Binary Search Tree</vt:lpstr>
      <vt:lpstr>Deleting Elements in a Binary Search Tree</vt:lpstr>
      <vt:lpstr>Deleting Elements in a Binary Search Tree</vt:lpstr>
      <vt:lpstr>Deleting Elements in a Binary Search Tree</vt:lpstr>
      <vt:lpstr>Examples</vt:lpstr>
      <vt:lpstr>Examples</vt:lpstr>
      <vt:lpstr>Examples</vt:lpstr>
      <vt:lpstr>binary tree time complexity </vt:lpstr>
      <vt:lpstr>Tree Visualization</vt:lpstr>
      <vt:lpstr>Iterators </vt:lpstr>
      <vt:lpstr>Data Compression: Huffman Coding </vt:lpstr>
      <vt:lpstr>Constructing Huffman Tree</vt:lpstr>
      <vt:lpstr>Constructing Huffman Tree</vt:lpstr>
      <vt:lpstr>Constructing Huffman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Java Data Structures</dc:title>
  <dc:creator>Y. Daniel Liang</dc:creator>
  <cp:lastModifiedBy>Cynthia Johnson</cp:lastModifiedBy>
  <cp:revision>200</cp:revision>
  <dcterms:created xsi:type="dcterms:W3CDTF">1995-06-10T17:31:50Z</dcterms:created>
  <dcterms:modified xsi:type="dcterms:W3CDTF">2015-04-09T18:46:48Z</dcterms:modified>
</cp:coreProperties>
</file>