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5"/>
  </p:notesMasterIdLst>
  <p:handoutMasterIdLst>
    <p:handoutMasterId r:id="rId16"/>
  </p:handoutMasterIdLst>
  <p:sldIdLst>
    <p:sldId id="256" r:id="rId2"/>
    <p:sldId id="358" r:id="rId3"/>
    <p:sldId id="404" r:id="rId4"/>
    <p:sldId id="405" r:id="rId5"/>
    <p:sldId id="406" r:id="rId6"/>
    <p:sldId id="413" r:id="rId7"/>
    <p:sldId id="414" r:id="rId8"/>
    <p:sldId id="415" r:id="rId9"/>
    <p:sldId id="416" r:id="rId10"/>
    <p:sldId id="417" r:id="rId11"/>
    <p:sldId id="421" r:id="rId12"/>
    <p:sldId id="423" r:id="rId13"/>
    <p:sldId id="422" r:id="rId1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57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2593" autoAdjust="0"/>
    <p:restoredTop sz="94630" autoAdjust="0"/>
  </p:normalViewPr>
  <p:slideViewPr>
    <p:cSldViewPr>
      <p:cViewPr varScale="1">
        <p:scale>
          <a:sx n="87" d="100"/>
          <a:sy n="87" d="100"/>
        </p:scale>
        <p:origin x="1164" y="90"/>
      </p:cViewPr>
      <p:guideLst>
        <p:guide orient="horz" pos="57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50"/>
    </p:cViewPr>
  </p:sorterViewPr>
  <p:notesViewPr>
    <p:cSldViewPr>
      <p:cViewPr varScale="1">
        <p:scale>
          <a:sx n="40" d="100"/>
          <a:sy n="40" d="100"/>
        </p:scale>
        <p:origin x="-1404" y="-78"/>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9637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3076" name="Rectangle 4"/>
          <p:cNvSpPr>
            <a:spLocks noChangeArrowheads="1" noTextEdit="1"/>
          </p:cNvSpPr>
          <p:nvPr>
            <p:ph type="sldImg" idx="2"/>
          </p:nvPr>
        </p:nvSpPr>
        <p:spPr bwMode="auto">
          <a:xfrm>
            <a:off x="1150938" y="692150"/>
            <a:ext cx="4556125"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pPr>
              <a:defRPr/>
            </a:pPr>
            <a:fld id="{F5789141-916C-4B0D-9FCB-8992963CFC95}" type="slidenum">
              <a:rPr lang="en-US" altLang="en-US"/>
              <a:pPr>
                <a:defRPr/>
              </a:pPr>
              <a:t>‹#›</a:t>
            </a:fld>
            <a:endParaRPr lang="en-US" altLang="en-US"/>
          </a:p>
        </p:txBody>
      </p:sp>
    </p:spTree>
    <p:extLst>
      <p:ext uri="{BB962C8B-B14F-4D97-AF65-F5344CB8AC3E}">
        <p14:creationId xmlns:p14="http://schemas.microsoft.com/office/powerpoint/2010/main" val="5133455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4" name="Rectangle 34"/>
          <p:cNvSpPr>
            <a:spLocks noGrp="1" noChangeArrowheads="1"/>
          </p:cNvSpPr>
          <p:nvPr>
            <p:ph type="dt" sz="quarter" idx="10"/>
          </p:nvPr>
        </p:nvSpPr>
        <p:spPr/>
        <p:txBody>
          <a:bodyPr/>
          <a:lstStyle>
            <a:lvl1pPr>
              <a:defRPr/>
            </a:lvl1pPr>
          </a:lstStyle>
          <a:p>
            <a:pPr>
              <a:defRPr/>
            </a:pPr>
            <a:endParaRPr lang="en-US"/>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Tenth Edition, (c) 2013 Pearson Education, Inc. All rights reserved. </a:t>
            </a:r>
          </a:p>
        </p:txBody>
      </p:sp>
      <p:sp>
        <p:nvSpPr>
          <p:cNvPr id="36" name="Rectangle 36"/>
          <p:cNvSpPr>
            <a:spLocks noGrp="1" noChangeArrowheads="1"/>
          </p:cNvSpPr>
          <p:nvPr>
            <p:ph type="sldNum" sz="quarter" idx="12"/>
          </p:nvPr>
        </p:nvSpPr>
        <p:spPr>
          <a:xfrm>
            <a:off x="6553200" y="6400800"/>
            <a:ext cx="1905000" cy="457200"/>
          </a:xfrm>
        </p:spPr>
        <p:txBody>
          <a:bodyPr/>
          <a:lstStyle>
            <a:lvl1pPr>
              <a:defRPr/>
            </a:lvl1pPr>
          </a:lstStyle>
          <a:p>
            <a:pPr>
              <a:defRPr/>
            </a:pPr>
            <a:fld id="{8447F6C8-6B8C-4E03-94AF-D9DAFF3B7E13}" type="slidenum">
              <a:rPr lang="en-US" altLang="en-US"/>
              <a:pPr>
                <a:defRPr/>
              </a:pPr>
              <a:t>‹#›</a:t>
            </a:fld>
            <a:endParaRPr lang="en-US" altLang="en-US"/>
          </a:p>
        </p:txBody>
      </p:sp>
    </p:spTree>
    <p:extLst>
      <p:ext uri="{BB962C8B-B14F-4D97-AF65-F5344CB8AC3E}">
        <p14:creationId xmlns:p14="http://schemas.microsoft.com/office/powerpoint/2010/main" val="4013500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D7C65D1E-4E40-4B95-AD74-72611F570EF5}" type="slidenum">
              <a:rPr lang="en-US" altLang="en-US"/>
              <a:pPr>
                <a:defRPr/>
              </a:pPr>
              <a:t>‹#›</a:t>
            </a:fld>
            <a:endParaRPr lang="en-US" altLang="en-US"/>
          </a:p>
        </p:txBody>
      </p:sp>
    </p:spTree>
    <p:extLst>
      <p:ext uri="{BB962C8B-B14F-4D97-AF65-F5344CB8AC3E}">
        <p14:creationId xmlns:p14="http://schemas.microsoft.com/office/powerpoint/2010/main" val="1626133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805EE85F-C6DC-4E0B-8F94-56CCAC22E2CD}" type="slidenum">
              <a:rPr lang="en-US" altLang="en-US"/>
              <a:pPr>
                <a:defRPr/>
              </a:pPr>
              <a:t>‹#›</a:t>
            </a:fld>
            <a:endParaRPr lang="en-US" altLang="en-US"/>
          </a:p>
        </p:txBody>
      </p:sp>
    </p:spTree>
    <p:extLst>
      <p:ext uri="{BB962C8B-B14F-4D97-AF65-F5344CB8AC3E}">
        <p14:creationId xmlns:p14="http://schemas.microsoft.com/office/powerpoint/2010/main" val="2143340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70816FB4-E978-461C-A312-4C2F95BAF1A2}" type="slidenum">
              <a:rPr lang="en-US" altLang="en-US"/>
              <a:pPr>
                <a:defRPr/>
              </a:pPr>
              <a:t>‹#›</a:t>
            </a:fld>
            <a:endParaRPr lang="en-US" altLang="en-US"/>
          </a:p>
        </p:txBody>
      </p:sp>
    </p:spTree>
    <p:extLst>
      <p:ext uri="{BB962C8B-B14F-4D97-AF65-F5344CB8AC3E}">
        <p14:creationId xmlns:p14="http://schemas.microsoft.com/office/powerpoint/2010/main" val="732381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pPr>
              <a:defRPr/>
            </a:pPr>
            <a:fld id="{5944D9CF-DBA1-4B11-9828-21C0FDB474A2}" type="slidenum">
              <a:rPr lang="en-US" altLang="en-US"/>
              <a:pPr>
                <a:defRPr/>
              </a:pPr>
              <a:t>‹#›</a:t>
            </a:fld>
            <a:endParaRPr lang="en-US" altLang="en-US"/>
          </a:p>
        </p:txBody>
      </p:sp>
    </p:spTree>
    <p:extLst>
      <p:ext uri="{BB962C8B-B14F-4D97-AF65-F5344CB8AC3E}">
        <p14:creationId xmlns:p14="http://schemas.microsoft.com/office/powerpoint/2010/main" val="121588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36F736AC-2112-4A61-A580-E89111757B4A}" type="slidenum">
              <a:rPr lang="en-US" altLang="en-US"/>
              <a:pPr>
                <a:defRPr/>
              </a:pPr>
              <a:t>‹#›</a:t>
            </a:fld>
            <a:endParaRPr lang="en-US" altLang="en-US"/>
          </a:p>
        </p:txBody>
      </p:sp>
    </p:spTree>
    <p:extLst>
      <p:ext uri="{BB962C8B-B14F-4D97-AF65-F5344CB8AC3E}">
        <p14:creationId xmlns:p14="http://schemas.microsoft.com/office/powerpoint/2010/main" val="3951061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pPr>
              <a:defRPr/>
            </a:pPr>
            <a:fld id="{B6C8C294-602E-4CEF-9AE5-D573E4546E03}" type="slidenum">
              <a:rPr lang="en-US" altLang="en-US"/>
              <a:pPr>
                <a:defRPr/>
              </a:pPr>
              <a:t>‹#›</a:t>
            </a:fld>
            <a:endParaRPr lang="en-US" altLang="en-US"/>
          </a:p>
        </p:txBody>
      </p:sp>
    </p:spTree>
    <p:extLst>
      <p:ext uri="{BB962C8B-B14F-4D97-AF65-F5344CB8AC3E}">
        <p14:creationId xmlns:p14="http://schemas.microsoft.com/office/powerpoint/2010/main" val="2009293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pPr>
              <a:defRPr/>
            </a:pPr>
            <a:endParaRPr lang="en-US"/>
          </a:p>
        </p:txBody>
      </p:sp>
      <p:sp>
        <p:nvSpPr>
          <p:cNvPr id="4" name="Rectangle 34"/>
          <p:cNvSpPr>
            <a:spLocks noGrp="1" noChangeArrowheads="1"/>
          </p:cNvSpPr>
          <p:nvPr>
            <p:ph type="sldNum" sz="quarter" idx="11"/>
          </p:nvPr>
        </p:nvSpPr>
        <p:spPr>
          <a:ln/>
        </p:spPr>
        <p:txBody>
          <a:bodyPr/>
          <a:lstStyle>
            <a:lvl1pPr>
              <a:defRPr/>
            </a:lvl1pPr>
          </a:lstStyle>
          <a:p>
            <a:pPr>
              <a:defRPr/>
            </a:pPr>
            <a:fld id="{76935881-375A-40F8-9096-AA1F2CA3376F}" type="slidenum">
              <a:rPr lang="en-US" altLang="en-US"/>
              <a:pPr>
                <a:defRPr/>
              </a:pPr>
              <a:t>‹#›</a:t>
            </a:fld>
            <a:endParaRPr lang="en-US" altLang="en-US"/>
          </a:p>
        </p:txBody>
      </p:sp>
    </p:spTree>
    <p:extLst>
      <p:ext uri="{BB962C8B-B14F-4D97-AF65-F5344CB8AC3E}">
        <p14:creationId xmlns:p14="http://schemas.microsoft.com/office/powerpoint/2010/main" val="3699673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p>
        </p:txBody>
      </p:sp>
      <p:sp>
        <p:nvSpPr>
          <p:cNvPr id="3" name="Rectangle 34"/>
          <p:cNvSpPr>
            <a:spLocks noGrp="1" noChangeArrowheads="1"/>
          </p:cNvSpPr>
          <p:nvPr>
            <p:ph type="sldNum" sz="quarter" idx="11"/>
          </p:nvPr>
        </p:nvSpPr>
        <p:spPr>
          <a:ln/>
        </p:spPr>
        <p:txBody>
          <a:bodyPr/>
          <a:lstStyle>
            <a:lvl1pPr>
              <a:defRPr/>
            </a:lvl1pPr>
          </a:lstStyle>
          <a:p>
            <a:pPr>
              <a:defRPr/>
            </a:pPr>
            <a:fld id="{0AE68D0C-221A-44D2-ACC8-CB0283592197}" type="slidenum">
              <a:rPr lang="en-US" altLang="en-US"/>
              <a:pPr>
                <a:defRPr/>
              </a:pPr>
              <a:t>‹#›</a:t>
            </a:fld>
            <a:endParaRPr lang="en-US" altLang="en-US"/>
          </a:p>
        </p:txBody>
      </p:sp>
    </p:spTree>
    <p:extLst>
      <p:ext uri="{BB962C8B-B14F-4D97-AF65-F5344CB8AC3E}">
        <p14:creationId xmlns:p14="http://schemas.microsoft.com/office/powerpoint/2010/main" val="1676629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0BC19C76-863A-49F3-9F2A-74F44AFA52E5}" type="slidenum">
              <a:rPr lang="en-US" altLang="en-US"/>
              <a:pPr>
                <a:defRPr/>
              </a:pPr>
              <a:t>‹#›</a:t>
            </a:fld>
            <a:endParaRPr lang="en-US" altLang="en-US"/>
          </a:p>
        </p:txBody>
      </p:sp>
    </p:spTree>
    <p:extLst>
      <p:ext uri="{BB962C8B-B14F-4D97-AF65-F5344CB8AC3E}">
        <p14:creationId xmlns:p14="http://schemas.microsoft.com/office/powerpoint/2010/main" val="1612229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pPr>
              <a:defRPr/>
            </a:pPr>
            <a:fld id="{949029E4-5256-4AE2-BC92-40ED95A0A8E6}" type="slidenum">
              <a:rPr lang="en-US" altLang="en-US"/>
              <a:pPr>
                <a:defRPr/>
              </a:pPr>
              <a:t>‹#›</a:t>
            </a:fld>
            <a:endParaRPr lang="en-US" altLang="en-US"/>
          </a:p>
        </p:txBody>
      </p:sp>
    </p:spTree>
    <p:extLst>
      <p:ext uri="{BB962C8B-B14F-4D97-AF65-F5344CB8AC3E}">
        <p14:creationId xmlns:p14="http://schemas.microsoft.com/office/powerpoint/2010/main" val="3043395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a:defRPr/>
            </a:pPr>
            <a:fld id="{227E7263-377E-47ED-AB97-B04C36E30BC0}" type="slidenum">
              <a:rPr lang="en-US" altLang="en-US"/>
              <a:pPr>
                <a:defRPr/>
              </a:pPr>
              <a:t>‹#›</a:t>
            </a:fld>
            <a:endParaRPr lang="en-US" altLang="en-US"/>
          </a:p>
        </p:txBody>
      </p:sp>
      <p:sp>
        <p:nvSpPr>
          <p:cNvPr id="103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charset="0"/>
              </a:rPr>
              <a:t>Liang, Introduction to Java Programming, Tenth Edition, (c) 2013 Pearson Education, Inc. All rights reserved. </a:t>
            </a:r>
          </a:p>
        </p:txBody>
      </p:sp>
    </p:spTree>
  </p:cSld>
  <p:clrMap bg1="lt1" tx1="dk1" bg2="lt2" tx2="dk2" accent1="accent1" accent2="accent2" accent3="accent3" accent4="accent4" accent5="accent5" accent6="accent6" hlink="hlink" folHlink="folHlink"/>
  <p:sldLayoutIdLst>
    <p:sldLayoutId id="2147483743"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4721762-B5D9-4F81-AA3F-AA674C4DB69B}" type="slidenum">
              <a:rPr lang="en-US" altLang="en-US" sz="1400" smtClean="0"/>
              <a:pPr>
                <a:spcBef>
                  <a:spcPct val="0"/>
                </a:spcBef>
                <a:buClrTx/>
                <a:buSzTx/>
                <a:buFontTx/>
                <a:buNone/>
              </a:pPr>
              <a:t>1</a:t>
            </a:fld>
            <a:endParaRPr lang="en-US" altLang="en-US" sz="1400" smtClean="0"/>
          </a:p>
        </p:txBody>
      </p:sp>
      <p:sp>
        <p:nvSpPr>
          <p:cNvPr id="4099" name="Rectangle 2"/>
          <p:cNvSpPr>
            <a:spLocks noGrp="1" noChangeArrowheads="1"/>
          </p:cNvSpPr>
          <p:nvPr>
            <p:ph type="title"/>
          </p:nvPr>
        </p:nvSpPr>
        <p:spPr>
          <a:xfrm>
            <a:off x="304800" y="1676400"/>
            <a:ext cx="8534400" cy="1524000"/>
          </a:xfrm>
        </p:spPr>
        <p:txBody>
          <a:bodyPr/>
          <a:lstStyle/>
          <a:p>
            <a:r>
              <a:rPr lang="en-US" altLang="en-US" smtClean="0"/>
              <a:t>Chapter 27 Hashing</a:t>
            </a:r>
          </a:p>
        </p:txBody>
      </p:sp>
      <p:sp>
        <p:nvSpPr>
          <p:cNvPr id="4100" name="Rectangle 7"/>
          <p:cNvSpPr>
            <a:spLocks noChangeArrowheads="1"/>
          </p:cNvSpPr>
          <p:nvPr/>
        </p:nvSpPr>
        <p:spPr bwMode="auto">
          <a:xfrm>
            <a:off x="2109788" y="2319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1" name="Rectangle 9"/>
          <p:cNvSpPr>
            <a:spLocks noChangeArrowheads="1"/>
          </p:cNvSpPr>
          <p:nvPr/>
        </p:nvSpPr>
        <p:spPr bwMode="auto">
          <a:xfrm>
            <a:off x="2109788" y="2319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5"/>
          <p:cNvSpPr>
            <a:spLocks noGrp="1"/>
          </p:cNvSpPr>
          <p:nvPr>
            <p:ph type="title"/>
          </p:nvPr>
        </p:nvSpPr>
        <p:spPr/>
        <p:txBody>
          <a:bodyPr/>
          <a:lstStyle/>
          <a:p>
            <a:r>
              <a:rPr lang="en-US" altLang="en-US" smtClean="0"/>
              <a:t>Sample Strings and their hash codes</a:t>
            </a:r>
          </a:p>
        </p:txBody>
      </p:sp>
      <p:pic>
        <p:nvPicPr>
          <p:cNvPr id="13315"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74888" y="1657350"/>
            <a:ext cx="4594225" cy="4114800"/>
          </a:xfrm>
        </p:spPr>
      </p:pic>
      <p:sp>
        <p:nvSpPr>
          <p:cNvPr id="13316"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711A37C-5FE0-4F56-AF59-7AC2836718F7}" type="slidenum">
              <a:rPr lang="en-US" altLang="en-US" sz="1400" smtClean="0"/>
              <a:pPr/>
              <a:t>10</a:t>
            </a:fld>
            <a:endParaRPr lang="en-US" altLang="en-US" sz="140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t>Computing HashCodes</a:t>
            </a:r>
          </a:p>
        </p:txBody>
      </p:sp>
      <p:sp>
        <p:nvSpPr>
          <p:cNvPr id="14339" name="Content Placeholder 2"/>
          <p:cNvSpPr>
            <a:spLocks noGrp="1"/>
          </p:cNvSpPr>
          <p:nvPr>
            <p:ph idx="1"/>
          </p:nvPr>
        </p:nvSpPr>
        <p:spPr/>
        <p:txBody>
          <a:bodyPr/>
          <a:lstStyle/>
          <a:p>
            <a:pPr eaLnBrk="1" hangingPunct="1">
              <a:spcBef>
                <a:spcPts val="1200"/>
              </a:spcBef>
              <a:buFontTx/>
              <a:buChar char="•"/>
            </a:pPr>
            <a:r>
              <a:rPr lang="en-US" altLang="en-US" sz="2400" smtClean="0">
                <a:latin typeface="Arial" panose="020B0604020202020204" pitchFamily="34" charset="0"/>
              </a:rPr>
              <a:t>A hash function computes an integer hash code from an object </a:t>
            </a:r>
          </a:p>
          <a:p>
            <a:pPr eaLnBrk="1" hangingPunct="1">
              <a:spcBef>
                <a:spcPts val="1200"/>
              </a:spcBef>
              <a:buFontTx/>
              <a:buChar char="•"/>
            </a:pPr>
            <a:r>
              <a:rPr lang="en-US" altLang="en-US" sz="2400" smtClean="0">
                <a:latin typeface="Arial" panose="020B0604020202020204" pitchFamily="34" charset="0"/>
              </a:rPr>
              <a:t>Choose a hash function so that different objects are likely to have different hash codes. </a:t>
            </a:r>
          </a:p>
          <a:p>
            <a:pPr eaLnBrk="1" hangingPunct="1">
              <a:spcBef>
                <a:spcPts val="1200"/>
              </a:spcBef>
              <a:buFontTx/>
              <a:buChar char="•"/>
            </a:pPr>
            <a:r>
              <a:rPr lang="en-US" altLang="en-US" sz="2400" smtClean="0">
                <a:latin typeface="Arial" panose="020B0604020202020204" pitchFamily="34" charset="0"/>
              </a:rPr>
              <a:t>Bad choice for hash function for a string </a:t>
            </a:r>
          </a:p>
          <a:p>
            <a:pPr lvl="1" eaLnBrk="1" hangingPunct="1">
              <a:spcBef>
                <a:spcPts val="1200"/>
              </a:spcBef>
              <a:buFont typeface="Wingdings" panose="05000000000000000000" pitchFamily="2" charset="2"/>
              <a:buChar char="§"/>
            </a:pPr>
            <a:r>
              <a:rPr lang="en-US" altLang="en-US" sz="2000" i="1" smtClean="0">
                <a:latin typeface="Arial" panose="020B0604020202020204" pitchFamily="34" charset="0"/>
              </a:rPr>
              <a:t>Adding the unicode values of the characters in the string: </a:t>
            </a:r>
          </a:p>
          <a:p>
            <a:pPr lvl="1" eaLnBrk="1" hangingPunct="1">
              <a:spcBef>
                <a:spcPts val="1200"/>
              </a:spcBef>
              <a:buFontTx/>
              <a:buNone/>
            </a:pPr>
            <a:r>
              <a:rPr lang="en-US" altLang="en-US" sz="2000" i="1" smtClean="0">
                <a:latin typeface="Arial" panose="020B0604020202020204" pitchFamily="34" charset="0"/>
              </a:rPr>
              <a:t>	</a:t>
            </a:r>
            <a:r>
              <a:rPr lang="en-US" altLang="en-US" sz="2000" smtClean="0">
                <a:solidFill>
                  <a:srgbClr val="6E7069"/>
                </a:solidFill>
                <a:latin typeface="Courier New" panose="02070309020205020404" pitchFamily="49" charset="0"/>
                <a:cs typeface="Courier New" panose="02070309020205020404" pitchFamily="49" charset="0"/>
              </a:rPr>
              <a:t>int h = 0; </a:t>
            </a:r>
            <a:br>
              <a:rPr lang="en-US" altLang="en-US" sz="2000" smtClean="0">
                <a:solidFill>
                  <a:srgbClr val="6E7069"/>
                </a:solidFill>
                <a:latin typeface="Courier New" panose="02070309020205020404" pitchFamily="49" charset="0"/>
                <a:cs typeface="Courier New" panose="02070309020205020404" pitchFamily="49" charset="0"/>
              </a:rPr>
            </a:br>
            <a:r>
              <a:rPr lang="en-US" altLang="en-US" sz="2000" smtClean="0">
                <a:solidFill>
                  <a:srgbClr val="6E7069"/>
                </a:solidFill>
                <a:latin typeface="Courier New" panose="02070309020205020404" pitchFamily="49" charset="0"/>
                <a:cs typeface="Courier New" panose="02070309020205020404" pitchFamily="49" charset="0"/>
              </a:rPr>
              <a:t>for (int i = 0; i &lt; s.length(); i++) </a:t>
            </a:r>
            <a:br>
              <a:rPr lang="en-US" altLang="en-US" sz="2000" smtClean="0">
                <a:solidFill>
                  <a:srgbClr val="6E7069"/>
                </a:solidFill>
                <a:latin typeface="Courier New" panose="02070309020205020404" pitchFamily="49" charset="0"/>
                <a:cs typeface="Courier New" panose="02070309020205020404" pitchFamily="49" charset="0"/>
              </a:rPr>
            </a:br>
            <a:r>
              <a:rPr lang="en-US" altLang="en-US" sz="2000" smtClean="0">
                <a:solidFill>
                  <a:srgbClr val="6E7069"/>
                </a:solidFill>
                <a:latin typeface="Courier New" panose="02070309020205020404" pitchFamily="49" charset="0"/>
                <a:cs typeface="Courier New" panose="02070309020205020404" pitchFamily="49" charset="0"/>
              </a:rPr>
              <a:t>   h = h + s.charAt(i);</a:t>
            </a:r>
            <a:r>
              <a:rPr lang="en-US" altLang="en-US" sz="2000" i="1" smtClean="0">
                <a:latin typeface="Courier New" panose="02070309020205020404" pitchFamily="49" charset="0"/>
                <a:cs typeface="Courier New" panose="02070309020205020404" pitchFamily="49" charset="0"/>
              </a:rPr>
              <a:t> </a:t>
            </a:r>
          </a:p>
          <a:p>
            <a:pPr lvl="1" eaLnBrk="1" hangingPunct="1">
              <a:spcBef>
                <a:spcPts val="1200"/>
              </a:spcBef>
              <a:buFont typeface="Wingdings" panose="05000000000000000000" pitchFamily="2" charset="2"/>
              <a:buChar char="§"/>
            </a:pPr>
            <a:r>
              <a:rPr lang="en-US" altLang="en-US" sz="2000" i="1" smtClean="0">
                <a:latin typeface="Arial" panose="020B0604020202020204" pitchFamily="34" charset="0"/>
                <a:cs typeface="Courier New" panose="02070309020205020404" pitchFamily="49" charset="0"/>
              </a:rPr>
              <a:t>Because permutations (</a:t>
            </a:r>
            <a:r>
              <a:rPr lang="en-US" altLang="en-US" sz="2000" i="1" smtClean="0">
                <a:solidFill>
                  <a:srgbClr val="6E7069"/>
                </a:solidFill>
                <a:latin typeface="Courier New" panose="02070309020205020404" pitchFamily="49" charset="0"/>
                <a:cs typeface="Courier New" panose="02070309020205020404" pitchFamily="49" charset="0"/>
              </a:rPr>
              <a:t>"eat"</a:t>
            </a:r>
            <a:r>
              <a:rPr lang="en-US" altLang="en-US" sz="2000" i="1" smtClean="0">
                <a:latin typeface="Arial" panose="020B0604020202020204" pitchFamily="34" charset="0"/>
                <a:cs typeface="Courier New" panose="02070309020205020404" pitchFamily="49" charset="0"/>
              </a:rPr>
              <a:t> and </a:t>
            </a:r>
            <a:r>
              <a:rPr lang="en-US" altLang="en-US" sz="2000" i="1" smtClean="0">
                <a:solidFill>
                  <a:srgbClr val="6E7069"/>
                </a:solidFill>
                <a:latin typeface="Courier New" panose="02070309020205020404" pitchFamily="49" charset="0"/>
                <a:cs typeface="Courier New" panose="02070309020205020404" pitchFamily="49" charset="0"/>
              </a:rPr>
              <a:t>"tea"</a:t>
            </a:r>
            <a:r>
              <a:rPr lang="en-US" altLang="en-US" sz="2000" i="1" smtClean="0">
                <a:latin typeface="Arial" panose="020B0604020202020204" pitchFamily="34" charset="0"/>
                <a:cs typeface="Courier New" panose="02070309020205020404" pitchFamily="49" charset="0"/>
              </a:rPr>
              <a:t>) would have the same hash code </a:t>
            </a:r>
          </a:p>
          <a:p>
            <a:endParaRPr lang="en-US" altLang="en-US" smtClean="0"/>
          </a:p>
        </p:txBody>
      </p:sp>
      <p:sp>
        <p:nvSpPr>
          <p:cNvPr id="14340" name="Slide Number Placeholder 3"/>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03D040A-756E-4F57-B271-0D17279442B2}" type="slidenum">
              <a:rPr lang="en-US" altLang="en-US" sz="1400" smtClean="0"/>
              <a:pPr/>
              <a:t>11</a:t>
            </a:fld>
            <a:endParaRPr lang="en-US" altLang="en-US" sz="14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mtClean="0"/>
              <a:t>Computing HashCodes</a:t>
            </a:r>
          </a:p>
        </p:txBody>
      </p:sp>
      <p:sp>
        <p:nvSpPr>
          <p:cNvPr id="15363" name="Content Placeholder 2"/>
          <p:cNvSpPr>
            <a:spLocks noGrp="1"/>
          </p:cNvSpPr>
          <p:nvPr>
            <p:ph idx="1"/>
          </p:nvPr>
        </p:nvSpPr>
        <p:spPr/>
        <p:txBody>
          <a:bodyPr/>
          <a:lstStyle/>
          <a:p>
            <a:pPr eaLnBrk="1" hangingPunct="1">
              <a:spcBef>
                <a:spcPts val="1200"/>
              </a:spcBef>
              <a:buFontTx/>
              <a:buChar char="•"/>
            </a:pPr>
            <a:r>
              <a:rPr lang="en-US" altLang="en-US" sz="2400" smtClean="0">
                <a:latin typeface="Arial" panose="020B0604020202020204" pitchFamily="34" charset="0"/>
              </a:rPr>
              <a:t>Hash function for a string </a:t>
            </a:r>
            <a:r>
              <a:rPr lang="en-US" altLang="en-US" sz="2000" smtClean="0">
                <a:latin typeface="Courier New" panose="02070309020205020404" pitchFamily="49" charset="0"/>
                <a:cs typeface="Courier New" panose="02070309020205020404" pitchFamily="49" charset="0"/>
              </a:rPr>
              <a:t>s</a:t>
            </a:r>
            <a:r>
              <a:rPr lang="en-US" altLang="en-US" sz="2400" smtClean="0">
                <a:latin typeface="Arial" panose="020B0604020202020204" pitchFamily="34" charset="0"/>
                <a:cs typeface="Courier New" panose="02070309020205020404" pitchFamily="49" charset="0"/>
              </a:rPr>
              <a:t> from standard library </a:t>
            </a:r>
          </a:p>
          <a:p>
            <a:pPr lvl="1" eaLnBrk="1" hangingPunct="1">
              <a:spcBef>
                <a:spcPts val="1200"/>
              </a:spcBef>
              <a:buFontTx/>
              <a:buNone/>
            </a:pPr>
            <a:r>
              <a:rPr lang="en-US" altLang="en-US" sz="2000" smtClean="0">
                <a:latin typeface="Courier New" panose="02070309020205020404" pitchFamily="49" charset="0"/>
                <a:cs typeface="Courier New" panose="02070309020205020404" pitchFamily="49" charset="0"/>
              </a:rPr>
              <a:t>	</a:t>
            </a:r>
            <a:r>
              <a:rPr lang="en-US" altLang="en-US" sz="2000" smtClean="0">
                <a:solidFill>
                  <a:srgbClr val="6E7069"/>
                </a:solidFill>
                <a:latin typeface="Courier New" panose="02070309020205020404" pitchFamily="49" charset="0"/>
                <a:cs typeface="Courier New" panose="02070309020205020404" pitchFamily="49" charset="0"/>
              </a:rPr>
              <a:t>final int HASH_MULTIPLIER = 31; </a:t>
            </a:r>
            <a:br>
              <a:rPr lang="en-US" altLang="en-US" sz="2000" smtClean="0">
                <a:solidFill>
                  <a:srgbClr val="6E7069"/>
                </a:solidFill>
                <a:latin typeface="Courier New" panose="02070309020205020404" pitchFamily="49" charset="0"/>
                <a:cs typeface="Courier New" panose="02070309020205020404" pitchFamily="49" charset="0"/>
              </a:rPr>
            </a:br>
            <a:r>
              <a:rPr lang="en-US" altLang="en-US" sz="2000" smtClean="0">
                <a:solidFill>
                  <a:srgbClr val="6E7069"/>
                </a:solidFill>
                <a:latin typeface="Courier New" panose="02070309020205020404" pitchFamily="49" charset="0"/>
                <a:cs typeface="Courier New" panose="02070309020205020404" pitchFamily="49" charset="0"/>
              </a:rPr>
              <a:t>int h = 0; </a:t>
            </a:r>
            <a:br>
              <a:rPr lang="en-US" altLang="en-US" sz="2000" smtClean="0">
                <a:solidFill>
                  <a:srgbClr val="6E7069"/>
                </a:solidFill>
                <a:latin typeface="Courier New" panose="02070309020205020404" pitchFamily="49" charset="0"/>
                <a:cs typeface="Courier New" panose="02070309020205020404" pitchFamily="49" charset="0"/>
              </a:rPr>
            </a:br>
            <a:r>
              <a:rPr lang="en-US" altLang="en-US" sz="2000" smtClean="0">
                <a:solidFill>
                  <a:srgbClr val="6E7069"/>
                </a:solidFill>
                <a:latin typeface="Courier New" panose="02070309020205020404" pitchFamily="49" charset="0"/>
                <a:cs typeface="Courier New" panose="02070309020205020404" pitchFamily="49" charset="0"/>
              </a:rPr>
              <a:t>for (int i = 0; i &lt; s.length(); i++) </a:t>
            </a:r>
            <a:br>
              <a:rPr lang="en-US" altLang="en-US" sz="2000" smtClean="0">
                <a:solidFill>
                  <a:srgbClr val="6E7069"/>
                </a:solidFill>
                <a:latin typeface="Courier New" panose="02070309020205020404" pitchFamily="49" charset="0"/>
                <a:cs typeface="Courier New" panose="02070309020205020404" pitchFamily="49" charset="0"/>
              </a:rPr>
            </a:br>
            <a:r>
              <a:rPr lang="en-US" altLang="en-US" sz="2000" smtClean="0">
                <a:solidFill>
                  <a:srgbClr val="6E7069"/>
                </a:solidFill>
                <a:latin typeface="Courier New" panose="02070309020205020404" pitchFamily="49" charset="0"/>
                <a:cs typeface="Courier New" panose="02070309020205020404" pitchFamily="49" charset="0"/>
              </a:rPr>
              <a:t>   h = HASH_MULTIPLIER * h + s.charAt(i) </a:t>
            </a:r>
          </a:p>
          <a:p>
            <a:pPr eaLnBrk="1" hangingPunct="1">
              <a:spcBef>
                <a:spcPts val="1200"/>
              </a:spcBef>
              <a:buFontTx/>
              <a:buChar char="•"/>
            </a:pPr>
            <a:r>
              <a:rPr lang="en-US" altLang="en-US" sz="2400" smtClean="0">
                <a:latin typeface="Arial" panose="020B0604020202020204" pitchFamily="34" charset="0"/>
                <a:cs typeface="Courier New" panose="02070309020205020404" pitchFamily="49" charset="0"/>
              </a:rPr>
              <a:t>For example, the hash code of </a:t>
            </a:r>
            <a:r>
              <a:rPr lang="en-US" altLang="en-US" sz="2400" i="1" smtClean="0">
                <a:solidFill>
                  <a:srgbClr val="6E7069"/>
                </a:solidFill>
                <a:latin typeface="Courier New" panose="02070309020205020404" pitchFamily="49" charset="0"/>
                <a:cs typeface="Courier New" panose="02070309020205020404" pitchFamily="49" charset="0"/>
              </a:rPr>
              <a:t>"eat"</a:t>
            </a:r>
            <a:r>
              <a:rPr lang="en-US" altLang="en-US" sz="2400" smtClean="0">
                <a:solidFill>
                  <a:srgbClr val="6E7069"/>
                </a:solidFill>
                <a:latin typeface="Courier New" panose="02070309020205020404" pitchFamily="49" charset="0"/>
                <a:cs typeface="Courier New" panose="02070309020205020404" pitchFamily="49" charset="0"/>
              </a:rPr>
              <a:t> </a:t>
            </a:r>
            <a:r>
              <a:rPr lang="en-US" altLang="en-US" sz="2400" smtClean="0">
                <a:latin typeface="Arial" panose="020B0604020202020204" pitchFamily="34" charset="0"/>
                <a:cs typeface="Courier New" panose="02070309020205020404" pitchFamily="49" charset="0"/>
              </a:rPr>
              <a:t>is </a:t>
            </a:r>
          </a:p>
          <a:p>
            <a:pPr lvl="1" eaLnBrk="1" hangingPunct="1">
              <a:spcBef>
                <a:spcPts val="1200"/>
              </a:spcBef>
              <a:buFontTx/>
              <a:buNone/>
            </a:pPr>
            <a:r>
              <a:rPr lang="en-US" altLang="en-US" sz="2400" smtClean="0">
                <a:latin typeface="Courier New" panose="02070309020205020404" pitchFamily="49" charset="0"/>
                <a:cs typeface="Courier New" panose="02070309020205020404" pitchFamily="49" charset="0"/>
              </a:rPr>
              <a:t>	</a:t>
            </a:r>
            <a:r>
              <a:rPr lang="en-US" altLang="en-US" sz="2000" smtClean="0">
                <a:solidFill>
                  <a:srgbClr val="6E7069"/>
                </a:solidFill>
                <a:latin typeface="Courier New" panose="02070309020205020404" pitchFamily="49" charset="0"/>
                <a:cs typeface="Courier New" panose="02070309020205020404" pitchFamily="49" charset="0"/>
              </a:rPr>
              <a:t>31 * (31 * 'e' + 'a') + 't' = 100184 </a:t>
            </a:r>
          </a:p>
          <a:p>
            <a:pPr eaLnBrk="1" hangingPunct="1">
              <a:spcBef>
                <a:spcPts val="1200"/>
              </a:spcBef>
              <a:buFontTx/>
              <a:buChar char="•"/>
            </a:pPr>
            <a:r>
              <a:rPr lang="en-US" altLang="en-US" sz="2400" smtClean="0">
                <a:latin typeface="Arial" panose="020B0604020202020204" pitchFamily="34" charset="0"/>
                <a:cs typeface="Courier New" panose="02070309020205020404" pitchFamily="49" charset="0"/>
              </a:rPr>
              <a:t>The hash code of </a:t>
            </a:r>
            <a:r>
              <a:rPr lang="en-US" altLang="en-US" sz="2400" i="1" smtClean="0">
                <a:solidFill>
                  <a:srgbClr val="6E7069"/>
                </a:solidFill>
                <a:latin typeface="Courier New" panose="02070309020205020404" pitchFamily="49" charset="0"/>
                <a:cs typeface="Courier New" panose="02070309020205020404" pitchFamily="49" charset="0"/>
              </a:rPr>
              <a:t>"tea"</a:t>
            </a:r>
            <a:r>
              <a:rPr lang="en-US" altLang="en-US" sz="2400" smtClean="0">
                <a:solidFill>
                  <a:srgbClr val="6E7069"/>
                </a:solidFill>
                <a:latin typeface="Courier New" panose="02070309020205020404" pitchFamily="49" charset="0"/>
                <a:cs typeface="Courier New" panose="02070309020205020404" pitchFamily="49" charset="0"/>
              </a:rPr>
              <a:t> </a:t>
            </a:r>
            <a:r>
              <a:rPr lang="en-US" altLang="en-US" sz="2400" smtClean="0">
                <a:latin typeface="Arial" panose="020B0604020202020204" pitchFamily="34" charset="0"/>
                <a:cs typeface="Courier New" panose="02070309020205020404" pitchFamily="49" charset="0"/>
              </a:rPr>
              <a:t>is quite different, namely </a:t>
            </a:r>
          </a:p>
          <a:p>
            <a:pPr lvl="1" eaLnBrk="1" hangingPunct="1">
              <a:spcBef>
                <a:spcPts val="1200"/>
              </a:spcBef>
              <a:buFontTx/>
              <a:buNone/>
            </a:pPr>
            <a:r>
              <a:rPr lang="en-US" altLang="en-US" sz="2400" smtClean="0">
                <a:latin typeface="Courier New" panose="02070309020205020404" pitchFamily="49" charset="0"/>
                <a:cs typeface="Courier New" panose="02070309020205020404" pitchFamily="49" charset="0"/>
              </a:rPr>
              <a:t>	</a:t>
            </a:r>
            <a:r>
              <a:rPr lang="en-US" altLang="en-US" sz="2000" smtClean="0">
                <a:solidFill>
                  <a:srgbClr val="6E7069"/>
                </a:solidFill>
                <a:latin typeface="Courier New" panose="02070309020205020404" pitchFamily="49" charset="0"/>
                <a:cs typeface="Courier New" panose="02070309020205020404" pitchFamily="49" charset="0"/>
              </a:rPr>
              <a:t>31 * (31 * 't' + 'e') + 'a' = 114704</a:t>
            </a:r>
          </a:p>
          <a:p>
            <a:endParaRPr lang="en-US" altLang="en-US" smtClean="0"/>
          </a:p>
        </p:txBody>
      </p:sp>
      <p:sp>
        <p:nvSpPr>
          <p:cNvPr id="15364" name="Slide Number Placeholder 3"/>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6A535C-60B1-4180-AF5E-DCFAC1378B11}" type="slidenum">
              <a:rPr lang="en-US" altLang="en-US" sz="1400" smtClean="0"/>
              <a:pPr/>
              <a:t>12</a:t>
            </a:fld>
            <a:endParaRPr lang="en-US" altLang="en-US" sz="14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Creating HashCodes for your classes</a:t>
            </a:r>
          </a:p>
        </p:txBody>
      </p:sp>
      <p:sp>
        <p:nvSpPr>
          <p:cNvPr id="16387" name="Content Placeholder 2"/>
          <p:cNvSpPr>
            <a:spLocks noGrp="1"/>
          </p:cNvSpPr>
          <p:nvPr>
            <p:ph idx="1"/>
          </p:nvPr>
        </p:nvSpPr>
        <p:spPr/>
        <p:txBody>
          <a:bodyPr/>
          <a:lstStyle/>
          <a:p>
            <a:pPr eaLnBrk="1" hangingPunct="1">
              <a:spcBef>
                <a:spcPct val="50000"/>
              </a:spcBef>
            </a:pPr>
            <a:r>
              <a:rPr lang="en-US" altLang="en-US" sz="2400" smtClean="0">
                <a:latin typeface="Arial" panose="020B0604020202020204" pitchFamily="34" charset="0"/>
              </a:rPr>
              <a:t>Use a prime number as the </a:t>
            </a:r>
            <a:r>
              <a:rPr lang="en-US" altLang="en-US" sz="2400" smtClean="0">
                <a:solidFill>
                  <a:srgbClr val="6E7069"/>
                </a:solidFill>
                <a:latin typeface="Courier New" panose="02070309020205020404" pitchFamily="49" charset="0"/>
              </a:rPr>
              <a:t>HASH_MULTIPLIER</a:t>
            </a:r>
            <a:r>
              <a:rPr lang="en-US" altLang="en-US" sz="2400" smtClean="0">
                <a:solidFill>
                  <a:srgbClr val="6E7069"/>
                </a:solidFill>
                <a:latin typeface="Arial" panose="020B0604020202020204" pitchFamily="34" charset="0"/>
              </a:rPr>
              <a:t> </a:t>
            </a:r>
          </a:p>
          <a:p>
            <a:pPr eaLnBrk="1" hangingPunct="1">
              <a:spcBef>
                <a:spcPct val="50000"/>
              </a:spcBef>
            </a:pPr>
            <a:r>
              <a:rPr lang="en-US" altLang="en-US" sz="2400" smtClean="0">
                <a:latin typeface="Arial" panose="020B0604020202020204" pitchFamily="34" charset="0"/>
              </a:rPr>
              <a:t>Compute the hash codes of each instance field </a:t>
            </a:r>
          </a:p>
          <a:p>
            <a:pPr eaLnBrk="1" hangingPunct="1">
              <a:spcBef>
                <a:spcPct val="50000"/>
              </a:spcBef>
            </a:pPr>
            <a:r>
              <a:rPr lang="en-US" altLang="en-US" sz="2400" smtClean="0">
                <a:latin typeface="Arial" panose="020B0604020202020204" pitchFamily="34" charset="0"/>
              </a:rPr>
              <a:t>For an integer instance field just use the field value </a:t>
            </a:r>
          </a:p>
          <a:p>
            <a:pPr eaLnBrk="1" hangingPunct="1">
              <a:spcBef>
                <a:spcPct val="50000"/>
              </a:spcBef>
            </a:pPr>
            <a:r>
              <a:rPr lang="en-US" altLang="en-US" sz="2400" smtClean="0">
                <a:latin typeface="Arial" panose="020B0604020202020204" pitchFamily="34" charset="0"/>
              </a:rPr>
              <a:t>Combine the hash codes: </a:t>
            </a:r>
          </a:p>
          <a:p>
            <a:pPr lvl="1" eaLnBrk="1" hangingPunct="1">
              <a:spcBef>
                <a:spcPct val="50000"/>
              </a:spcBef>
              <a:buFontTx/>
              <a:buNone/>
            </a:pPr>
            <a:r>
              <a:rPr lang="en-US" altLang="en-US" sz="2000" smtClean="0">
                <a:latin typeface="Courier New" panose="02070309020205020404" pitchFamily="49" charset="0"/>
              </a:rPr>
              <a:t>	</a:t>
            </a:r>
            <a:r>
              <a:rPr lang="en-US" altLang="en-US" sz="2000" smtClean="0">
                <a:solidFill>
                  <a:srgbClr val="6E7069"/>
                </a:solidFill>
                <a:latin typeface="Courier New" panose="02070309020205020404" pitchFamily="49" charset="0"/>
              </a:rPr>
              <a:t>int h = HASH_MULTIPLIER * h1 + h2; </a:t>
            </a:r>
            <a:br>
              <a:rPr lang="en-US" altLang="en-US" sz="2000" smtClean="0">
                <a:solidFill>
                  <a:srgbClr val="6E7069"/>
                </a:solidFill>
                <a:latin typeface="Courier New" panose="02070309020205020404" pitchFamily="49" charset="0"/>
              </a:rPr>
            </a:br>
            <a:r>
              <a:rPr lang="en-US" altLang="en-US" sz="2000" smtClean="0">
                <a:solidFill>
                  <a:srgbClr val="6E7069"/>
                </a:solidFill>
                <a:latin typeface="Courier New" panose="02070309020205020404" pitchFamily="49" charset="0"/>
              </a:rPr>
              <a:t>h = HASH_MULTIPLIER * h + h3; </a:t>
            </a:r>
            <a:br>
              <a:rPr lang="en-US" altLang="en-US" sz="2000" smtClean="0">
                <a:solidFill>
                  <a:srgbClr val="6E7069"/>
                </a:solidFill>
                <a:latin typeface="Courier New" panose="02070309020205020404" pitchFamily="49" charset="0"/>
              </a:rPr>
            </a:br>
            <a:r>
              <a:rPr lang="en-US" altLang="en-US" sz="2000" smtClean="0">
                <a:solidFill>
                  <a:srgbClr val="6E7069"/>
                </a:solidFill>
                <a:latin typeface="Courier New" panose="02070309020205020404" pitchFamily="49" charset="0"/>
              </a:rPr>
              <a:t>h = HASH_MULTIPLIER *h + h4; </a:t>
            </a:r>
            <a:br>
              <a:rPr lang="en-US" altLang="en-US" sz="2000" smtClean="0">
                <a:solidFill>
                  <a:srgbClr val="6E7069"/>
                </a:solidFill>
                <a:latin typeface="Courier New" panose="02070309020205020404" pitchFamily="49" charset="0"/>
              </a:rPr>
            </a:br>
            <a:r>
              <a:rPr lang="en-US" altLang="en-US" sz="2000" smtClean="0">
                <a:solidFill>
                  <a:srgbClr val="6E7069"/>
                </a:solidFill>
                <a:latin typeface="Courier New" panose="02070309020205020404" pitchFamily="49" charset="0"/>
              </a:rPr>
              <a:t>... </a:t>
            </a:r>
            <a:br>
              <a:rPr lang="en-US" altLang="en-US" sz="2000" smtClean="0">
                <a:solidFill>
                  <a:srgbClr val="6E7069"/>
                </a:solidFill>
                <a:latin typeface="Courier New" panose="02070309020205020404" pitchFamily="49" charset="0"/>
              </a:rPr>
            </a:br>
            <a:r>
              <a:rPr lang="en-US" altLang="en-US" sz="2000" smtClean="0">
                <a:solidFill>
                  <a:srgbClr val="6E7069"/>
                </a:solidFill>
                <a:latin typeface="Courier New" panose="02070309020205020404" pitchFamily="49" charset="0"/>
              </a:rPr>
              <a:t>return h;</a:t>
            </a:r>
          </a:p>
          <a:p>
            <a:endParaRPr lang="en-US" altLang="en-US" smtClean="0"/>
          </a:p>
        </p:txBody>
      </p:sp>
      <p:sp>
        <p:nvSpPr>
          <p:cNvPr id="16388" name="Slide Number Placeholder 3"/>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5FBA99A-866B-4B9B-8EA8-1E4F8D0FB4DA}" type="slidenum">
              <a:rPr lang="en-US" altLang="en-US" sz="1400" smtClean="0"/>
              <a:pPr/>
              <a:t>13</a:t>
            </a:fld>
            <a:endParaRPr lang="en-US" altLang="en-US" sz="14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E1A7F02-28F7-48C3-9EAE-684612EF6D99}" type="slidenum">
              <a:rPr lang="en-US" altLang="en-US" sz="1400" smtClean="0"/>
              <a:pPr>
                <a:spcBef>
                  <a:spcPct val="0"/>
                </a:spcBef>
                <a:buClrTx/>
                <a:buSzTx/>
                <a:buFontTx/>
                <a:buNone/>
              </a:pPr>
              <a:t>2</a:t>
            </a:fld>
            <a:endParaRPr lang="en-US" altLang="en-US" sz="1400" smtClean="0"/>
          </a:p>
        </p:txBody>
      </p:sp>
      <p:sp>
        <p:nvSpPr>
          <p:cNvPr id="5123" name="Rectangle 2"/>
          <p:cNvSpPr>
            <a:spLocks noGrp="1" noChangeArrowheads="1"/>
          </p:cNvSpPr>
          <p:nvPr>
            <p:ph type="title"/>
          </p:nvPr>
        </p:nvSpPr>
        <p:spPr>
          <a:xfrm>
            <a:off x="685800" y="285750"/>
            <a:ext cx="7772400" cy="704850"/>
          </a:xfrm>
        </p:spPr>
        <p:txBody>
          <a:bodyPr/>
          <a:lstStyle/>
          <a:p>
            <a:r>
              <a:rPr lang="en-US" altLang="en-US" smtClean="0"/>
              <a:t>Why Hashing? </a:t>
            </a:r>
          </a:p>
        </p:txBody>
      </p:sp>
      <p:sp>
        <p:nvSpPr>
          <p:cNvPr id="5124" name="Text Box 3"/>
          <p:cNvSpPr txBox="1">
            <a:spLocks noChangeArrowheads="1"/>
          </p:cNvSpPr>
          <p:nvPr/>
        </p:nvSpPr>
        <p:spPr bwMode="auto">
          <a:xfrm>
            <a:off x="609600" y="14478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5125" name="Text Box 4"/>
          <p:cNvSpPr txBox="1">
            <a:spLocks noChangeArrowheads="1"/>
          </p:cNvSpPr>
          <p:nvPr/>
        </p:nvSpPr>
        <p:spPr bwMode="auto">
          <a:xfrm>
            <a:off x="304800" y="1219200"/>
            <a:ext cx="86106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 Is there a more efficient way to search for an element in a container? This chapter introduces a technique called </a:t>
            </a:r>
            <a:r>
              <a:rPr lang="en-US" altLang="en-US" sz="2400" i="1"/>
              <a:t>hashing</a:t>
            </a:r>
            <a:r>
              <a:rPr lang="en-US" altLang="en-US" sz="2400"/>
              <a:t>. You can use hashing to implement a map or a set to search, insert, and delete an element in  O(1) time.</a:t>
            </a:r>
          </a:p>
        </p:txBody>
      </p:sp>
      <p:sp>
        <p:nvSpPr>
          <p:cNvPr id="5126" name="Rectangle 6"/>
          <p:cNvSpPr>
            <a:spLocks noChangeArrowheads="1"/>
          </p:cNvSpPr>
          <p:nvPr/>
        </p:nvSpPr>
        <p:spPr bwMode="auto">
          <a:xfrm>
            <a:off x="0" y="2990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7" name="Rectangle 8"/>
          <p:cNvSpPr>
            <a:spLocks noChangeArrowheads="1"/>
          </p:cNvSpPr>
          <p:nvPr/>
        </p:nvSpPr>
        <p:spPr bwMode="auto">
          <a:xfrm>
            <a:off x="0" y="2990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8" name="Rectangle 12"/>
          <p:cNvSpPr>
            <a:spLocks noChangeArrowheads="1"/>
          </p:cNvSpPr>
          <p:nvPr/>
        </p:nvSpPr>
        <p:spPr bwMode="auto">
          <a:xfrm>
            <a:off x="0"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9" name="Rectangle 14"/>
          <p:cNvSpPr>
            <a:spLocks noChangeArrowheads="1"/>
          </p:cNvSpPr>
          <p:nvPr/>
        </p:nvSpPr>
        <p:spPr bwMode="auto">
          <a:xfrm>
            <a:off x="0"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D7C638C-3416-4E6E-8BE6-4F99694A2137}" type="slidenum">
              <a:rPr lang="en-US" altLang="en-US" sz="1400" smtClean="0"/>
              <a:pPr>
                <a:spcBef>
                  <a:spcPct val="0"/>
                </a:spcBef>
                <a:buClrTx/>
                <a:buSzTx/>
                <a:buFontTx/>
                <a:buNone/>
              </a:pPr>
              <a:t>3</a:t>
            </a:fld>
            <a:endParaRPr lang="en-US" altLang="en-US" sz="1400" smtClean="0"/>
          </a:p>
        </p:txBody>
      </p:sp>
      <p:sp>
        <p:nvSpPr>
          <p:cNvPr id="6147" name="Rectangle 2"/>
          <p:cNvSpPr>
            <a:spLocks noGrp="1" noChangeArrowheads="1"/>
          </p:cNvSpPr>
          <p:nvPr>
            <p:ph type="title"/>
          </p:nvPr>
        </p:nvSpPr>
        <p:spPr>
          <a:xfrm>
            <a:off x="685800" y="285750"/>
            <a:ext cx="7772400" cy="704850"/>
          </a:xfrm>
        </p:spPr>
        <p:txBody>
          <a:bodyPr/>
          <a:lstStyle/>
          <a:p>
            <a:r>
              <a:rPr lang="en-US" altLang="en-US" smtClean="0"/>
              <a:t>Map </a:t>
            </a:r>
          </a:p>
        </p:txBody>
      </p:sp>
      <p:sp>
        <p:nvSpPr>
          <p:cNvPr id="6148" name="Text Box 3"/>
          <p:cNvSpPr txBox="1">
            <a:spLocks noChangeArrowheads="1"/>
          </p:cNvSpPr>
          <p:nvPr/>
        </p:nvSpPr>
        <p:spPr bwMode="auto">
          <a:xfrm>
            <a:off x="609600" y="14478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6149" name="Text Box 4"/>
          <p:cNvSpPr txBox="1">
            <a:spLocks noChangeArrowheads="1"/>
          </p:cNvSpPr>
          <p:nvPr/>
        </p:nvSpPr>
        <p:spPr bwMode="auto">
          <a:xfrm>
            <a:off x="304800" y="1219200"/>
            <a:ext cx="8610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A </a:t>
            </a:r>
            <a:r>
              <a:rPr lang="en-US" altLang="en-US" sz="2400" i="1"/>
              <a:t>map</a:t>
            </a:r>
            <a:r>
              <a:rPr lang="en-US" altLang="en-US" sz="2400"/>
              <a:t> is a data structure that stores entries. Each entry contains two parts: </a:t>
            </a:r>
            <a:r>
              <a:rPr lang="en-US" altLang="en-US" sz="2400" i="1"/>
              <a:t>key</a:t>
            </a:r>
            <a:r>
              <a:rPr lang="en-US" altLang="en-US" sz="2400"/>
              <a:t> and </a:t>
            </a:r>
            <a:r>
              <a:rPr lang="en-US" altLang="en-US" sz="2400" i="1"/>
              <a:t>value</a:t>
            </a:r>
            <a:r>
              <a:rPr lang="en-US" altLang="en-US" sz="2400"/>
              <a:t>. The key is also called a </a:t>
            </a:r>
            <a:r>
              <a:rPr lang="en-US" altLang="en-US" sz="2400" i="1"/>
              <a:t>search key</a:t>
            </a:r>
            <a:r>
              <a:rPr lang="en-US" altLang="en-US" sz="2400"/>
              <a:t>, which is used to search for the corresponding value. For example, a dictionary can be stored in a map, where the words are the keys and the definitions of the words are the values.</a:t>
            </a:r>
          </a:p>
        </p:txBody>
      </p:sp>
      <p:sp>
        <p:nvSpPr>
          <p:cNvPr id="6150" name="Rectangle 5"/>
          <p:cNvSpPr>
            <a:spLocks noChangeArrowheads="1"/>
          </p:cNvSpPr>
          <p:nvPr/>
        </p:nvSpPr>
        <p:spPr bwMode="auto">
          <a:xfrm>
            <a:off x="0" y="2990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1" name="Rectangle 6"/>
          <p:cNvSpPr>
            <a:spLocks noChangeArrowheads="1"/>
          </p:cNvSpPr>
          <p:nvPr/>
        </p:nvSpPr>
        <p:spPr bwMode="auto">
          <a:xfrm>
            <a:off x="0" y="2990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2" name="Text Box 7"/>
          <p:cNvSpPr txBox="1">
            <a:spLocks noChangeArrowheads="1"/>
          </p:cNvSpPr>
          <p:nvPr/>
        </p:nvSpPr>
        <p:spPr bwMode="auto">
          <a:xfrm>
            <a:off x="304800" y="3505200"/>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A map is also called a </a:t>
            </a:r>
            <a:r>
              <a:rPr lang="en-US" altLang="en-US" sz="2400" i="1"/>
              <a:t>dictionary</a:t>
            </a:r>
            <a:r>
              <a:rPr lang="en-US" altLang="en-US" sz="2400"/>
              <a:t>, a </a:t>
            </a:r>
            <a:r>
              <a:rPr lang="en-US" altLang="en-US" sz="2400" i="1"/>
              <a:t>hash table</a:t>
            </a:r>
            <a:r>
              <a:rPr lang="en-US" altLang="en-US" sz="2400"/>
              <a:t>, or an associative array. The new trend is to use the term map.</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70AEC19-1FD4-4729-BBCE-992D9AFCD63B}" type="slidenum">
              <a:rPr lang="en-US" altLang="en-US" sz="1400" smtClean="0"/>
              <a:pPr>
                <a:spcBef>
                  <a:spcPct val="0"/>
                </a:spcBef>
                <a:buClrTx/>
                <a:buSzTx/>
                <a:buFontTx/>
                <a:buNone/>
              </a:pPr>
              <a:t>4</a:t>
            </a:fld>
            <a:endParaRPr lang="en-US" altLang="en-US" sz="1400" smtClean="0"/>
          </a:p>
        </p:txBody>
      </p:sp>
      <p:sp>
        <p:nvSpPr>
          <p:cNvPr id="7171" name="Rectangle 2"/>
          <p:cNvSpPr>
            <a:spLocks noGrp="1" noChangeArrowheads="1"/>
          </p:cNvSpPr>
          <p:nvPr>
            <p:ph type="title"/>
          </p:nvPr>
        </p:nvSpPr>
        <p:spPr>
          <a:xfrm>
            <a:off x="685800" y="285750"/>
            <a:ext cx="7772400" cy="704850"/>
          </a:xfrm>
        </p:spPr>
        <p:txBody>
          <a:bodyPr/>
          <a:lstStyle/>
          <a:p>
            <a:r>
              <a:rPr lang="en-US" altLang="en-US" smtClean="0"/>
              <a:t>What is Hashing? </a:t>
            </a:r>
          </a:p>
        </p:txBody>
      </p:sp>
      <p:sp>
        <p:nvSpPr>
          <p:cNvPr id="7172" name="Text Box 4"/>
          <p:cNvSpPr txBox="1">
            <a:spLocks noChangeArrowheads="1"/>
          </p:cNvSpPr>
          <p:nvPr/>
        </p:nvSpPr>
        <p:spPr bwMode="auto">
          <a:xfrm>
            <a:off x="304800" y="1219200"/>
            <a:ext cx="8610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If you know the index of an element in the array, you can retrieve the element using the index in O(1) time. So, can we store the values in an array and use the key as the index to find the value? The answer is yes if you can map a key to an index. </a:t>
            </a:r>
          </a:p>
        </p:txBody>
      </p:sp>
      <p:sp>
        <p:nvSpPr>
          <p:cNvPr id="7173" name="Rectangle 5"/>
          <p:cNvSpPr>
            <a:spLocks noChangeArrowheads="1"/>
          </p:cNvSpPr>
          <p:nvPr/>
        </p:nvSpPr>
        <p:spPr bwMode="auto">
          <a:xfrm>
            <a:off x="0" y="2990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4" name="Rectangle 6"/>
          <p:cNvSpPr>
            <a:spLocks noChangeArrowheads="1"/>
          </p:cNvSpPr>
          <p:nvPr/>
        </p:nvSpPr>
        <p:spPr bwMode="auto">
          <a:xfrm>
            <a:off x="0" y="2990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5" name="Text Box 7"/>
          <p:cNvSpPr txBox="1">
            <a:spLocks noChangeArrowheads="1"/>
          </p:cNvSpPr>
          <p:nvPr/>
        </p:nvSpPr>
        <p:spPr bwMode="auto">
          <a:xfrm>
            <a:off x="304800" y="3124200"/>
            <a:ext cx="8610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The array that stores the values is called a </a:t>
            </a:r>
            <a:r>
              <a:rPr lang="en-US" altLang="en-US" sz="2400" i="1"/>
              <a:t>hash table</a:t>
            </a:r>
            <a:r>
              <a:rPr lang="en-US" altLang="en-US" sz="2400"/>
              <a:t>. The function that maps a key to an index in the hash table is called a </a:t>
            </a:r>
            <a:r>
              <a:rPr lang="en-US" altLang="en-US" sz="2400" i="1"/>
              <a:t>hash</a:t>
            </a:r>
            <a:r>
              <a:rPr lang="en-US" altLang="en-US" sz="2400"/>
              <a:t> </a:t>
            </a:r>
            <a:r>
              <a:rPr lang="en-US" altLang="en-US" sz="2400" i="1"/>
              <a:t>function</a:t>
            </a:r>
            <a:r>
              <a:rPr lang="en-US" altLang="en-US" sz="2400"/>
              <a:t>. </a:t>
            </a:r>
          </a:p>
        </p:txBody>
      </p:sp>
      <p:sp>
        <p:nvSpPr>
          <p:cNvPr id="7176" name="Text Box 8"/>
          <p:cNvSpPr txBox="1">
            <a:spLocks noChangeArrowheads="1"/>
          </p:cNvSpPr>
          <p:nvPr/>
        </p:nvSpPr>
        <p:spPr bwMode="auto">
          <a:xfrm>
            <a:off x="228600" y="4800600"/>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i="1"/>
              <a:t>Hashing</a:t>
            </a:r>
            <a:r>
              <a:rPr lang="en-US" altLang="en-US" sz="2400"/>
              <a:t> is a technique that retrieves the value using the index obtained from key without performing a search.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D70C1AA-800F-4FE6-B281-EB4F1965B925}" type="slidenum">
              <a:rPr lang="en-US" altLang="en-US" sz="1400" smtClean="0"/>
              <a:pPr>
                <a:spcBef>
                  <a:spcPct val="0"/>
                </a:spcBef>
                <a:buClrTx/>
                <a:buSzTx/>
                <a:buFontTx/>
                <a:buNone/>
              </a:pPr>
              <a:t>5</a:t>
            </a:fld>
            <a:endParaRPr lang="en-US" altLang="en-US" sz="1400" smtClean="0"/>
          </a:p>
        </p:txBody>
      </p:sp>
      <p:sp>
        <p:nvSpPr>
          <p:cNvPr id="8195" name="Rectangle 2"/>
          <p:cNvSpPr>
            <a:spLocks noGrp="1" noChangeArrowheads="1"/>
          </p:cNvSpPr>
          <p:nvPr>
            <p:ph type="title"/>
          </p:nvPr>
        </p:nvSpPr>
        <p:spPr>
          <a:xfrm>
            <a:off x="685800" y="285750"/>
            <a:ext cx="8153400" cy="933450"/>
          </a:xfrm>
        </p:spPr>
        <p:txBody>
          <a:bodyPr/>
          <a:lstStyle/>
          <a:p>
            <a:r>
              <a:rPr lang="en-US" altLang="en-US" smtClean="0"/>
              <a:t>Hash Function and Hash Codes </a:t>
            </a:r>
          </a:p>
        </p:txBody>
      </p:sp>
      <p:sp>
        <p:nvSpPr>
          <p:cNvPr id="8196" name="Rectangle 4"/>
          <p:cNvSpPr>
            <a:spLocks noChangeArrowheads="1"/>
          </p:cNvSpPr>
          <p:nvPr/>
        </p:nvSpPr>
        <p:spPr bwMode="auto">
          <a:xfrm>
            <a:off x="0" y="2990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7" name="Rectangle 5"/>
          <p:cNvSpPr>
            <a:spLocks noChangeArrowheads="1"/>
          </p:cNvSpPr>
          <p:nvPr/>
        </p:nvSpPr>
        <p:spPr bwMode="auto">
          <a:xfrm>
            <a:off x="0" y="2990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8" name="Text Box 6"/>
          <p:cNvSpPr txBox="1">
            <a:spLocks noChangeArrowheads="1"/>
          </p:cNvSpPr>
          <p:nvPr/>
        </p:nvSpPr>
        <p:spPr bwMode="auto">
          <a:xfrm>
            <a:off x="304800" y="1250950"/>
            <a:ext cx="8610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A typical hash function first converts a search key to an integer value called a </a:t>
            </a:r>
            <a:r>
              <a:rPr lang="en-US" altLang="en-US" sz="2400" i="1"/>
              <a:t>hash code</a:t>
            </a:r>
            <a:r>
              <a:rPr lang="en-US" altLang="en-US" sz="2400"/>
              <a:t>, and then compresses the hash code into an index to the hash table. </a:t>
            </a:r>
          </a:p>
        </p:txBody>
      </p:sp>
      <p:sp>
        <p:nvSpPr>
          <p:cNvPr id="8199" name="Rectangle 8"/>
          <p:cNvSpPr>
            <a:spLocks noChangeArrowheads="1"/>
          </p:cNvSpPr>
          <p:nvPr/>
        </p:nvSpPr>
        <p:spPr bwMode="auto">
          <a:xfrm>
            <a:off x="0" y="1809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00" name="Rectangle 10"/>
          <p:cNvSpPr>
            <a:spLocks noChangeArrowheads="1"/>
          </p:cNvSpPr>
          <p:nvPr/>
        </p:nvSpPr>
        <p:spPr bwMode="auto">
          <a:xfrm>
            <a:off x="0" y="2655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01" name="Rectangle 11"/>
          <p:cNvSpPr>
            <a:spLocks noChangeArrowheads="1"/>
          </p:cNvSpPr>
          <p:nvPr/>
        </p:nvSpPr>
        <p:spPr bwMode="auto">
          <a:xfrm>
            <a:off x="0" y="4202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8202"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2438400"/>
            <a:ext cx="6819900" cy="4090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mtClean="0"/>
              <a:t>How are hash codes created?</a:t>
            </a:r>
          </a:p>
        </p:txBody>
      </p:sp>
      <p:sp>
        <p:nvSpPr>
          <p:cNvPr id="9219" name="Content Placeholder 2"/>
          <p:cNvSpPr>
            <a:spLocks noGrp="1"/>
          </p:cNvSpPr>
          <p:nvPr>
            <p:ph idx="1"/>
          </p:nvPr>
        </p:nvSpPr>
        <p:spPr/>
        <p:txBody>
          <a:bodyPr/>
          <a:lstStyle/>
          <a:p>
            <a:r>
              <a:rPr lang="en-US" altLang="en-US" smtClean="0"/>
              <a:t>Each class instance in Java has a method inherited from Object  with the signature: public int hashCode()</a:t>
            </a:r>
          </a:p>
          <a:p>
            <a:r>
              <a:rPr lang="en-US" altLang="en-US" smtClean="0"/>
              <a:t>There is a default hash code generated in Object</a:t>
            </a:r>
          </a:p>
          <a:p>
            <a:r>
              <a:rPr lang="en-US" altLang="en-US" smtClean="0"/>
              <a:t>You can override this method and create a hash code for your implementation of a hashSet or hashMap</a:t>
            </a:r>
          </a:p>
        </p:txBody>
      </p:sp>
      <p:sp>
        <p:nvSpPr>
          <p:cNvPr id="9220" name="Slide Number Placeholder 3"/>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39F4E0A-8169-4EA4-A488-B12922CC5D36}" type="slidenum">
              <a:rPr lang="en-US" altLang="en-US" sz="1400" smtClean="0"/>
              <a:pPr/>
              <a:t>6</a:t>
            </a:fld>
            <a:endParaRPr lang="en-US" altLang="en-US" sz="14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mtClean="0"/>
              <a:t>Guidelines for hashCode()</a:t>
            </a:r>
          </a:p>
        </p:txBody>
      </p:sp>
      <p:sp>
        <p:nvSpPr>
          <p:cNvPr id="10243" name="Content Placeholder 2"/>
          <p:cNvSpPr>
            <a:spLocks noGrp="1"/>
          </p:cNvSpPr>
          <p:nvPr>
            <p:ph idx="1"/>
          </p:nvPr>
        </p:nvSpPr>
        <p:spPr/>
        <p:txBody>
          <a:bodyPr/>
          <a:lstStyle/>
          <a:p>
            <a:pPr eaLnBrk="1" hangingPunct="1"/>
            <a:r>
              <a:rPr lang="en-US" altLang="en-US" sz="2000" smtClean="0">
                <a:ea typeface="ＭＳ Ｐゴシック" panose="020B0600070205080204" pitchFamily="34" charset="-128"/>
              </a:rPr>
              <a:t>A </a:t>
            </a:r>
            <a:r>
              <a:rPr lang="en-US" altLang="en-US" sz="2000" smtClean="0">
                <a:solidFill>
                  <a:schemeClr val="tx2"/>
                </a:solidFill>
                <a:ea typeface="ＭＳ Ｐゴシック" panose="020B0600070205080204" pitchFamily="34" charset="-128"/>
              </a:rPr>
              <a:t>hash function</a:t>
            </a:r>
            <a:r>
              <a:rPr lang="en-US" altLang="en-US" sz="2000" smtClean="0">
                <a:ea typeface="ＭＳ Ｐゴシック" panose="020B0600070205080204" pitchFamily="34" charset="-128"/>
              </a:rPr>
              <a:t> </a:t>
            </a:r>
            <a:r>
              <a:rPr lang="en-US" altLang="en-US" sz="2000" b="1" i="1" smtClean="0">
                <a:ea typeface="ＭＳ Ｐゴシック" panose="020B0600070205080204" pitchFamily="34" charset="-128"/>
              </a:rPr>
              <a:t>h</a:t>
            </a:r>
            <a:r>
              <a:rPr lang="en-US" altLang="en-US" sz="2000" smtClean="0">
                <a:ea typeface="ＭＳ Ｐゴシック" panose="020B0600070205080204" pitchFamily="34" charset="-128"/>
              </a:rPr>
              <a:t> maps keys of a given type to integers in a fixed interval [0, </a:t>
            </a:r>
            <a:r>
              <a:rPr lang="en-US" altLang="en-US" sz="2000" b="1" i="1" smtClean="0">
                <a:ea typeface="ＭＳ Ｐゴシック" panose="020B0600070205080204" pitchFamily="34" charset="-128"/>
              </a:rPr>
              <a:t>N</a:t>
            </a:r>
            <a:r>
              <a:rPr lang="en-US" altLang="en-US" sz="2000" b="1" i="1" smtClean="0">
                <a:latin typeface="Symbol" panose="05050102010706020507" pitchFamily="18" charset="2"/>
                <a:ea typeface="ＭＳ Ｐゴシック" panose="020B0600070205080204" pitchFamily="34" charset="-128"/>
              </a:rPr>
              <a:t> </a:t>
            </a:r>
            <a:r>
              <a:rPr lang="en-US" altLang="en-US" sz="2000" smtClean="0">
                <a:latin typeface="Symbol" panose="05050102010706020507" pitchFamily="18" charset="2"/>
                <a:ea typeface="ＭＳ Ｐゴシック" panose="020B0600070205080204" pitchFamily="34" charset="-128"/>
              </a:rPr>
              <a:t>- </a:t>
            </a:r>
            <a:r>
              <a:rPr lang="en-US" altLang="en-US" sz="2000" smtClean="0">
                <a:ea typeface="ＭＳ Ｐゴシック" panose="020B0600070205080204" pitchFamily="34" charset="-128"/>
              </a:rPr>
              <a:t>1]</a:t>
            </a:r>
          </a:p>
          <a:p>
            <a:pPr eaLnBrk="1" hangingPunct="1"/>
            <a:r>
              <a:rPr lang="en-US" altLang="en-US" sz="2000" smtClean="0">
                <a:latin typeface="Verdana" panose="020B0604030504040204" pitchFamily="34" charset="0"/>
                <a:ea typeface="ＭＳ Ｐゴシック" panose="020B0600070205080204" pitchFamily="34" charset="-128"/>
              </a:rPr>
              <a:t>Example:</a:t>
            </a:r>
            <a:br>
              <a:rPr lang="en-US" altLang="en-US" sz="2000" smtClean="0">
                <a:latin typeface="Verdana" panose="020B0604030504040204" pitchFamily="34" charset="0"/>
                <a:ea typeface="ＭＳ Ｐゴシック" panose="020B0600070205080204" pitchFamily="34" charset="-128"/>
              </a:rPr>
            </a:br>
            <a:r>
              <a:rPr lang="en-US" altLang="en-US" sz="2000" smtClean="0">
                <a:latin typeface="Verdana" panose="020B0604030504040204" pitchFamily="34" charset="0"/>
                <a:ea typeface="ＭＳ Ｐゴシック" panose="020B0600070205080204" pitchFamily="34" charset="-128"/>
              </a:rPr>
              <a:t>	</a:t>
            </a:r>
            <a:r>
              <a:rPr lang="en-US" altLang="en-US" sz="2000" b="1" i="1" smtClean="0">
                <a:ea typeface="ＭＳ Ｐゴシック" panose="020B0600070205080204" pitchFamily="34" charset="-128"/>
              </a:rPr>
              <a:t>h</a:t>
            </a:r>
            <a:r>
              <a:rPr lang="en-US" altLang="en-US" sz="2000" smtClean="0">
                <a:ea typeface="ＭＳ Ｐゴシック" panose="020B0600070205080204" pitchFamily="34" charset="-128"/>
              </a:rPr>
              <a:t>(</a:t>
            </a:r>
            <a:r>
              <a:rPr lang="en-US" altLang="en-US" sz="2000" b="1" i="1" smtClean="0">
                <a:ea typeface="ＭＳ Ｐゴシック" panose="020B0600070205080204" pitchFamily="34" charset="-128"/>
              </a:rPr>
              <a:t>x</a:t>
            </a:r>
            <a:r>
              <a:rPr lang="en-US" altLang="en-US" sz="2000" smtClean="0">
                <a:ea typeface="ＭＳ Ｐゴシック" panose="020B0600070205080204" pitchFamily="34" charset="-128"/>
              </a:rPr>
              <a:t>) </a:t>
            </a:r>
            <a:r>
              <a:rPr lang="en-US" altLang="en-US" sz="2000" smtClean="0">
                <a:latin typeface="Symbol" panose="05050102010706020507" pitchFamily="18" charset="2"/>
                <a:ea typeface="ＭＳ Ｐゴシック" panose="020B0600070205080204" pitchFamily="34" charset="-128"/>
              </a:rPr>
              <a:t>=</a:t>
            </a:r>
            <a:r>
              <a:rPr lang="en-US" altLang="en-US" sz="2000" smtClean="0">
                <a:ea typeface="ＭＳ Ｐゴシック" panose="020B0600070205080204" pitchFamily="34" charset="-128"/>
              </a:rPr>
              <a:t> </a:t>
            </a:r>
            <a:r>
              <a:rPr lang="en-US" altLang="en-US" sz="2000" b="1" i="1" smtClean="0">
                <a:ea typeface="ＭＳ Ｐゴシック" panose="020B0600070205080204" pitchFamily="34" charset="-128"/>
              </a:rPr>
              <a:t>x</a:t>
            </a:r>
            <a:r>
              <a:rPr lang="en-US" altLang="en-US" sz="2000" smtClean="0">
                <a:ea typeface="ＭＳ Ｐゴシック" panose="020B0600070205080204" pitchFamily="34" charset="-128"/>
              </a:rPr>
              <a:t> mod </a:t>
            </a:r>
            <a:r>
              <a:rPr lang="en-US" altLang="en-US" sz="2000" b="1" i="1" smtClean="0">
                <a:ea typeface="ＭＳ Ｐゴシック" panose="020B0600070205080204" pitchFamily="34" charset="-128"/>
              </a:rPr>
              <a:t>N</a:t>
            </a:r>
            <a:br>
              <a:rPr lang="en-US" altLang="en-US" sz="2000" b="1" i="1" smtClean="0">
                <a:ea typeface="ＭＳ Ｐゴシック" panose="020B0600070205080204" pitchFamily="34" charset="-128"/>
              </a:rPr>
            </a:br>
            <a:r>
              <a:rPr lang="en-US" altLang="en-US" sz="2000" smtClean="0">
                <a:latin typeface="Verdana" panose="020B0604030504040204" pitchFamily="34" charset="0"/>
                <a:ea typeface="ＭＳ Ｐゴシック" panose="020B0600070205080204" pitchFamily="34" charset="-128"/>
              </a:rPr>
              <a:t>is a hash function for integer keys</a:t>
            </a:r>
          </a:p>
          <a:p>
            <a:pPr eaLnBrk="1" hangingPunct="1"/>
            <a:r>
              <a:rPr lang="en-US" altLang="en-US" sz="2000" smtClean="0">
                <a:latin typeface="Verdana" panose="020B0604030504040204" pitchFamily="34" charset="0"/>
                <a:ea typeface="ＭＳ Ｐゴシック" panose="020B0600070205080204" pitchFamily="34" charset="-128"/>
              </a:rPr>
              <a:t>The integer </a:t>
            </a:r>
            <a:r>
              <a:rPr lang="en-US" altLang="en-US" sz="2000" b="1" i="1" smtClean="0">
                <a:ea typeface="ＭＳ Ｐゴシック" panose="020B0600070205080204" pitchFamily="34" charset="-128"/>
              </a:rPr>
              <a:t>h</a:t>
            </a:r>
            <a:r>
              <a:rPr lang="en-US" altLang="en-US" sz="2000" smtClean="0">
                <a:ea typeface="ＭＳ Ｐゴシック" panose="020B0600070205080204" pitchFamily="34" charset="-128"/>
              </a:rPr>
              <a:t>(</a:t>
            </a:r>
            <a:r>
              <a:rPr lang="en-US" altLang="en-US" sz="2000" b="1" i="1" smtClean="0">
                <a:ea typeface="ＭＳ Ｐゴシック" panose="020B0600070205080204" pitchFamily="34" charset="-128"/>
              </a:rPr>
              <a:t>x</a:t>
            </a:r>
            <a:r>
              <a:rPr lang="en-US" altLang="en-US" sz="2000" smtClean="0">
                <a:ea typeface="ＭＳ Ｐゴシック" panose="020B0600070205080204" pitchFamily="34" charset="-128"/>
              </a:rPr>
              <a:t>)</a:t>
            </a:r>
            <a:r>
              <a:rPr lang="en-US" altLang="en-US" sz="2000" smtClean="0">
                <a:latin typeface="Verdana" panose="020B0604030504040204" pitchFamily="34" charset="0"/>
                <a:ea typeface="ＭＳ Ｐゴシック" panose="020B0600070205080204" pitchFamily="34" charset="-128"/>
              </a:rPr>
              <a:t> is called the </a:t>
            </a:r>
            <a:r>
              <a:rPr lang="en-US" altLang="en-US" sz="2000" smtClean="0">
                <a:solidFill>
                  <a:schemeClr val="tx2"/>
                </a:solidFill>
                <a:latin typeface="Verdana" panose="020B0604030504040204" pitchFamily="34" charset="0"/>
                <a:ea typeface="ＭＳ Ｐゴシック" panose="020B0600070205080204" pitchFamily="34" charset="-128"/>
              </a:rPr>
              <a:t>hash value</a:t>
            </a:r>
            <a:r>
              <a:rPr lang="en-US" altLang="en-US" sz="2000" smtClean="0">
                <a:latin typeface="Verdana" panose="020B0604030504040204" pitchFamily="34" charset="0"/>
                <a:ea typeface="ＭＳ Ｐゴシック" panose="020B0600070205080204" pitchFamily="34" charset="-128"/>
              </a:rPr>
              <a:t> of key </a:t>
            </a:r>
            <a:r>
              <a:rPr lang="en-US" altLang="en-US" sz="2000" b="1" i="1" smtClean="0">
                <a:ea typeface="ＭＳ Ｐゴシック" panose="020B0600070205080204" pitchFamily="34" charset="-128"/>
              </a:rPr>
              <a:t>x</a:t>
            </a:r>
          </a:p>
          <a:p>
            <a:pPr eaLnBrk="1" hangingPunct="1"/>
            <a:r>
              <a:rPr lang="en-US" altLang="en-US" sz="2000" smtClean="0">
                <a:latin typeface="Verdana" panose="020B0604030504040204" pitchFamily="34" charset="0"/>
                <a:ea typeface="ＭＳ Ｐゴシック" panose="020B0600070205080204" pitchFamily="34" charset="-128"/>
              </a:rPr>
              <a:t>A </a:t>
            </a:r>
            <a:r>
              <a:rPr lang="en-US" altLang="en-US" sz="2000" smtClean="0">
                <a:solidFill>
                  <a:schemeClr val="tx2"/>
                </a:solidFill>
                <a:latin typeface="Verdana" panose="020B0604030504040204" pitchFamily="34" charset="0"/>
                <a:ea typeface="ＭＳ Ｐゴシック" panose="020B0600070205080204" pitchFamily="34" charset="-128"/>
              </a:rPr>
              <a:t>hash table</a:t>
            </a:r>
            <a:r>
              <a:rPr lang="en-US" altLang="en-US" sz="2000" smtClean="0">
                <a:latin typeface="Verdana" panose="020B0604030504040204" pitchFamily="34" charset="0"/>
                <a:ea typeface="ＭＳ Ｐゴシック" panose="020B0600070205080204" pitchFamily="34" charset="-128"/>
              </a:rPr>
              <a:t> for a given key type consists of</a:t>
            </a:r>
          </a:p>
          <a:p>
            <a:pPr lvl="1" eaLnBrk="1" hangingPunct="1"/>
            <a:r>
              <a:rPr lang="en-US" altLang="en-US" sz="2000" smtClean="0">
                <a:latin typeface="Verdana" panose="020B0604030504040204" pitchFamily="34" charset="0"/>
                <a:ea typeface="ＭＳ Ｐゴシック" panose="020B0600070205080204" pitchFamily="34" charset="-128"/>
              </a:rPr>
              <a:t>Hash function </a:t>
            </a:r>
            <a:r>
              <a:rPr lang="en-US" altLang="en-US" sz="2000" b="1" i="1" smtClean="0">
                <a:ea typeface="ＭＳ Ｐゴシック" panose="020B0600070205080204" pitchFamily="34" charset="-128"/>
              </a:rPr>
              <a:t>h</a:t>
            </a:r>
            <a:endParaRPr lang="en-US" altLang="en-US" sz="2000" smtClean="0">
              <a:ea typeface="ＭＳ Ｐゴシック" panose="020B0600070205080204" pitchFamily="34" charset="-128"/>
            </a:endParaRPr>
          </a:p>
          <a:p>
            <a:pPr lvl="1" eaLnBrk="1" hangingPunct="1"/>
            <a:r>
              <a:rPr lang="en-US" altLang="en-US" sz="2000" smtClean="0">
                <a:ea typeface="ＭＳ Ｐゴシック" panose="020B0600070205080204" pitchFamily="34" charset="-128"/>
              </a:rPr>
              <a:t>Array (called table) of size </a:t>
            </a:r>
            <a:r>
              <a:rPr lang="en-US" altLang="en-US" sz="2000" b="1" i="1" smtClean="0">
                <a:ea typeface="ＭＳ Ｐゴシック" panose="020B0600070205080204" pitchFamily="34" charset="-128"/>
              </a:rPr>
              <a:t>N</a:t>
            </a:r>
          </a:p>
          <a:p>
            <a:pPr eaLnBrk="1" hangingPunct="1"/>
            <a:r>
              <a:rPr lang="en-US" altLang="en-US" sz="2000" smtClean="0">
                <a:ea typeface="ＭＳ Ｐゴシック" panose="020B0600070205080204" pitchFamily="34" charset="-128"/>
              </a:rPr>
              <a:t>When implementing a map with a hash table, the goal is to store item (</a:t>
            </a:r>
            <a:r>
              <a:rPr lang="en-US" altLang="en-US" sz="2000" b="1" i="1" smtClean="0">
                <a:ea typeface="ＭＳ Ｐゴシック" panose="020B0600070205080204" pitchFamily="34" charset="-128"/>
              </a:rPr>
              <a:t>k</a:t>
            </a:r>
            <a:r>
              <a:rPr lang="en-US" altLang="en-US" sz="2000" smtClean="0">
                <a:ea typeface="ＭＳ Ｐゴシック" panose="020B0600070205080204" pitchFamily="34" charset="-128"/>
              </a:rPr>
              <a:t>, </a:t>
            </a:r>
            <a:r>
              <a:rPr lang="en-US" altLang="en-US" sz="2000" b="1" i="1" smtClean="0">
                <a:ea typeface="ＭＳ Ｐゴシック" panose="020B0600070205080204" pitchFamily="34" charset="-128"/>
              </a:rPr>
              <a:t>o</a:t>
            </a:r>
            <a:r>
              <a:rPr lang="en-US" altLang="en-US" sz="2000" smtClean="0">
                <a:ea typeface="ＭＳ Ｐゴシック" panose="020B0600070205080204" pitchFamily="34" charset="-128"/>
              </a:rPr>
              <a:t>) at index </a:t>
            </a:r>
            <a:r>
              <a:rPr lang="en-US" altLang="en-US" sz="2000" b="1" i="1" smtClean="0">
                <a:ea typeface="ＭＳ Ｐゴシック" panose="020B0600070205080204" pitchFamily="34" charset="-128"/>
              </a:rPr>
              <a:t>i</a:t>
            </a:r>
            <a:r>
              <a:rPr lang="en-US" altLang="en-US" sz="2000" smtClean="0">
                <a:ea typeface="ＭＳ Ｐゴシック" panose="020B0600070205080204" pitchFamily="34" charset="-128"/>
              </a:rPr>
              <a:t> </a:t>
            </a:r>
            <a:r>
              <a:rPr lang="en-US" altLang="en-US" sz="2000" smtClean="0">
                <a:latin typeface="Symbol" panose="05050102010706020507" pitchFamily="18" charset="2"/>
                <a:ea typeface="ＭＳ Ｐゴシック" panose="020B0600070205080204" pitchFamily="34" charset="-128"/>
              </a:rPr>
              <a:t>=</a:t>
            </a:r>
            <a:r>
              <a:rPr lang="en-US" altLang="en-US" sz="2000" smtClean="0">
                <a:ea typeface="ＭＳ Ｐゴシック" panose="020B0600070205080204" pitchFamily="34" charset="-128"/>
              </a:rPr>
              <a:t> </a:t>
            </a:r>
            <a:r>
              <a:rPr lang="en-US" altLang="en-US" sz="2000" b="1" i="1" smtClean="0">
                <a:ea typeface="ＭＳ Ｐゴシック" panose="020B0600070205080204" pitchFamily="34" charset="-128"/>
              </a:rPr>
              <a:t>h</a:t>
            </a:r>
            <a:r>
              <a:rPr lang="en-US" altLang="en-US" sz="2000" smtClean="0">
                <a:ea typeface="ＭＳ Ｐゴシック" panose="020B0600070205080204" pitchFamily="34" charset="-128"/>
              </a:rPr>
              <a:t>(</a:t>
            </a:r>
            <a:r>
              <a:rPr lang="en-US" altLang="en-US" sz="2000" b="1" i="1" smtClean="0">
                <a:ea typeface="ＭＳ Ｐゴシック" panose="020B0600070205080204" pitchFamily="34" charset="-128"/>
              </a:rPr>
              <a:t>k</a:t>
            </a:r>
            <a:r>
              <a:rPr lang="en-US" altLang="en-US" sz="2000" smtClean="0">
                <a:ea typeface="ＭＳ Ｐゴシック" panose="020B0600070205080204" pitchFamily="34" charset="-128"/>
              </a:rPr>
              <a:t>)</a:t>
            </a:r>
            <a:endParaRPr lang="en-US" altLang="en-US" sz="2000" smtClean="0">
              <a:latin typeface="Verdana" panose="020B0604030504040204" pitchFamily="34" charset="0"/>
              <a:ea typeface="ＭＳ Ｐゴシック" panose="020B0600070205080204" pitchFamily="34" charset="-128"/>
            </a:endParaRPr>
          </a:p>
          <a:p>
            <a:endParaRPr lang="en-US" altLang="en-US" smtClean="0"/>
          </a:p>
        </p:txBody>
      </p:sp>
      <p:sp>
        <p:nvSpPr>
          <p:cNvPr id="10244" name="Slide Number Placeholder 3"/>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E627A9-6401-47E0-9CB5-B8761051A111}" type="slidenum">
              <a:rPr lang="en-US" altLang="en-US" sz="1400" smtClean="0"/>
              <a:pPr/>
              <a:t>7</a:t>
            </a:fld>
            <a:endParaRPr lang="en-US" altLang="en-US" sz="14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t>Example</a:t>
            </a:r>
          </a:p>
        </p:txBody>
      </p:sp>
      <p:sp>
        <p:nvSpPr>
          <p:cNvPr id="11267" name="Rectangle 3" descr="Rectangle: Click to edit Master text styles&#10;Second level&#10;Third level&#10;Fourth level&#10;Fifth level"/>
          <p:cNvSpPr>
            <a:spLocks noGrp="1" noChangeArrowheads="1"/>
          </p:cNvSpPr>
          <p:nvPr>
            <p:ph sz="half" idx="1"/>
          </p:nvPr>
        </p:nvSpPr>
        <p:spPr/>
        <p:txBody>
          <a:bodyPr/>
          <a:lstStyle/>
          <a:p>
            <a:pPr eaLnBrk="1" hangingPunct="1"/>
            <a:r>
              <a:rPr lang="en-US" altLang="en-US" sz="2400" smtClean="0">
                <a:ea typeface="ＭＳ Ｐゴシック" panose="020B0600070205080204" pitchFamily="34" charset="-128"/>
              </a:rPr>
              <a:t>We design a hash table for a map storing entries as (Phone #, Name), where PN (phone number) is a 10-digit positive integer</a:t>
            </a:r>
          </a:p>
          <a:p>
            <a:pPr eaLnBrk="1" hangingPunct="1"/>
            <a:r>
              <a:rPr lang="en-US" altLang="en-US" sz="2400" smtClean="0">
                <a:ea typeface="ＭＳ Ｐゴシック" panose="020B0600070205080204" pitchFamily="34" charset="-128"/>
              </a:rPr>
              <a:t>Our hash table uses an array of size </a:t>
            </a:r>
            <a:r>
              <a:rPr lang="en-US" altLang="en-US" sz="2400" b="1" i="1" smtClean="0">
                <a:ea typeface="ＭＳ Ｐゴシック" panose="020B0600070205080204" pitchFamily="34" charset="-128"/>
              </a:rPr>
              <a:t>N</a:t>
            </a:r>
            <a:r>
              <a:rPr lang="en-US" altLang="en-US" sz="2400" b="1" i="1" smtClean="0">
                <a:latin typeface="Symbol" panose="05050102010706020507" pitchFamily="18" charset="2"/>
                <a:ea typeface="ＭＳ Ｐゴシック" panose="020B0600070205080204" pitchFamily="34" charset="-128"/>
              </a:rPr>
              <a:t> </a:t>
            </a:r>
            <a:r>
              <a:rPr lang="en-US" altLang="en-US" sz="2400" smtClean="0">
                <a:latin typeface="Symbol" panose="05050102010706020507" pitchFamily="18" charset="2"/>
                <a:ea typeface="ＭＳ Ｐゴシック" panose="020B0600070205080204" pitchFamily="34" charset="-128"/>
              </a:rPr>
              <a:t>= </a:t>
            </a:r>
            <a:r>
              <a:rPr lang="en-US" altLang="en-US" sz="2400" smtClean="0">
                <a:ea typeface="ＭＳ Ｐゴシック" panose="020B0600070205080204" pitchFamily="34" charset="-128"/>
              </a:rPr>
              <a:t>10,000 and the hash function</a:t>
            </a:r>
            <a:br>
              <a:rPr lang="en-US" altLang="en-US" sz="2400" smtClean="0">
                <a:ea typeface="ＭＳ Ｐゴシック" panose="020B0600070205080204" pitchFamily="34" charset="-128"/>
              </a:rPr>
            </a:br>
            <a:r>
              <a:rPr lang="en-US" altLang="en-US" sz="2400" b="1" i="1" smtClean="0">
                <a:ea typeface="ＭＳ Ｐゴシック" panose="020B0600070205080204" pitchFamily="34" charset="-128"/>
              </a:rPr>
              <a:t>h</a:t>
            </a:r>
            <a:r>
              <a:rPr lang="en-US" altLang="en-US" sz="2400" smtClean="0">
                <a:ea typeface="ＭＳ Ｐゴシック" panose="020B0600070205080204" pitchFamily="34" charset="-128"/>
              </a:rPr>
              <a:t>(</a:t>
            </a:r>
            <a:r>
              <a:rPr lang="en-US" altLang="en-US" sz="2400" b="1" i="1" smtClean="0">
                <a:ea typeface="ＭＳ Ｐゴシック" panose="020B0600070205080204" pitchFamily="34" charset="-128"/>
              </a:rPr>
              <a:t>x</a:t>
            </a:r>
            <a:r>
              <a:rPr lang="en-US" altLang="en-US" sz="2400" smtClean="0">
                <a:ea typeface="ＭＳ Ｐゴシック" panose="020B0600070205080204" pitchFamily="34" charset="-128"/>
              </a:rPr>
              <a:t>)</a:t>
            </a:r>
            <a:r>
              <a:rPr lang="en-US" altLang="en-US" sz="2400" smtClean="0">
                <a:latin typeface="Symbol" panose="05050102010706020507" pitchFamily="18" charset="2"/>
                <a:ea typeface="ＭＳ Ｐゴシック" panose="020B0600070205080204" pitchFamily="34" charset="-128"/>
              </a:rPr>
              <a:t> = </a:t>
            </a:r>
            <a:r>
              <a:rPr lang="en-US" altLang="en-US" sz="2400" smtClean="0">
                <a:ea typeface="ＭＳ Ｐゴシック" panose="020B0600070205080204" pitchFamily="34" charset="-128"/>
              </a:rPr>
              <a:t>last four digits of </a:t>
            </a:r>
            <a:r>
              <a:rPr lang="en-US" altLang="en-US" sz="2400" b="1" i="1" smtClean="0">
                <a:ea typeface="ＭＳ Ｐゴシック" panose="020B0600070205080204" pitchFamily="34" charset="-128"/>
              </a:rPr>
              <a:t>x</a:t>
            </a:r>
          </a:p>
        </p:txBody>
      </p:sp>
      <p:sp>
        <p:nvSpPr>
          <p:cNvPr id="11268" name="Content Placeholder 31"/>
          <p:cNvSpPr>
            <a:spLocks noGrp="1"/>
          </p:cNvSpPr>
          <p:nvPr>
            <p:ph sz="half" idx="2"/>
          </p:nvPr>
        </p:nvSpPr>
        <p:spPr/>
        <p:txBody>
          <a:bodyPr/>
          <a:lstStyle/>
          <a:p>
            <a:r>
              <a:rPr lang="en-US" altLang="en-US" smtClean="0"/>
              <a:t> </a:t>
            </a:r>
          </a:p>
        </p:txBody>
      </p:sp>
      <p:sp>
        <p:nvSpPr>
          <p:cNvPr id="11269" name="Slide Number Placeholder 3"/>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B4D294A-2DD7-453F-A452-47B4CEBAB2EB}" type="slidenum">
              <a:rPr lang="en-US" altLang="en-US" sz="1400" smtClean="0"/>
              <a:pPr/>
              <a:t>8</a:t>
            </a:fld>
            <a:endParaRPr lang="en-US" altLang="en-US" sz="1400" smtClean="0"/>
          </a:p>
        </p:txBody>
      </p:sp>
      <p:grpSp>
        <p:nvGrpSpPr>
          <p:cNvPr id="11270" name="Group 30"/>
          <p:cNvGrpSpPr>
            <a:grpSpLocks/>
          </p:cNvGrpSpPr>
          <p:nvPr/>
        </p:nvGrpSpPr>
        <p:grpSpPr bwMode="auto">
          <a:xfrm>
            <a:off x="5257800" y="1828800"/>
            <a:ext cx="2978150" cy="3200400"/>
            <a:chOff x="2496" y="1488"/>
            <a:chExt cx="1876" cy="2016"/>
          </a:xfrm>
        </p:grpSpPr>
        <p:sp>
          <p:nvSpPr>
            <p:cNvPr id="11271" name="Rectangle 4"/>
            <p:cNvSpPr>
              <a:spLocks noChangeArrowheads="1"/>
            </p:cNvSpPr>
            <p:nvPr/>
          </p:nvSpPr>
          <p:spPr bwMode="auto">
            <a:xfrm>
              <a:off x="2996" y="1536"/>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Tahoma" panose="020B0604030504040204" pitchFamily="34" charset="0"/>
                  <a:ea typeface="ＭＳ Ｐゴシック" panose="020B0600070205080204" pitchFamily="34" charset="-128"/>
                  <a:sym typeface="Symbol" panose="05050102010706020507" pitchFamily="18" charset="2"/>
                </a:rPr>
                <a:t></a:t>
              </a:r>
              <a:endParaRPr lang="en-US" altLang="en-US" sz="1800">
                <a:latin typeface="Tahoma" panose="020B0604030504040204" pitchFamily="34" charset="0"/>
                <a:ea typeface="ＭＳ Ｐゴシック" panose="020B0600070205080204" pitchFamily="34" charset="-128"/>
              </a:endParaRPr>
            </a:p>
          </p:txBody>
        </p:sp>
        <p:sp>
          <p:nvSpPr>
            <p:cNvPr id="11272" name="Rectangle 5"/>
            <p:cNvSpPr>
              <a:spLocks noChangeArrowheads="1"/>
            </p:cNvSpPr>
            <p:nvPr/>
          </p:nvSpPr>
          <p:spPr bwMode="auto">
            <a:xfrm>
              <a:off x="2996" y="1728"/>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ahoma" panose="020B0604030504040204" pitchFamily="34" charset="0"/>
                <a:ea typeface="ＭＳ Ｐゴシック" panose="020B0600070205080204" pitchFamily="34" charset="-128"/>
              </a:endParaRPr>
            </a:p>
          </p:txBody>
        </p:sp>
        <p:sp>
          <p:nvSpPr>
            <p:cNvPr id="11273" name="Rectangle 6"/>
            <p:cNvSpPr>
              <a:spLocks noChangeArrowheads="1"/>
            </p:cNvSpPr>
            <p:nvPr/>
          </p:nvSpPr>
          <p:spPr bwMode="auto">
            <a:xfrm>
              <a:off x="2996" y="1920"/>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Tahoma" panose="020B0604030504040204" pitchFamily="34" charset="0"/>
                <a:ea typeface="ＭＳ Ｐゴシック" panose="020B0600070205080204" pitchFamily="34" charset="-128"/>
                <a:sym typeface="Symbol" panose="05050102010706020507" pitchFamily="18" charset="2"/>
              </a:endParaRPr>
            </a:p>
          </p:txBody>
        </p:sp>
        <p:sp>
          <p:nvSpPr>
            <p:cNvPr id="11274" name="Rectangle 7"/>
            <p:cNvSpPr>
              <a:spLocks noChangeArrowheads="1"/>
            </p:cNvSpPr>
            <p:nvPr/>
          </p:nvSpPr>
          <p:spPr bwMode="auto">
            <a:xfrm>
              <a:off x="2996" y="2112"/>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Tahoma" panose="020B0604030504040204" pitchFamily="34" charset="0"/>
                  <a:ea typeface="ＭＳ Ｐゴシック" panose="020B0600070205080204" pitchFamily="34" charset="-128"/>
                  <a:sym typeface="Symbol" panose="05050102010706020507" pitchFamily="18" charset="2"/>
                </a:rPr>
                <a:t></a:t>
              </a:r>
            </a:p>
          </p:txBody>
        </p:sp>
        <p:sp>
          <p:nvSpPr>
            <p:cNvPr id="11275" name="Rectangle 8"/>
            <p:cNvSpPr>
              <a:spLocks noChangeArrowheads="1"/>
            </p:cNvSpPr>
            <p:nvPr/>
          </p:nvSpPr>
          <p:spPr bwMode="auto">
            <a:xfrm>
              <a:off x="2996" y="2304"/>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ahoma" panose="020B0604030504040204" pitchFamily="34" charset="0"/>
                <a:ea typeface="ＭＳ Ｐゴシック" panose="020B0600070205080204" pitchFamily="34" charset="-128"/>
              </a:endParaRPr>
            </a:p>
          </p:txBody>
        </p:sp>
        <p:sp>
          <p:nvSpPr>
            <p:cNvPr id="11276" name="Rectangle 9"/>
            <p:cNvSpPr>
              <a:spLocks noChangeArrowheads="1"/>
            </p:cNvSpPr>
            <p:nvPr/>
          </p:nvSpPr>
          <p:spPr bwMode="auto">
            <a:xfrm>
              <a:off x="2996" y="3072"/>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ahoma" panose="020B0604030504040204" pitchFamily="34" charset="0"/>
                <a:ea typeface="ＭＳ Ｐゴシック" panose="020B0600070205080204" pitchFamily="34" charset="-128"/>
              </a:endParaRPr>
            </a:p>
          </p:txBody>
        </p:sp>
        <p:sp>
          <p:nvSpPr>
            <p:cNvPr id="11277" name="Rectangle 10"/>
            <p:cNvSpPr>
              <a:spLocks noChangeArrowheads="1"/>
            </p:cNvSpPr>
            <p:nvPr/>
          </p:nvSpPr>
          <p:spPr bwMode="auto">
            <a:xfrm>
              <a:off x="2996" y="2880"/>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Tahoma" panose="020B0604030504040204" pitchFamily="34" charset="0"/>
                  <a:ea typeface="ＭＳ Ｐゴシック" panose="020B0600070205080204" pitchFamily="34" charset="-128"/>
                  <a:sym typeface="Symbol" panose="05050102010706020507" pitchFamily="18" charset="2"/>
                </a:rPr>
                <a:t></a:t>
              </a:r>
            </a:p>
          </p:txBody>
        </p:sp>
        <p:sp>
          <p:nvSpPr>
            <p:cNvPr id="11278" name="Rectangle 11"/>
            <p:cNvSpPr>
              <a:spLocks noChangeArrowheads="1"/>
            </p:cNvSpPr>
            <p:nvPr/>
          </p:nvSpPr>
          <p:spPr bwMode="auto">
            <a:xfrm>
              <a:off x="2996" y="3264"/>
              <a:ext cx="192" cy="19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Tahoma" panose="020B0604030504040204" pitchFamily="34" charset="0"/>
                  <a:ea typeface="ＭＳ Ｐゴシック" panose="020B0600070205080204" pitchFamily="34" charset="-128"/>
                  <a:sym typeface="Symbol" panose="05050102010706020507" pitchFamily="18" charset="2"/>
                </a:rPr>
                <a:t></a:t>
              </a:r>
            </a:p>
          </p:txBody>
        </p:sp>
        <p:sp>
          <p:nvSpPr>
            <p:cNvPr id="11279" name="Text Box 12"/>
            <p:cNvSpPr txBox="1">
              <a:spLocks noChangeArrowheads="1"/>
            </p:cNvSpPr>
            <p:nvPr/>
          </p:nvSpPr>
          <p:spPr bwMode="auto">
            <a:xfrm>
              <a:off x="2784" y="148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ea typeface="ＭＳ Ｐゴシック" panose="020B0600070205080204" pitchFamily="34" charset="-128"/>
                </a:rPr>
                <a:t>0</a:t>
              </a:r>
            </a:p>
          </p:txBody>
        </p:sp>
        <p:sp>
          <p:nvSpPr>
            <p:cNvPr id="11280" name="Text Box 13"/>
            <p:cNvSpPr txBox="1">
              <a:spLocks noChangeArrowheads="1"/>
            </p:cNvSpPr>
            <p:nvPr/>
          </p:nvSpPr>
          <p:spPr bwMode="auto">
            <a:xfrm>
              <a:off x="2784" y="16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ea typeface="ＭＳ Ｐゴシック" panose="020B0600070205080204" pitchFamily="34" charset="-128"/>
                </a:rPr>
                <a:t>1</a:t>
              </a:r>
            </a:p>
          </p:txBody>
        </p:sp>
        <p:sp>
          <p:nvSpPr>
            <p:cNvPr id="11281" name="Text Box 14"/>
            <p:cNvSpPr txBox="1">
              <a:spLocks noChangeArrowheads="1"/>
            </p:cNvSpPr>
            <p:nvPr/>
          </p:nvSpPr>
          <p:spPr bwMode="auto">
            <a:xfrm>
              <a:off x="2784" y="187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ea typeface="ＭＳ Ｐゴシック" panose="020B0600070205080204" pitchFamily="34" charset="-128"/>
                </a:rPr>
                <a:t>2</a:t>
              </a:r>
            </a:p>
          </p:txBody>
        </p:sp>
        <p:sp>
          <p:nvSpPr>
            <p:cNvPr id="11282" name="Text Box 15"/>
            <p:cNvSpPr txBox="1">
              <a:spLocks noChangeArrowheads="1"/>
            </p:cNvSpPr>
            <p:nvPr/>
          </p:nvSpPr>
          <p:spPr bwMode="auto">
            <a:xfrm>
              <a:off x="2784" y="206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ea typeface="ＭＳ Ｐゴシック" panose="020B0600070205080204" pitchFamily="34" charset="-128"/>
                </a:rPr>
                <a:t>3</a:t>
              </a:r>
            </a:p>
          </p:txBody>
        </p:sp>
        <p:sp>
          <p:nvSpPr>
            <p:cNvPr id="11283" name="Text Box 16"/>
            <p:cNvSpPr txBox="1">
              <a:spLocks noChangeArrowheads="1"/>
            </p:cNvSpPr>
            <p:nvPr/>
          </p:nvSpPr>
          <p:spPr bwMode="auto">
            <a:xfrm>
              <a:off x="2784" y="225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ea typeface="ＭＳ Ｐゴシック" panose="020B0600070205080204" pitchFamily="34" charset="-128"/>
                </a:rPr>
                <a:t>4</a:t>
              </a:r>
            </a:p>
          </p:txBody>
        </p:sp>
        <p:sp>
          <p:nvSpPr>
            <p:cNvPr id="11284" name="Text Box 17"/>
            <p:cNvSpPr txBox="1">
              <a:spLocks noChangeArrowheads="1"/>
            </p:cNvSpPr>
            <p:nvPr/>
          </p:nvSpPr>
          <p:spPr bwMode="auto">
            <a:xfrm>
              <a:off x="2496" y="2832"/>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eaLnBrk="1" hangingPunct="1">
                <a:spcBef>
                  <a:spcPct val="0"/>
                </a:spcBef>
                <a:buClrTx/>
                <a:buSzTx/>
                <a:buFontTx/>
                <a:buNone/>
              </a:pPr>
              <a:r>
                <a:rPr lang="en-US" altLang="en-US" sz="2400">
                  <a:ea typeface="ＭＳ Ｐゴシック" panose="020B0600070205080204" pitchFamily="34" charset="-128"/>
                </a:rPr>
                <a:t>9997</a:t>
              </a:r>
            </a:p>
          </p:txBody>
        </p:sp>
        <p:sp>
          <p:nvSpPr>
            <p:cNvPr id="11285" name="Text Box 18"/>
            <p:cNvSpPr txBox="1">
              <a:spLocks noChangeArrowheads="1"/>
            </p:cNvSpPr>
            <p:nvPr/>
          </p:nvSpPr>
          <p:spPr bwMode="auto">
            <a:xfrm>
              <a:off x="2496" y="3024"/>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ea typeface="ＭＳ Ｐゴシック" panose="020B0600070205080204" pitchFamily="34" charset="-128"/>
                </a:rPr>
                <a:t>9998</a:t>
              </a:r>
            </a:p>
          </p:txBody>
        </p:sp>
        <p:sp>
          <p:nvSpPr>
            <p:cNvPr id="11286" name="Text Box 19"/>
            <p:cNvSpPr txBox="1">
              <a:spLocks noChangeArrowheads="1"/>
            </p:cNvSpPr>
            <p:nvPr/>
          </p:nvSpPr>
          <p:spPr bwMode="auto">
            <a:xfrm>
              <a:off x="2496" y="3216"/>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ea typeface="ＭＳ Ｐゴシック" panose="020B0600070205080204" pitchFamily="34" charset="-128"/>
                </a:rPr>
                <a:t>9999</a:t>
              </a:r>
            </a:p>
          </p:txBody>
        </p:sp>
        <p:sp>
          <p:nvSpPr>
            <p:cNvPr id="11287" name="Text Box 20"/>
            <p:cNvSpPr txBox="1">
              <a:spLocks noChangeArrowheads="1"/>
            </p:cNvSpPr>
            <p:nvPr/>
          </p:nvSpPr>
          <p:spPr bwMode="auto">
            <a:xfrm rot="5400000">
              <a:off x="2986" y="254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ea typeface="ＭＳ Ｐゴシック" panose="020B0600070205080204" pitchFamily="34" charset="-128"/>
                </a:rPr>
                <a:t>…</a:t>
              </a:r>
            </a:p>
          </p:txBody>
        </p:sp>
        <p:sp>
          <p:nvSpPr>
            <p:cNvPr id="11288" name="AutoShape 21"/>
            <p:cNvSpPr>
              <a:spLocks noChangeArrowheads="1"/>
            </p:cNvSpPr>
            <p:nvPr/>
          </p:nvSpPr>
          <p:spPr bwMode="auto">
            <a:xfrm>
              <a:off x="3360" y="2304"/>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b="1">
                  <a:latin typeface="Tahoma" panose="020B0604030504040204" pitchFamily="34" charset="0"/>
                  <a:ea typeface="ＭＳ Ｐゴシック" panose="020B0600070205080204" pitchFamily="34" charset="-128"/>
                </a:rPr>
                <a:t>451-229-0004</a:t>
              </a:r>
            </a:p>
          </p:txBody>
        </p:sp>
        <p:sp>
          <p:nvSpPr>
            <p:cNvPr id="11289" name="AutoShape 22"/>
            <p:cNvSpPr>
              <a:spLocks noChangeArrowheads="1"/>
            </p:cNvSpPr>
            <p:nvPr/>
          </p:nvSpPr>
          <p:spPr bwMode="auto">
            <a:xfrm>
              <a:off x="3360" y="1920"/>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b="1">
                  <a:latin typeface="Tahoma" panose="020B0604030504040204" pitchFamily="34" charset="0"/>
                  <a:ea typeface="ＭＳ Ｐゴシック" panose="020B0600070205080204" pitchFamily="34" charset="-128"/>
                </a:rPr>
                <a:t>981-101-0002</a:t>
              </a:r>
            </a:p>
          </p:txBody>
        </p:sp>
        <p:sp>
          <p:nvSpPr>
            <p:cNvPr id="11290" name="Line 24"/>
            <p:cNvSpPr>
              <a:spLocks noChangeShapeType="1"/>
            </p:cNvSpPr>
            <p:nvPr/>
          </p:nvSpPr>
          <p:spPr bwMode="auto">
            <a:xfrm>
              <a:off x="3092" y="2400"/>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91" name="AutoShape 25"/>
            <p:cNvSpPr>
              <a:spLocks noChangeArrowheads="1"/>
            </p:cNvSpPr>
            <p:nvPr/>
          </p:nvSpPr>
          <p:spPr bwMode="auto">
            <a:xfrm>
              <a:off x="3364" y="3072"/>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b="1">
                  <a:latin typeface="Tahoma" panose="020B0604030504040204" pitchFamily="34" charset="0"/>
                  <a:ea typeface="ＭＳ Ｐゴシック" panose="020B0600070205080204" pitchFamily="34" charset="-128"/>
                </a:rPr>
                <a:t>200-751-9998</a:t>
              </a:r>
            </a:p>
          </p:txBody>
        </p:sp>
        <p:sp>
          <p:nvSpPr>
            <p:cNvPr id="11292" name="Line 26"/>
            <p:cNvSpPr>
              <a:spLocks noChangeShapeType="1"/>
            </p:cNvSpPr>
            <p:nvPr/>
          </p:nvSpPr>
          <p:spPr bwMode="auto">
            <a:xfrm>
              <a:off x="3096" y="3168"/>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93" name="AutoShape 27"/>
            <p:cNvSpPr>
              <a:spLocks noChangeArrowheads="1"/>
            </p:cNvSpPr>
            <p:nvPr/>
          </p:nvSpPr>
          <p:spPr bwMode="auto">
            <a:xfrm>
              <a:off x="3360" y="1728"/>
              <a:ext cx="1008" cy="192"/>
            </a:xfrm>
            <a:prstGeom prst="roundRect">
              <a:avLst>
                <a:gd name="adj" fmla="val 16667"/>
              </a:avLst>
            </a:prstGeom>
            <a:solidFill>
              <a:schemeClr val="accent1"/>
            </a:solidFill>
            <a:ln w="19050">
              <a:solidFill>
                <a:schemeClr val="tx1"/>
              </a:solidFill>
              <a:round/>
              <a:headEnd/>
              <a:tailEnd/>
            </a:ln>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b="1">
                  <a:latin typeface="Tahoma" panose="020B0604030504040204" pitchFamily="34" charset="0"/>
                  <a:ea typeface="ＭＳ Ｐゴシック" panose="020B0600070205080204" pitchFamily="34" charset="-128"/>
                </a:rPr>
                <a:t>025-612-0001</a:t>
              </a:r>
            </a:p>
          </p:txBody>
        </p:sp>
        <p:sp>
          <p:nvSpPr>
            <p:cNvPr id="11294" name="Line 28"/>
            <p:cNvSpPr>
              <a:spLocks noChangeShapeType="1"/>
            </p:cNvSpPr>
            <p:nvPr/>
          </p:nvSpPr>
          <p:spPr bwMode="auto">
            <a:xfrm>
              <a:off x="3092" y="1824"/>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95" name="Line 29"/>
            <p:cNvSpPr>
              <a:spLocks noChangeShapeType="1"/>
            </p:cNvSpPr>
            <p:nvPr/>
          </p:nvSpPr>
          <p:spPr bwMode="auto">
            <a:xfrm>
              <a:off x="3072" y="2016"/>
              <a:ext cx="268" cy="0"/>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t>Hash function</a:t>
            </a:r>
          </a:p>
        </p:txBody>
      </p:sp>
      <p:sp>
        <p:nvSpPr>
          <p:cNvPr id="12291" name="Content Placeholder 2"/>
          <p:cNvSpPr>
            <a:spLocks noGrp="1"/>
          </p:cNvSpPr>
          <p:nvPr>
            <p:ph sz="half" idx="1"/>
          </p:nvPr>
        </p:nvSpPr>
        <p:spPr/>
        <p:txBody>
          <a:bodyPr/>
          <a:lstStyle/>
          <a:p>
            <a:pPr eaLnBrk="1" hangingPunct="1"/>
            <a:r>
              <a:rPr lang="en-US" altLang="en-US" sz="2400" smtClean="0">
                <a:ea typeface="ＭＳ Ｐゴシック" panose="020B0600070205080204" pitchFamily="34" charset="-128"/>
              </a:rPr>
              <a:t>A hash function is usually specified as the composition of two functions:</a:t>
            </a:r>
          </a:p>
          <a:p>
            <a:pPr eaLnBrk="1" hangingPunct="1">
              <a:buFont typeface="Wingdings" panose="05000000000000000000" pitchFamily="2" charset="2"/>
              <a:buNone/>
            </a:pPr>
            <a:r>
              <a:rPr lang="en-US" altLang="en-US" sz="2400" smtClean="0">
                <a:ea typeface="ＭＳ Ｐゴシック" panose="020B0600070205080204" pitchFamily="34" charset="-128"/>
              </a:rPr>
              <a:t>	</a:t>
            </a:r>
            <a:r>
              <a:rPr lang="en-US" altLang="en-US" sz="2400" smtClean="0">
                <a:solidFill>
                  <a:schemeClr val="tx2"/>
                </a:solidFill>
                <a:ea typeface="ＭＳ Ｐゴシック" panose="020B0600070205080204" pitchFamily="34" charset="-128"/>
              </a:rPr>
              <a:t>Hash code</a:t>
            </a:r>
            <a:r>
              <a:rPr lang="en-US" altLang="en-US" sz="2400" smtClean="0">
                <a:ea typeface="ＭＳ Ｐゴシック" panose="020B0600070205080204" pitchFamily="34" charset="-128"/>
              </a:rPr>
              <a:t>:</a:t>
            </a:r>
            <a:br>
              <a:rPr lang="en-US" altLang="en-US" sz="2400" smtClean="0">
                <a:ea typeface="ＭＳ Ｐゴシック" panose="020B0600070205080204" pitchFamily="34" charset="-128"/>
              </a:rPr>
            </a:br>
            <a:r>
              <a:rPr lang="en-US" altLang="en-US" sz="2400" smtClean="0">
                <a:ea typeface="ＭＳ Ｐゴシック" panose="020B0600070205080204" pitchFamily="34" charset="-128"/>
              </a:rPr>
              <a:t>  </a:t>
            </a:r>
            <a:r>
              <a:rPr lang="en-US" altLang="en-US" sz="2400" b="1" i="1" smtClean="0">
                <a:ea typeface="ＭＳ Ｐゴシック" panose="020B0600070205080204" pitchFamily="34" charset="-128"/>
              </a:rPr>
              <a:t>h</a:t>
            </a:r>
            <a:r>
              <a:rPr lang="en-US" altLang="en-US" sz="2400" baseline="-25000" smtClean="0">
                <a:ea typeface="ＭＳ Ｐゴシック" panose="020B0600070205080204" pitchFamily="34" charset="-128"/>
              </a:rPr>
              <a:t>1</a:t>
            </a:r>
            <a:r>
              <a:rPr lang="en-US" altLang="en-US" sz="2400" smtClean="0">
                <a:ea typeface="ＭＳ Ｐゴシック" panose="020B0600070205080204" pitchFamily="34" charset="-128"/>
              </a:rPr>
              <a:t>: keys </a:t>
            </a:r>
            <a:r>
              <a:rPr lang="en-US" altLang="en-US" sz="2400" smtClean="0">
                <a:latin typeface="Symbol" panose="05050102010706020507" pitchFamily="18" charset="2"/>
                <a:ea typeface="ＭＳ Ｐゴシック" panose="020B0600070205080204" pitchFamily="34" charset="-128"/>
                <a:sym typeface="Symbol" panose="05050102010706020507" pitchFamily="18" charset="2"/>
              </a:rPr>
              <a:t></a:t>
            </a:r>
            <a:r>
              <a:rPr lang="en-US" altLang="en-US" sz="2400" smtClean="0">
                <a:ea typeface="ＭＳ Ｐゴシック" panose="020B0600070205080204" pitchFamily="34" charset="-128"/>
              </a:rPr>
              <a:t> integers</a:t>
            </a:r>
          </a:p>
          <a:p>
            <a:pPr eaLnBrk="1" hangingPunct="1">
              <a:buFont typeface="Wingdings" panose="05000000000000000000" pitchFamily="2" charset="2"/>
              <a:buNone/>
            </a:pPr>
            <a:r>
              <a:rPr lang="en-US" altLang="en-US" sz="2400" smtClean="0">
                <a:solidFill>
                  <a:schemeClr val="tx2"/>
                </a:solidFill>
                <a:ea typeface="ＭＳ Ｐゴシック" panose="020B0600070205080204" pitchFamily="34" charset="-128"/>
              </a:rPr>
              <a:t>	Compression function</a:t>
            </a:r>
            <a:r>
              <a:rPr lang="en-US" altLang="en-US" sz="2400" smtClean="0">
                <a:ea typeface="ＭＳ Ｐゴシック" panose="020B0600070205080204" pitchFamily="34" charset="-128"/>
              </a:rPr>
              <a:t>:</a:t>
            </a:r>
            <a:br>
              <a:rPr lang="en-US" altLang="en-US" sz="2400" smtClean="0">
                <a:ea typeface="ＭＳ Ｐゴシック" panose="020B0600070205080204" pitchFamily="34" charset="-128"/>
              </a:rPr>
            </a:br>
            <a:r>
              <a:rPr lang="en-US" altLang="en-US" sz="2400" smtClean="0">
                <a:ea typeface="ＭＳ Ｐゴシック" panose="020B0600070205080204" pitchFamily="34" charset="-128"/>
              </a:rPr>
              <a:t>  </a:t>
            </a:r>
            <a:r>
              <a:rPr lang="en-US" altLang="en-US" sz="2400" b="1" i="1" smtClean="0">
                <a:ea typeface="ＭＳ Ｐゴシック" panose="020B0600070205080204" pitchFamily="34" charset="-128"/>
              </a:rPr>
              <a:t>h</a:t>
            </a:r>
            <a:r>
              <a:rPr lang="en-US" altLang="en-US" sz="2400" baseline="-25000" smtClean="0">
                <a:ea typeface="ＭＳ Ｐゴシック" panose="020B0600070205080204" pitchFamily="34" charset="-128"/>
              </a:rPr>
              <a:t>2</a:t>
            </a:r>
            <a:r>
              <a:rPr lang="en-US" altLang="en-US" sz="2400" smtClean="0">
                <a:ea typeface="ＭＳ Ｐゴシック" panose="020B0600070205080204" pitchFamily="34" charset="-128"/>
              </a:rPr>
              <a:t>: integers </a:t>
            </a:r>
            <a:r>
              <a:rPr lang="en-US" altLang="en-US" sz="2400" smtClean="0">
                <a:latin typeface="Symbol" panose="05050102010706020507" pitchFamily="18" charset="2"/>
                <a:ea typeface="ＭＳ Ｐゴシック" panose="020B0600070205080204" pitchFamily="34" charset="-128"/>
                <a:sym typeface="Symbol" panose="05050102010706020507" pitchFamily="18" charset="2"/>
              </a:rPr>
              <a:t></a:t>
            </a:r>
            <a:r>
              <a:rPr lang="en-US" altLang="en-US" sz="2400" smtClean="0">
                <a:ea typeface="ＭＳ Ｐゴシック" panose="020B0600070205080204" pitchFamily="34" charset="-128"/>
              </a:rPr>
              <a:t> [0, </a:t>
            </a:r>
            <a:r>
              <a:rPr lang="en-US" altLang="en-US" sz="2400" b="1" i="1" smtClean="0">
                <a:ea typeface="ＭＳ Ｐゴシック" panose="020B0600070205080204" pitchFamily="34" charset="-128"/>
              </a:rPr>
              <a:t>N</a:t>
            </a:r>
            <a:r>
              <a:rPr lang="en-US" altLang="en-US" sz="2400" b="1" i="1" smtClean="0">
                <a:latin typeface="Symbol" panose="05050102010706020507" pitchFamily="18" charset="2"/>
                <a:ea typeface="ＭＳ Ｐゴシック" panose="020B0600070205080204" pitchFamily="34" charset="-128"/>
              </a:rPr>
              <a:t> </a:t>
            </a:r>
            <a:r>
              <a:rPr lang="en-US" altLang="en-US" sz="2400" smtClean="0">
                <a:latin typeface="Symbol" panose="05050102010706020507" pitchFamily="18" charset="2"/>
                <a:ea typeface="ＭＳ Ｐゴシック" panose="020B0600070205080204" pitchFamily="34" charset="-128"/>
              </a:rPr>
              <a:t>- </a:t>
            </a:r>
            <a:r>
              <a:rPr lang="en-US" altLang="en-US" sz="2400" smtClean="0">
                <a:ea typeface="ＭＳ Ｐゴシック" panose="020B0600070205080204" pitchFamily="34" charset="-128"/>
              </a:rPr>
              <a:t>1]</a:t>
            </a:r>
          </a:p>
          <a:p>
            <a:endParaRPr lang="en-US" altLang="en-US" smtClean="0"/>
          </a:p>
        </p:txBody>
      </p:sp>
      <p:sp>
        <p:nvSpPr>
          <p:cNvPr id="12292" name="Content Placeholder 3"/>
          <p:cNvSpPr>
            <a:spLocks noGrp="1"/>
          </p:cNvSpPr>
          <p:nvPr>
            <p:ph sz="half" idx="2"/>
          </p:nvPr>
        </p:nvSpPr>
        <p:spPr/>
        <p:txBody>
          <a:bodyPr/>
          <a:lstStyle/>
          <a:p>
            <a:pPr eaLnBrk="1" hangingPunct="1"/>
            <a:r>
              <a:rPr lang="en-US" altLang="en-US" sz="2400" smtClean="0">
                <a:ea typeface="ＭＳ Ｐゴシック" panose="020B0600070205080204" pitchFamily="34" charset="-128"/>
              </a:rPr>
              <a:t>The hash code is applied first, and the compression function is applied next on the result, i.e., </a:t>
            </a:r>
            <a:br>
              <a:rPr lang="en-US" altLang="en-US" sz="2400" smtClean="0">
                <a:ea typeface="ＭＳ Ｐゴシック" panose="020B0600070205080204" pitchFamily="34" charset="-128"/>
              </a:rPr>
            </a:br>
            <a:r>
              <a:rPr lang="en-US" altLang="en-US" sz="2400" smtClean="0">
                <a:ea typeface="ＭＳ Ｐゴシック" panose="020B0600070205080204" pitchFamily="34" charset="-128"/>
              </a:rPr>
              <a:t>	</a:t>
            </a:r>
            <a:r>
              <a:rPr lang="en-US" altLang="en-US" sz="2400" b="1" i="1" smtClean="0">
                <a:ea typeface="ＭＳ Ｐゴシック" panose="020B0600070205080204" pitchFamily="34" charset="-128"/>
              </a:rPr>
              <a:t>h</a:t>
            </a:r>
            <a:r>
              <a:rPr lang="en-US" altLang="en-US" sz="2400" smtClean="0">
                <a:ea typeface="ＭＳ Ｐゴシック" panose="020B0600070205080204" pitchFamily="34" charset="-128"/>
              </a:rPr>
              <a:t>(</a:t>
            </a:r>
            <a:r>
              <a:rPr lang="en-US" altLang="en-US" sz="2400" b="1" i="1" smtClean="0">
                <a:ea typeface="ＭＳ Ｐゴシック" panose="020B0600070205080204" pitchFamily="34" charset="-128"/>
              </a:rPr>
              <a:t>x</a:t>
            </a:r>
            <a:r>
              <a:rPr lang="en-US" altLang="en-US" sz="2400" smtClean="0">
                <a:ea typeface="ＭＳ Ｐゴシック" panose="020B0600070205080204" pitchFamily="34" charset="-128"/>
              </a:rPr>
              <a:t>) = </a:t>
            </a:r>
            <a:r>
              <a:rPr lang="en-US" altLang="en-US" sz="2400" b="1" i="1" smtClean="0">
                <a:ea typeface="ＭＳ Ｐゴシック" panose="020B0600070205080204" pitchFamily="34" charset="-128"/>
              </a:rPr>
              <a:t>h</a:t>
            </a:r>
            <a:r>
              <a:rPr lang="en-US" altLang="en-US" sz="2400" baseline="-25000" smtClean="0">
                <a:ea typeface="ＭＳ Ｐゴシック" panose="020B0600070205080204" pitchFamily="34" charset="-128"/>
              </a:rPr>
              <a:t>2</a:t>
            </a:r>
            <a:r>
              <a:rPr lang="en-US" altLang="en-US" sz="2400" smtClean="0">
                <a:ea typeface="ＭＳ Ｐゴシック" panose="020B0600070205080204" pitchFamily="34" charset="-128"/>
              </a:rPr>
              <a:t>(</a:t>
            </a:r>
            <a:r>
              <a:rPr lang="en-US" altLang="en-US" sz="2400" b="1" i="1" smtClean="0">
                <a:ea typeface="ＭＳ Ｐゴシック" panose="020B0600070205080204" pitchFamily="34" charset="-128"/>
              </a:rPr>
              <a:t>h</a:t>
            </a:r>
            <a:r>
              <a:rPr lang="en-US" altLang="en-US" sz="2400" baseline="-25000" smtClean="0">
                <a:ea typeface="ＭＳ Ｐゴシック" panose="020B0600070205080204" pitchFamily="34" charset="-128"/>
              </a:rPr>
              <a:t>1</a:t>
            </a:r>
            <a:r>
              <a:rPr lang="en-US" altLang="en-US" sz="2400" smtClean="0">
                <a:ea typeface="ＭＳ Ｐゴシック" panose="020B0600070205080204" pitchFamily="34" charset="-128"/>
              </a:rPr>
              <a:t>(</a:t>
            </a:r>
            <a:r>
              <a:rPr lang="en-US" altLang="en-US" sz="2400" b="1" i="1" smtClean="0">
                <a:ea typeface="ＭＳ Ｐゴシック" panose="020B0600070205080204" pitchFamily="34" charset="-128"/>
              </a:rPr>
              <a:t>x</a:t>
            </a:r>
            <a:r>
              <a:rPr lang="en-US" altLang="en-US" sz="2400" smtClean="0">
                <a:ea typeface="ＭＳ Ｐゴシック" panose="020B0600070205080204" pitchFamily="34" charset="-128"/>
              </a:rPr>
              <a:t>))</a:t>
            </a:r>
          </a:p>
          <a:p>
            <a:pPr eaLnBrk="1" hangingPunct="1"/>
            <a:r>
              <a:rPr lang="en-US" altLang="en-US" sz="2400" smtClean="0">
                <a:ea typeface="ＭＳ Ｐゴシック" panose="020B0600070205080204" pitchFamily="34" charset="-128"/>
              </a:rPr>
              <a:t>The goal of the hash function is to  “disperse” the keys in an apparently random way</a:t>
            </a:r>
          </a:p>
          <a:p>
            <a:endParaRPr lang="en-US" altLang="en-US" smtClean="0"/>
          </a:p>
        </p:txBody>
      </p:sp>
      <p:sp>
        <p:nvSpPr>
          <p:cNvPr id="12293" name="Slide Number Placeholder 4"/>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C689A50-BA12-43F8-A0FF-2D93C82702C0}" type="slidenum">
              <a:rPr lang="en-US" altLang="en-US" sz="1400" smtClean="0"/>
              <a:pPr/>
              <a:t>9</a:t>
            </a:fld>
            <a:endParaRPr lang="en-US" altLang="en-US" sz="1400" smtClean="0"/>
          </a:p>
        </p:txBody>
      </p:sp>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25003</TotalTime>
  <Words>592</Words>
  <Application>Microsoft Office PowerPoint</Application>
  <PresentationFormat>On-screen Show (4:3)</PresentationFormat>
  <Paragraphs>85</Paragraphs>
  <Slides>13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Times New Roman</vt:lpstr>
      <vt:lpstr>Arial</vt:lpstr>
      <vt:lpstr>Monotype Sorts</vt:lpstr>
      <vt:lpstr>ＭＳ Ｐゴシック</vt:lpstr>
      <vt:lpstr>Symbol</vt:lpstr>
      <vt:lpstr>Verdana</vt:lpstr>
      <vt:lpstr>Tahoma</vt:lpstr>
      <vt:lpstr>Wingdings</vt:lpstr>
      <vt:lpstr>Courier New</vt:lpstr>
      <vt:lpstr>Lucida Sans</vt:lpstr>
      <vt:lpstr>Book Antiqua</vt:lpstr>
      <vt:lpstr>International</vt:lpstr>
      <vt:lpstr>Chapter 27 Hashing</vt:lpstr>
      <vt:lpstr>Why Hashing? </vt:lpstr>
      <vt:lpstr>Map </vt:lpstr>
      <vt:lpstr>What is Hashing? </vt:lpstr>
      <vt:lpstr>Hash Function and Hash Codes </vt:lpstr>
      <vt:lpstr>How are hash codes created?</vt:lpstr>
      <vt:lpstr>Guidelines for hashCode()</vt:lpstr>
      <vt:lpstr>Example</vt:lpstr>
      <vt:lpstr>Hash function</vt:lpstr>
      <vt:lpstr>Sample Strings and their hash codes</vt:lpstr>
      <vt:lpstr>Computing HashCodes</vt:lpstr>
      <vt:lpstr>Computing HashCodes</vt:lpstr>
      <vt:lpstr>Creating HashCodes for your classes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Objects and Classes</dc:title>
  <dc:creator>Y. Daniel Liang</dc:creator>
  <cp:lastModifiedBy>Cynthia Johnson</cp:lastModifiedBy>
  <cp:revision>233</cp:revision>
  <dcterms:created xsi:type="dcterms:W3CDTF">1995-06-10T17:31:50Z</dcterms:created>
  <dcterms:modified xsi:type="dcterms:W3CDTF">2016-09-02T19:15:47Z</dcterms:modified>
</cp:coreProperties>
</file>