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40"/>
  </p:notesMasterIdLst>
  <p:sldIdLst>
    <p:sldId id="597" r:id="rId3"/>
    <p:sldId id="366" r:id="rId4"/>
    <p:sldId id="581" r:id="rId5"/>
    <p:sldId id="368" r:id="rId6"/>
    <p:sldId id="367" r:id="rId7"/>
    <p:sldId id="369" r:id="rId8"/>
    <p:sldId id="550" r:id="rId9"/>
    <p:sldId id="370" r:id="rId10"/>
    <p:sldId id="372" r:id="rId11"/>
    <p:sldId id="371" r:id="rId12"/>
    <p:sldId id="373" r:id="rId13"/>
    <p:sldId id="551" r:id="rId14"/>
    <p:sldId id="374" r:id="rId15"/>
    <p:sldId id="464" r:id="rId16"/>
    <p:sldId id="465" r:id="rId17"/>
    <p:sldId id="515" r:id="rId18"/>
    <p:sldId id="375" r:id="rId19"/>
    <p:sldId id="376" r:id="rId20"/>
    <p:sldId id="553" r:id="rId21"/>
    <p:sldId id="377" r:id="rId22"/>
    <p:sldId id="378" r:id="rId23"/>
    <p:sldId id="379" r:id="rId24"/>
    <p:sldId id="380" r:id="rId25"/>
    <p:sldId id="554" r:id="rId26"/>
    <p:sldId id="381" r:id="rId27"/>
    <p:sldId id="382" r:id="rId28"/>
    <p:sldId id="510" r:id="rId29"/>
    <p:sldId id="383" r:id="rId30"/>
    <p:sldId id="384" r:id="rId31"/>
    <p:sldId id="567" r:id="rId32"/>
    <p:sldId id="598" r:id="rId33"/>
    <p:sldId id="599" r:id="rId34"/>
    <p:sldId id="600" r:id="rId35"/>
    <p:sldId id="601" r:id="rId36"/>
    <p:sldId id="602" r:id="rId37"/>
    <p:sldId id="603" r:id="rId38"/>
    <p:sldId id="604"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C1"/>
    <a:srgbClr val="6E7069"/>
    <a:srgbClr val="7A9ECD"/>
    <a:srgbClr val="D05B76"/>
    <a:srgbClr val="0000FF"/>
    <a:srgbClr val="000099"/>
    <a:srgbClr val="FFCC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92" d="100"/>
          <a:sy n="92" d="100"/>
        </p:scale>
        <p:origin x="1344"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8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_rels/viewProps.xml.rels><?xml version="1.0" encoding="UTF-8" standalone="yes"?>
<Relationships xmlns="http://schemas.openxmlformats.org/package/2006/relationships"><Relationship Id="rId1"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5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4956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956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56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4956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17422CA-F9CB-4ECC-9DCE-55BC9C6D880F}" type="slidenum">
              <a:rPr lang="en-US" altLang="en-US"/>
              <a:pPr/>
              <a:t>‹#›</a:t>
            </a:fld>
            <a:endParaRPr lang="en-US" altLang="en-US"/>
          </a:p>
        </p:txBody>
      </p:sp>
    </p:spTree>
    <p:extLst>
      <p:ext uri="{BB962C8B-B14F-4D97-AF65-F5344CB8AC3E}">
        <p14:creationId xmlns:p14="http://schemas.microsoft.com/office/powerpoint/2010/main" val="28577361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7"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4601FC6-C89A-4BD6-AFB4-67FD816F2739}" type="datetime1">
              <a:rPr lang="en-US" altLang="en-US"/>
              <a:pPr>
                <a:defRPr/>
              </a:pPr>
              <a:t>9/2/2016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605511E-A9D4-4DBA-BCAE-19B6D5675C25}" type="slidenum">
              <a:rPr lang="en-US" altLang="en-US"/>
              <a:pPr/>
              <a:t>‹#›</a:t>
            </a:fld>
            <a:endParaRPr lang="en-US" altLang="en-US"/>
          </a:p>
        </p:txBody>
      </p:sp>
    </p:spTree>
    <p:extLst>
      <p:ext uri="{BB962C8B-B14F-4D97-AF65-F5344CB8AC3E}">
        <p14:creationId xmlns:p14="http://schemas.microsoft.com/office/powerpoint/2010/main" val="259862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B584D41-44BD-4A17-9F5B-C88EDFBC4B63}" type="datetime1">
              <a:rPr lang="en-US" altLang="en-US"/>
              <a:pPr>
                <a:defRPr/>
              </a:pPr>
              <a:t>9/2/2016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2921C8A-5CF0-4F3C-935A-30D6BBE75146}" type="slidenum">
              <a:rPr lang="en-US" altLang="en-US"/>
              <a:pPr/>
              <a:t>‹#›</a:t>
            </a:fld>
            <a:endParaRPr lang="en-US" altLang="en-US"/>
          </a:p>
        </p:txBody>
      </p:sp>
    </p:spTree>
    <p:extLst>
      <p:ext uri="{BB962C8B-B14F-4D97-AF65-F5344CB8AC3E}">
        <p14:creationId xmlns:p14="http://schemas.microsoft.com/office/powerpoint/2010/main" val="213718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661FDE5-F12F-4FC5-ADD1-DC704DC20C6C}" type="datetime1">
              <a:rPr lang="en-US" altLang="en-US"/>
              <a:pPr>
                <a:defRPr/>
              </a:pPr>
              <a:t>9/2/2016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DE3601A-4831-453B-AD88-BADF10570F0C}" type="slidenum">
              <a:rPr lang="en-US" altLang="en-US"/>
              <a:pPr/>
              <a:t>‹#›</a:t>
            </a:fld>
            <a:endParaRPr lang="en-US" altLang="en-US"/>
          </a:p>
        </p:txBody>
      </p:sp>
    </p:spTree>
    <p:extLst>
      <p:ext uri="{BB962C8B-B14F-4D97-AF65-F5344CB8AC3E}">
        <p14:creationId xmlns:p14="http://schemas.microsoft.com/office/powerpoint/2010/main" val="1807175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D8178C1-BF23-4660-8350-E3FEF0C5EEB3}" type="datetime1">
              <a:rPr lang="en-US" altLang="en-US"/>
              <a:pPr>
                <a:defRPr/>
              </a:pPr>
              <a:t>9/2/2016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562E954-A556-4072-82E8-0269E75AE9BD}" type="slidenum">
              <a:rPr lang="en-US" altLang="en-US"/>
              <a:pPr/>
              <a:t>‹#›</a:t>
            </a:fld>
            <a:endParaRPr lang="en-US" altLang="en-US"/>
          </a:p>
        </p:txBody>
      </p:sp>
    </p:spTree>
    <p:extLst>
      <p:ext uri="{BB962C8B-B14F-4D97-AF65-F5344CB8AC3E}">
        <p14:creationId xmlns:p14="http://schemas.microsoft.com/office/powerpoint/2010/main" val="821666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666662F-B15D-43B9-8F02-5314BB7F872A}" type="datetime1">
              <a:rPr lang="en-US" altLang="en-US"/>
              <a:pPr>
                <a:defRPr/>
              </a:pPr>
              <a:t>9/2/2016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82D0E9B-F422-4DC1-890C-07D85119A0A8}" type="slidenum">
              <a:rPr lang="en-US" altLang="en-US"/>
              <a:pPr/>
              <a:t>‹#›</a:t>
            </a:fld>
            <a:endParaRPr lang="en-US" altLang="en-US"/>
          </a:p>
        </p:txBody>
      </p:sp>
    </p:spTree>
    <p:extLst>
      <p:ext uri="{BB962C8B-B14F-4D97-AF65-F5344CB8AC3E}">
        <p14:creationId xmlns:p14="http://schemas.microsoft.com/office/powerpoint/2010/main" val="3155312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D165625-EFB0-407F-9E97-DF399B43617A}" type="datetime1">
              <a:rPr lang="en-US" altLang="en-US"/>
              <a:pPr>
                <a:defRPr/>
              </a:pPr>
              <a:t>9/2/2016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4283396-AA14-431C-A3BC-9900FB75E244}" type="slidenum">
              <a:rPr lang="en-US" altLang="en-US"/>
              <a:pPr/>
              <a:t>‹#›</a:t>
            </a:fld>
            <a:endParaRPr lang="en-US" altLang="en-US"/>
          </a:p>
        </p:txBody>
      </p:sp>
    </p:spTree>
    <p:extLst>
      <p:ext uri="{BB962C8B-B14F-4D97-AF65-F5344CB8AC3E}">
        <p14:creationId xmlns:p14="http://schemas.microsoft.com/office/powerpoint/2010/main" val="3830572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4117B4E-8337-423B-AECD-C840C6AEF6CF}" type="datetime1">
              <a:rPr lang="en-US" altLang="en-US"/>
              <a:pPr>
                <a:defRPr/>
              </a:pPr>
              <a:t>9/2/2016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48ABBAF-8B0F-4014-88D4-7FB005AD7D1D}" type="slidenum">
              <a:rPr lang="en-US" altLang="en-US"/>
              <a:pPr/>
              <a:t>‹#›</a:t>
            </a:fld>
            <a:endParaRPr lang="en-US" altLang="en-US"/>
          </a:p>
        </p:txBody>
      </p:sp>
    </p:spTree>
    <p:extLst>
      <p:ext uri="{BB962C8B-B14F-4D97-AF65-F5344CB8AC3E}">
        <p14:creationId xmlns:p14="http://schemas.microsoft.com/office/powerpoint/2010/main" val="3023027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318861B-F253-44EE-9281-83C3E31FA613}" type="datetime1">
              <a:rPr lang="en-US" altLang="en-US"/>
              <a:pPr>
                <a:defRPr/>
              </a:pPr>
              <a:t>9/2/2016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254227A7-2AD3-4A7C-AD7C-087086846634}" type="slidenum">
              <a:rPr lang="en-US" altLang="en-US"/>
              <a:pPr/>
              <a:t>‹#›</a:t>
            </a:fld>
            <a:endParaRPr lang="en-US" altLang="en-US"/>
          </a:p>
        </p:txBody>
      </p:sp>
    </p:spTree>
    <p:extLst>
      <p:ext uri="{BB962C8B-B14F-4D97-AF65-F5344CB8AC3E}">
        <p14:creationId xmlns:p14="http://schemas.microsoft.com/office/powerpoint/2010/main" val="1023974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3EDF3E3-8103-4459-AF49-51D721A4301C}" type="datetime1">
              <a:rPr lang="en-US" altLang="en-US"/>
              <a:pPr>
                <a:defRPr/>
              </a:pPr>
              <a:t>9/2/2016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3D77638-6901-47A7-8B8B-35C501640EAB}" type="slidenum">
              <a:rPr lang="en-US" altLang="en-US"/>
              <a:pPr/>
              <a:t>‹#›</a:t>
            </a:fld>
            <a:endParaRPr lang="en-US" altLang="en-US"/>
          </a:p>
        </p:txBody>
      </p:sp>
    </p:spTree>
    <p:extLst>
      <p:ext uri="{BB962C8B-B14F-4D97-AF65-F5344CB8AC3E}">
        <p14:creationId xmlns:p14="http://schemas.microsoft.com/office/powerpoint/2010/main" val="3183879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806923-828F-421F-B78D-76F5DD06CA38}" type="datetime1">
              <a:rPr lang="en-US" altLang="en-US"/>
              <a:pPr>
                <a:defRPr/>
              </a:pPr>
              <a:t>9/2/2016</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621BE42A-F49A-421E-BCF1-C79ED6884879}" type="slidenum">
              <a:rPr lang="en-US" altLang="en-US"/>
              <a:pPr/>
              <a:t>‹#›</a:t>
            </a:fld>
            <a:endParaRPr lang="en-US" altLang="en-US"/>
          </a:p>
        </p:txBody>
      </p:sp>
    </p:spTree>
    <p:extLst>
      <p:ext uri="{BB962C8B-B14F-4D97-AF65-F5344CB8AC3E}">
        <p14:creationId xmlns:p14="http://schemas.microsoft.com/office/powerpoint/2010/main" val="404813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B238FCC-622A-45CF-886C-902858C0929B}" type="datetime1">
              <a:rPr lang="en-US" altLang="en-US"/>
              <a:pPr>
                <a:defRPr/>
              </a:pPr>
              <a:t>9/2/2016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8B96D7D-16E9-454F-BEF9-2228742ADF24}" type="slidenum">
              <a:rPr lang="en-US" altLang="en-US"/>
              <a:pPr/>
              <a:t>‹#›</a:t>
            </a:fld>
            <a:endParaRPr lang="en-US" altLang="en-US"/>
          </a:p>
        </p:txBody>
      </p:sp>
    </p:spTree>
    <p:extLst>
      <p:ext uri="{BB962C8B-B14F-4D97-AF65-F5344CB8AC3E}">
        <p14:creationId xmlns:p14="http://schemas.microsoft.com/office/powerpoint/2010/main" val="134628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1F6CB1A-9B85-49FB-BF86-6E4D07360BF3}" type="datetime1">
              <a:rPr lang="en-US" altLang="en-US"/>
              <a:pPr>
                <a:defRPr/>
              </a:pPr>
              <a:t>9/2/2016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3A3EEFB-9A89-46EE-995F-9CF669180E3A}" type="slidenum">
              <a:rPr lang="en-US" altLang="en-US"/>
              <a:pPr/>
              <a:t>‹#›</a:t>
            </a:fld>
            <a:endParaRPr lang="en-US" altLang="en-US"/>
          </a:p>
        </p:txBody>
      </p:sp>
    </p:spTree>
    <p:extLst>
      <p:ext uri="{BB962C8B-B14F-4D97-AF65-F5344CB8AC3E}">
        <p14:creationId xmlns:p14="http://schemas.microsoft.com/office/powerpoint/2010/main" val="42760187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0D55209-EA97-4554-BF19-780D1858C9F9}" type="datetime1">
              <a:rPr lang="en-US" altLang="en-US"/>
              <a:pPr>
                <a:defRPr/>
              </a:pPr>
              <a:t>9/2/2016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6A29612-4D7F-4DE3-9C37-4F3039DCEB98}" type="slidenum">
              <a:rPr lang="en-US" altLang="en-US"/>
              <a:pPr/>
              <a:t>‹#›</a:t>
            </a:fld>
            <a:endParaRPr lang="en-US" altLang="en-US"/>
          </a:p>
        </p:txBody>
      </p:sp>
    </p:spTree>
    <p:extLst>
      <p:ext uri="{BB962C8B-B14F-4D97-AF65-F5344CB8AC3E}">
        <p14:creationId xmlns:p14="http://schemas.microsoft.com/office/powerpoint/2010/main" val="2066503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FD90C3E-9A83-4425-AD1B-BF1AB3D01DDA}" type="datetime1">
              <a:rPr lang="en-US" altLang="en-US"/>
              <a:pPr>
                <a:defRPr/>
              </a:pPr>
              <a:t>9/2/2016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3E731E3-A34F-46D7-8910-023D770B0B81}" type="slidenum">
              <a:rPr lang="en-US" altLang="en-US"/>
              <a:pPr/>
              <a:t>‹#›</a:t>
            </a:fld>
            <a:endParaRPr lang="en-US" altLang="en-US"/>
          </a:p>
        </p:txBody>
      </p:sp>
    </p:spTree>
    <p:extLst>
      <p:ext uri="{BB962C8B-B14F-4D97-AF65-F5344CB8AC3E}">
        <p14:creationId xmlns:p14="http://schemas.microsoft.com/office/powerpoint/2010/main" val="29152982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78E711A-D13E-4C29-876D-4090719B5703}" type="datetime1">
              <a:rPr lang="en-US" altLang="en-US"/>
              <a:pPr>
                <a:defRPr/>
              </a:pPr>
              <a:t>9/2/2016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B39BCF4-6296-48F4-BC1D-773CCAA69914}" type="slidenum">
              <a:rPr lang="en-US" altLang="en-US"/>
              <a:pPr/>
              <a:t>‹#›</a:t>
            </a:fld>
            <a:endParaRPr lang="en-US" altLang="en-US"/>
          </a:p>
        </p:txBody>
      </p:sp>
    </p:spTree>
    <p:extLst>
      <p:ext uri="{BB962C8B-B14F-4D97-AF65-F5344CB8AC3E}">
        <p14:creationId xmlns:p14="http://schemas.microsoft.com/office/powerpoint/2010/main" val="415791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A0BB2CE-2474-4849-A709-069086F1BEDA}" type="datetime1">
              <a:rPr lang="en-US" altLang="en-US"/>
              <a:pPr>
                <a:defRPr/>
              </a:pPr>
              <a:t>9/2/2016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95D1438-5ED4-476E-B766-ACEE18DEDBF4}" type="slidenum">
              <a:rPr lang="en-US" altLang="en-US"/>
              <a:pPr/>
              <a:t>‹#›</a:t>
            </a:fld>
            <a:endParaRPr lang="en-US" altLang="en-US"/>
          </a:p>
        </p:txBody>
      </p:sp>
    </p:spTree>
    <p:extLst>
      <p:ext uri="{BB962C8B-B14F-4D97-AF65-F5344CB8AC3E}">
        <p14:creationId xmlns:p14="http://schemas.microsoft.com/office/powerpoint/2010/main" val="179109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49E5FA-2407-406F-9636-A88B0D7E4153}" type="datetime1">
              <a:rPr lang="en-US" altLang="en-US"/>
              <a:pPr>
                <a:defRPr/>
              </a:pPr>
              <a:t>9/2/2016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DE3A72D-4834-45A7-A103-3E75870E1195}" type="slidenum">
              <a:rPr lang="en-US" altLang="en-US"/>
              <a:pPr/>
              <a:t>‹#›</a:t>
            </a:fld>
            <a:endParaRPr lang="en-US" altLang="en-US"/>
          </a:p>
        </p:txBody>
      </p:sp>
    </p:spTree>
    <p:extLst>
      <p:ext uri="{BB962C8B-B14F-4D97-AF65-F5344CB8AC3E}">
        <p14:creationId xmlns:p14="http://schemas.microsoft.com/office/powerpoint/2010/main" val="76207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6821D0B-201A-462A-9391-95B5AC929E92}" type="datetime1">
              <a:rPr lang="en-US" altLang="en-US"/>
              <a:pPr>
                <a:defRPr/>
              </a:pPr>
              <a:t>9/2/2016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2F41E8A1-E607-49E3-90D0-823B60E2C6FE}" type="slidenum">
              <a:rPr lang="en-US" altLang="en-US"/>
              <a:pPr/>
              <a:t>‹#›</a:t>
            </a:fld>
            <a:endParaRPr lang="en-US" altLang="en-US"/>
          </a:p>
        </p:txBody>
      </p:sp>
    </p:spTree>
    <p:extLst>
      <p:ext uri="{BB962C8B-B14F-4D97-AF65-F5344CB8AC3E}">
        <p14:creationId xmlns:p14="http://schemas.microsoft.com/office/powerpoint/2010/main" val="1468390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298A6A-6412-4F61-A60A-D87401F706BA}" type="datetime1">
              <a:rPr lang="en-US" altLang="en-US"/>
              <a:pPr>
                <a:defRPr/>
              </a:pPr>
              <a:t>9/2/2016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04BBCE1-1E77-4E0C-BD33-27D80AB67CA6}" type="slidenum">
              <a:rPr lang="en-US" altLang="en-US"/>
              <a:pPr/>
              <a:t>‹#›</a:t>
            </a:fld>
            <a:endParaRPr lang="en-US" altLang="en-US"/>
          </a:p>
        </p:txBody>
      </p:sp>
    </p:spTree>
    <p:extLst>
      <p:ext uri="{BB962C8B-B14F-4D97-AF65-F5344CB8AC3E}">
        <p14:creationId xmlns:p14="http://schemas.microsoft.com/office/powerpoint/2010/main" val="341923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2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AAC692A-0339-4F99-B480-BCF334737F64}" type="datetime1">
              <a:rPr lang="en-US" altLang="en-US"/>
              <a:pPr>
                <a:defRPr/>
              </a:pPr>
              <a:t>9/2/2016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629400" y="6356349"/>
            <a:ext cx="2133600" cy="365125"/>
          </a:xfrm>
        </p:spPr>
        <p:txBody>
          <a:bodyPr/>
          <a:lstStyle>
            <a:lvl1pPr>
              <a:defRPr/>
            </a:lvl1pPr>
          </a:lstStyle>
          <a:p>
            <a:fld id="{D9A485C8-0E27-4095-A3F7-AC5678E3ED94}" type="slidenum">
              <a:rPr lang="en-US" altLang="en-US"/>
              <a:pPr/>
              <a:t>‹#›</a:t>
            </a:fld>
            <a:endParaRPr lang="en-US" altLang="en-US"/>
          </a:p>
        </p:txBody>
      </p:sp>
    </p:spTree>
    <p:extLst>
      <p:ext uri="{BB962C8B-B14F-4D97-AF65-F5344CB8AC3E}">
        <p14:creationId xmlns:p14="http://schemas.microsoft.com/office/powerpoint/2010/main" val="120955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6D14929-A2FE-4001-8823-A98D6D057ACB}" type="datetime1">
              <a:rPr lang="en-US" altLang="en-US"/>
              <a:pPr>
                <a:defRPr/>
              </a:pPr>
              <a:t>9/2/2016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FF5DC45-9979-4299-B43A-32D14C9CE1E9}" type="slidenum">
              <a:rPr lang="en-US" altLang="en-US"/>
              <a:pPr/>
              <a:t>‹#›</a:t>
            </a:fld>
            <a:endParaRPr lang="en-US" altLang="en-US"/>
          </a:p>
        </p:txBody>
      </p:sp>
    </p:spTree>
    <p:extLst>
      <p:ext uri="{BB962C8B-B14F-4D97-AF65-F5344CB8AC3E}">
        <p14:creationId xmlns:p14="http://schemas.microsoft.com/office/powerpoint/2010/main" val="179824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ea typeface="ＭＳ Ｐゴシック" pitchFamily="-107" charset="-128"/>
              </a:defRPr>
            </a:lvl1pPr>
          </a:lstStyle>
          <a:p>
            <a:pPr>
              <a:defRPr/>
            </a:pPr>
            <a:fld id="{B4FD7849-3DCE-469C-9155-84614830426D}" type="datetime1">
              <a:rPr lang="en-US" altLang="en-US"/>
              <a:pPr>
                <a:defRPr/>
              </a:pPr>
              <a:t>9/2/2016</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107"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5782029-22A9-4F20-B906-3F2D45730CEE}" type="slidenum">
              <a:rPr lang="en-US" altLang="en-US"/>
              <a:pPr/>
              <a:t>‹#›</a:t>
            </a:fld>
            <a:endParaRPr lang="en-US" altLang="en-US"/>
          </a:p>
        </p:txBody>
      </p:sp>
      <p:sp>
        <p:nvSpPr>
          <p:cNvPr id="7" name="Footer Placeholder 4"/>
          <p:cNvSpPr txBox="1">
            <a:spLocks/>
          </p:cNvSpPr>
          <p:nvPr userDrawn="1"/>
        </p:nvSpPr>
        <p:spPr>
          <a:xfrm>
            <a:off x="4800600" y="6305550"/>
            <a:ext cx="4343400" cy="476250"/>
          </a:xfrm>
          <a:prstGeom prst="rect">
            <a:avLst/>
          </a:prstGeom>
          <a:noFill/>
        </p:spPr>
        <p:txBody>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algn="r" eaLnBrk="1" hangingPunct="1">
              <a:defRPr/>
            </a:pPr>
            <a:r>
              <a:rPr lang="en-US" altLang="en-US" sz="1200" dirty="0" smtClean="0"/>
              <a:t>.</a:t>
            </a:r>
          </a:p>
        </p:txBody>
      </p:sp>
      <p:sp>
        <p:nvSpPr>
          <p:cNvPr id="2056" name="Line 2"/>
          <p:cNvSpPr>
            <a:spLocks noChangeShapeType="1"/>
          </p:cNvSpPr>
          <p:nvPr userDrawn="1"/>
        </p:nvSpPr>
        <p:spPr bwMode="auto">
          <a:xfrm>
            <a:off x="0" y="762000"/>
            <a:ext cx="9144000" cy="0"/>
          </a:xfrm>
          <a:prstGeom prst="line">
            <a:avLst/>
          </a:prstGeom>
          <a:noFill/>
          <a:ln w="50800">
            <a:solidFill>
              <a:srgbClr val="C6E8B4"/>
            </a:solidFill>
            <a:round/>
            <a:headEnd/>
            <a:tailEnd/>
          </a:ln>
          <a:extLst>
            <a:ext uri="{909E8E84-426E-40dd-AFC4-6F175D3DCCD1}">
              <a14:hiddenFill xmlns=""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7"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endParaRPr lang="en-US" altLang="en-US" smtClean="0"/>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ea typeface="ＭＳ Ｐゴシック" pitchFamily="-107" charset="-128"/>
              </a:defRPr>
            </a:lvl1pPr>
          </a:lstStyle>
          <a:p>
            <a:pPr>
              <a:defRPr/>
            </a:pPr>
            <a:fld id="{FCF35E58-63B4-4003-B9E4-68D8B6C81E2D}" type="datetime1">
              <a:rPr lang="en-US" altLang="en-US"/>
              <a:pPr>
                <a:defRPr/>
              </a:pPr>
              <a:t>9/2/2016</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107"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79A9DC7-E5D8-4572-804E-8CC17841F156}" type="slidenum">
              <a:rPr lang="en-US" altLang="en-US"/>
              <a:pPr/>
              <a:t>‹#›</a:t>
            </a:fld>
            <a:endParaRPr lang="en-US" altLang="en-US"/>
          </a:p>
        </p:txBody>
      </p:sp>
      <p:sp>
        <p:nvSpPr>
          <p:cNvPr id="7" name="Footer Placeholder 4"/>
          <p:cNvSpPr txBox="1">
            <a:spLocks/>
          </p:cNvSpPr>
          <p:nvPr userDrawn="1"/>
        </p:nvSpPr>
        <p:spPr bwMode="auto">
          <a:xfrm>
            <a:off x="4800600" y="6305550"/>
            <a:ext cx="4343400" cy="476250"/>
          </a:xfrm>
          <a:prstGeom prst="rect">
            <a:avLst/>
          </a:prstGeom>
          <a:noFill/>
          <a:ln w="9525">
            <a:noFill/>
            <a:miter lim="800000"/>
            <a:headEnd/>
            <a:tailEnd/>
          </a:ln>
          <a:effectLst/>
        </p:spPr>
        <p:txBody>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algn="r" eaLnBrk="1" hangingPunct="1">
              <a:defRPr/>
            </a:pPr>
            <a:r>
              <a:rPr lang="en-US" altLang="en-US" sz="1200" dirty="0" smtClean="0"/>
              <a:t>.</a:t>
            </a:r>
          </a:p>
        </p:txBody>
      </p:sp>
      <p:sp>
        <p:nvSpPr>
          <p:cNvPr id="3080" name="Line 2"/>
          <p:cNvSpPr>
            <a:spLocks noChangeShapeType="1"/>
          </p:cNvSpPr>
          <p:nvPr userDrawn="1"/>
        </p:nvSpPr>
        <p:spPr bwMode="auto">
          <a:xfrm>
            <a:off x="0" y="762000"/>
            <a:ext cx="9144000" cy="0"/>
          </a:xfrm>
          <a:prstGeom prst="line">
            <a:avLst/>
          </a:prstGeom>
          <a:noFill/>
          <a:ln w="50800">
            <a:solidFill>
              <a:srgbClr val="DDF1F3"/>
            </a:solidFill>
            <a:round/>
            <a:headEnd/>
            <a:tailEnd/>
          </a:ln>
          <a:extLst>
            <a:ext uri="{909E8E84-426E-40dd-AFC4-6F175D3DCCD1}">
              <a14:hiddenFill xmlns=""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7"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hyperlink" Target="http://www.cs.armstrong.edu/liang/intro10e/html/MyHashMap.html" TargetMode="External"/><Relationship Id="rId3" Type="http://schemas.openxmlformats.org/officeDocument/2006/relationships/hyperlink" Target="html/TestMyHashMap.bat" TargetMode="External"/><Relationship Id="rId7" Type="http://schemas.openxmlformats.org/officeDocument/2006/relationships/hyperlink" Target="http://www.cs.armstrong.edu/liang/intro10e/html/TestMyHashMap.html" TargetMode="External"/><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hyperlink" Target="html/MyMap.html" TargetMode="External"/><Relationship Id="rId5" Type="http://schemas.openxmlformats.org/officeDocument/2006/relationships/hyperlink" Target="html/MyHashMap.html" TargetMode="External"/><Relationship Id="rId4" Type="http://schemas.openxmlformats.org/officeDocument/2006/relationships/hyperlink" Target="html/TestMyHashMap.html" TargetMode="External"/><Relationship Id="rId9" Type="http://schemas.openxmlformats.org/officeDocument/2006/relationships/hyperlink" Target="http://www.cs.armstrong.edu/liang/intro10e/html/MyMap.html"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www.cs.armstrong.edu/liang/intro10e/html/MyHashSet.html" TargetMode="External"/><Relationship Id="rId3" Type="http://schemas.openxmlformats.org/officeDocument/2006/relationships/hyperlink" Target="html/TestMyHashSet.html" TargetMode="External"/><Relationship Id="rId7" Type="http://schemas.openxmlformats.org/officeDocument/2006/relationships/hyperlink" Target="html/MyHashSet.html" TargetMode="External"/><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hyperlink" Target="http://www.cs.armstrong.edu/liang/intro10e/html/MySet.html" TargetMode="External"/><Relationship Id="rId5" Type="http://schemas.openxmlformats.org/officeDocument/2006/relationships/hyperlink" Target="http://www.cs.armstrong.edu/liang/intro10e/html/TestMyHashSet.html" TargetMode="External"/><Relationship Id="rId4" Type="http://schemas.openxmlformats.org/officeDocument/2006/relationships/hyperlink" Target="html/MySet.html" TargetMode="External"/><Relationship Id="rId9" Type="http://schemas.openxmlformats.org/officeDocument/2006/relationships/hyperlink" Target="html/TestMyHashSet.ba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Using </a:t>
            </a:r>
            <a:r>
              <a:rPr lang="en-US" dirty="0" err="1" smtClean="0"/>
              <a:t>HashSet</a:t>
            </a:r>
            <a:r>
              <a:rPr lang="en-US" dirty="0" smtClean="0"/>
              <a:t>/</a:t>
            </a:r>
            <a:r>
              <a:rPr lang="en-US" dirty="0" err="1" smtClean="0"/>
              <a:t>HashMap</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66530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Iterator</a:t>
            </a:r>
          </a:p>
        </p:txBody>
      </p:sp>
      <p:sp>
        <p:nvSpPr>
          <p:cNvPr id="314372" name="Text Box 4"/>
          <p:cNvSpPr txBox="1">
            <a:spLocks noChangeArrowheads="1"/>
          </p:cNvSpPr>
          <p:nvPr/>
        </p:nvSpPr>
        <p:spPr bwMode="auto">
          <a:xfrm>
            <a:off x="0" y="914400"/>
            <a:ext cx="9144000" cy="2492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36538" indent="-236538"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Char char="•"/>
            </a:pPr>
            <a:r>
              <a:rPr lang="en-US" altLang="en-US" sz="2400">
                <a:latin typeface="Arial" panose="020B0604020202020204" pitchFamily="34" charset="0"/>
              </a:rPr>
              <a:t>Use an iterator to visit all elements in a set </a:t>
            </a:r>
          </a:p>
          <a:p>
            <a:pPr eaLnBrk="1" hangingPunct="1">
              <a:spcBef>
                <a:spcPts val="1200"/>
              </a:spcBef>
              <a:buFontTx/>
              <a:buChar char="•"/>
            </a:pPr>
            <a:r>
              <a:rPr lang="en-US" altLang="en-US" sz="2400">
                <a:latin typeface="Arial" panose="020B0604020202020204" pitchFamily="34" charset="0"/>
              </a:rPr>
              <a:t>A set iterator does not visit the elements in the order in which they were inserted </a:t>
            </a:r>
          </a:p>
          <a:p>
            <a:pPr eaLnBrk="1" hangingPunct="1">
              <a:spcBef>
                <a:spcPts val="1200"/>
              </a:spcBef>
              <a:buFontTx/>
              <a:buChar char="•"/>
            </a:pPr>
            <a:r>
              <a:rPr lang="en-US" altLang="en-US" sz="2400">
                <a:latin typeface="Arial" panose="020B0604020202020204" pitchFamily="34" charset="0"/>
              </a:rPr>
              <a:t>An element cannot be added to a set at an iterator position </a:t>
            </a:r>
          </a:p>
          <a:p>
            <a:pPr eaLnBrk="1" hangingPunct="1">
              <a:spcBef>
                <a:spcPts val="1200"/>
              </a:spcBef>
              <a:buFontTx/>
              <a:buChar char="•"/>
            </a:pPr>
            <a:r>
              <a:rPr lang="en-US" altLang="en-US" sz="2400">
                <a:latin typeface="Arial" panose="020B0604020202020204" pitchFamily="34" charset="0"/>
              </a:rPr>
              <a:t>A set element can be removed at an iterator position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43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437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43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43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Visiting All Elements with an Iterator</a:t>
            </a:r>
          </a:p>
        </p:txBody>
      </p:sp>
      <p:sp>
        <p:nvSpPr>
          <p:cNvPr id="15363" name="Text Box 4"/>
          <p:cNvSpPr txBox="1">
            <a:spLocks noChangeArrowheads="1"/>
          </p:cNvSpPr>
          <p:nvPr/>
        </p:nvSpPr>
        <p:spPr bwMode="auto">
          <a:xfrm>
            <a:off x="0" y="914400"/>
            <a:ext cx="9144000" cy="4154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lang="en-US" altLang="en-US" sz="2000">
                <a:solidFill>
                  <a:srgbClr val="6E7069"/>
                </a:solidFill>
                <a:latin typeface="Courier New" panose="02070309020205020404" pitchFamily="49" charset="0"/>
              </a:rPr>
              <a:t>Iterator&lt;String&gt; iter = names.iterator(); </a:t>
            </a:r>
            <a:br>
              <a:rPr lang="en-US" altLang="en-US" sz="2000">
                <a:solidFill>
                  <a:srgbClr val="6E7069"/>
                </a:solidFill>
                <a:latin typeface="Courier New" panose="02070309020205020404" pitchFamily="49" charset="0"/>
              </a:rPr>
            </a:br>
            <a:r>
              <a:rPr lang="en-US" altLang="en-US" sz="2000">
                <a:solidFill>
                  <a:srgbClr val="6E7069"/>
                </a:solidFill>
                <a:latin typeface="Courier New" panose="02070309020205020404" pitchFamily="49" charset="0"/>
              </a:rPr>
              <a:t>while (iter.hasNext()) </a:t>
            </a:r>
            <a:br>
              <a:rPr lang="en-US" altLang="en-US" sz="2000">
                <a:solidFill>
                  <a:srgbClr val="6E7069"/>
                </a:solidFill>
                <a:latin typeface="Courier New" panose="02070309020205020404" pitchFamily="49" charset="0"/>
              </a:rPr>
            </a:br>
            <a:r>
              <a:rPr lang="en-US" altLang="en-US" sz="2000">
                <a:solidFill>
                  <a:srgbClr val="6E7069"/>
                </a:solidFill>
                <a:latin typeface="Courier New" panose="02070309020205020404" pitchFamily="49" charset="0"/>
              </a:rPr>
              <a:t>{ </a:t>
            </a:r>
            <a:br>
              <a:rPr lang="en-US" altLang="en-US" sz="2000">
                <a:solidFill>
                  <a:srgbClr val="6E7069"/>
                </a:solidFill>
                <a:latin typeface="Courier New" panose="02070309020205020404" pitchFamily="49" charset="0"/>
              </a:rPr>
            </a:br>
            <a:r>
              <a:rPr lang="en-US" altLang="en-US" sz="2000">
                <a:solidFill>
                  <a:srgbClr val="6E7069"/>
                </a:solidFill>
                <a:latin typeface="Courier New" panose="02070309020205020404" pitchFamily="49" charset="0"/>
              </a:rPr>
              <a:t>   String name = iter.next();</a:t>
            </a:r>
            <a:r>
              <a:rPr lang="en-US" altLang="en-US" sz="2000">
                <a:latin typeface="Courier New" panose="02070309020205020404" pitchFamily="49" charset="0"/>
              </a:rPr>
              <a:t> </a:t>
            </a:r>
            <a:br>
              <a:rPr lang="en-US" altLang="en-US" sz="2000">
                <a:latin typeface="Courier New" panose="02070309020205020404" pitchFamily="49" charset="0"/>
              </a:rPr>
            </a:br>
            <a:r>
              <a:rPr lang="en-US" altLang="en-US" sz="2000">
                <a:latin typeface="Courier New" panose="02070309020205020404" pitchFamily="49" charset="0"/>
              </a:rPr>
              <a:t>   </a:t>
            </a:r>
            <a:r>
              <a:rPr lang="en-US" altLang="en-US" sz="2000">
                <a:latin typeface="Marker Felt" pitchFamily="-107" charset="0"/>
              </a:rPr>
              <a:t>Do something with </a:t>
            </a:r>
            <a:r>
              <a:rPr lang="en-US" altLang="en-US" sz="2000">
                <a:solidFill>
                  <a:srgbClr val="6E7069"/>
                </a:solidFill>
                <a:latin typeface="Courier New" panose="02070309020205020404" pitchFamily="49" charset="0"/>
              </a:rPr>
              <a:t>name </a:t>
            </a:r>
            <a:r>
              <a:rPr lang="en-US" altLang="en-US" sz="2000">
                <a:latin typeface="Courier New" panose="02070309020205020404" pitchFamily="49" charset="0"/>
              </a:rPr>
              <a:t/>
            </a:r>
            <a:br>
              <a:rPr lang="en-US" altLang="en-US" sz="2000">
                <a:latin typeface="Courier New" panose="02070309020205020404" pitchFamily="49" charset="0"/>
              </a:rPr>
            </a:br>
            <a:r>
              <a:rPr lang="en-US" altLang="en-US" sz="2000">
                <a:latin typeface="Courier New" panose="02070309020205020404" pitchFamily="49" charset="0"/>
              </a:rPr>
              <a:t>}</a:t>
            </a:r>
            <a:br>
              <a:rPr lang="en-US" altLang="en-US" sz="2000">
                <a:latin typeface="Courier New" panose="02070309020205020404" pitchFamily="49" charset="0"/>
              </a:rPr>
            </a:br>
            <a:endParaRPr lang="en-US" altLang="en-US" sz="2000">
              <a:latin typeface="Courier New" panose="02070309020205020404" pitchFamily="49" charset="0"/>
            </a:endParaRPr>
          </a:p>
          <a:p>
            <a:pPr eaLnBrk="1" hangingPunct="1">
              <a:spcBef>
                <a:spcPct val="0"/>
              </a:spcBef>
              <a:buFontTx/>
              <a:buNone/>
            </a:pPr>
            <a:r>
              <a:rPr lang="en-US" altLang="en-US" sz="2400">
                <a:latin typeface="Arial" panose="020B0604020202020204" pitchFamily="34" charset="0"/>
              </a:rPr>
              <a:t>or, using the “for each” loop:</a:t>
            </a:r>
          </a:p>
          <a:p>
            <a:pPr lvl="1" eaLnBrk="1" hangingPunct="1">
              <a:spcBef>
                <a:spcPct val="0"/>
              </a:spcBef>
              <a:buFontTx/>
              <a:buNone/>
            </a:pPr>
            <a:r>
              <a:rPr lang="en-US" altLang="en-US" sz="2000">
                <a:latin typeface="Arial" panose="020B0604020202020204" pitchFamily="34" charset="0"/>
              </a:rPr>
              <a:t> </a:t>
            </a:r>
            <a:r>
              <a:rPr lang="en-US" altLang="en-US" sz="2000">
                <a:latin typeface="Courier New" panose="02070309020205020404" pitchFamily="49" charset="0"/>
              </a:rPr>
              <a:t/>
            </a:r>
            <a:br>
              <a:rPr lang="en-US" altLang="en-US" sz="2000">
                <a:latin typeface="Courier New" panose="02070309020205020404" pitchFamily="49" charset="0"/>
              </a:rPr>
            </a:br>
            <a:r>
              <a:rPr lang="en-US" altLang="en-US" sz="2000">
                <a:solidFill>
                  <a:srgbClr val="6E7069"/>
                </a:solidFill>
                <a:latin typeface="Courier New" panose="02070309020205020404" pitchFamily="49" charset="0"/>
              </a:rPr>
              <a:t>for (String name : names) </a:t>
            </a:r>
            <a:br>
              <a:rPr lang="en-US" altLang="en-US" sz="2000">
                <a:solidFill>
                  <a:srgbClr val="6E7069"/>
                </a:solidFill>
                <a:latin typeface="Courier New" panose="02070309020205020404" pitchFamily="49" charset="0"/>
              </a:rPr>
            </a:br>
            <a:r>
              <a:rPr lang="en-US" altLang="en-US" sz="2000">
                <a:solidFill>
                  <a:srgbClr val="6E7069"/>
                </a:solidFill>
                <a:latin typeface="Courier New" panose="02070309020205020404" pitchFamily="49" charset="0"/>
              </a:rPr>
              <a:t>{</a:t>
            </a:r>
            <a:r>
              <a:rPr lang="en-US" altLang="en-US" sz="2000">
                <a:latin typeface="Courier New" panose="02070309020205020404" pitchFamily="49" charset="0"/>
              </a:rPr>
              <a:t> </a:t>
            </a:r>
            <a:br>
              <a:rPr lang="en-US" altLang="en-US" sz="2000">
                <a:latin typeface="Courier New" panose="02070309020205020404" pitchFamily="49" charset="0"/>
              </a:rPr>
            </a:br>
            <a:r>
              <a:rPr lang="en-US" altLang="en-US" sz="2000">
                <a:latin typeface="Courier New" panose="02070309020205020404" pitchFamily="49" charset="0"/>
              </a:rPr>
              <a:t>   </a:t>
            </a:r>
            <a:r>
              <a:rPr lang="en-US" altLang="en-US" sz="2000">
                <a:latin typeface="Marker Felt" pitchFamily="-107" charset="0"/>
              </a:rPr>
              <a:t>Do something with</a:t>
            </a:r>
            <a:r>
              <a:rPr lang="en-US" altLang="en-US" sz="2000">
                <a:latin typeface="Courier New" panose="02070309020205020404" pitchFamily="49" charset="0"/>
              </a:rPr>
              <a:t> </a:t>
            </a:r>
            <a:r>
              <a:rPr lang="en-US" altLang="en-US" sz="2000">
                <a:solidFill>
                  <a:srgbClr val="6E7069"/>
                </a:solidFill>
                <a:latin typeface="Courier New" panose="02070309020205020404" pitchFamily="49" charset="0"/>
              </a:rPr>
              <a:t>name </a:t>
            </a:r>
            <a:br>
              <a:rPr lang="en-US" altLang="en-US" sz="2000">
                <a:solidFill>
                  <a:srgbClr val="6E7069"/>
                </a:solidFill>
                <a:latin typeface="Courier New" panose="02070309020205020404" pitchFamily="49" charset="0"/>
              </a:rPr>
            </a:br>
            <a:r>
              <a:rPr lang="en-US" altLang="en-US" sz="2000">
                <a:solidFill>
                  <a:srgbClr val="6E7069"/>
                </a:solidFill>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0" y="304800"/>
            <a:ext cx="70104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Set Test Program</a:t>
            </a:r>
          </a:p>
        </p:txBody>
      </p:sp>
      <p:sp>
        <p:nvSpPr>
          <p:cNvPr id="314372" name="Text Box 4"/>
          <p:cNvSpPr txBox="1">
            <a:spLocks noChangeArrowheads="1"/>
          </p:cNvSpPr>
          <p:nvPr/>
        </p:nvSpPr>
        <p:spPr bwMode="auto">
          <a:xfrm>
            <a:off x="0" y="914400"/>
            <a:ext cx="9144000" cy="261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 typeface="Arial" panose="020B0604020202020204" pitchFamily="34" charset="0"/>
              <a:buAutoNum type="arabicPeriod"/>
            </a:pPr>
            <a:r>
              <a:rPr lang="en-US" altLang="en-US" sz="2400">
                <a:latin typeface="Arial" panose="020B0604020202020204" pitchFamily="34" charset="0"/>
              </a:rPr>
              <a:t>Read in all words from a dictionary ﬁle that contains correctly spelled words and place them into a set</a:t>
            </a:r>
          </a:p>
          <a:p>
            <a:pPr eaLnBrk="1" hangingPunct="1">
              <a:spcBef>
                <a:spcPts val="1200"/>
              </a:spcBef>
              <a:buFont typeface="Arial" panose="020B0604020202020204" pitchFamily="34" charset="0"/>
              <a:buAutoNum type="arabicPeriod"/>
            </a:pPr>
            <a:r>
              <a:rPr lang="en-US" altLang="en-US" sz="2400">
                <a:latin typeface="Arial" panose="020B0604020202020204" pitchFamily="34" charset="0"/>
              </a:rPr>
              <a:t>Read all words from a document into a second set — here, the book “Alice in Wonderland”</a:t>
            </a:r>
          </a:p>
          <a:p>
            <a:pPr eaLnBrk="1" hangingPunct="1">
              <a:spcBef>
                <a:spcPts val="1200"/>
              </a:spcBef>
              <a:buFont typeface="Arial" panose="020B0604020202020204" pitchFamily="34" charset="0"/>
              <a:buAutoNum type="arabicPeriod"/>
            </a:pPr>
            <a:r>
              <a:rPr lang="en-US" altLang="en-US" sz="2400">
                <a:latin typeface="Arial" panose="020B0604020202020204" pitchFamily="34" charset="0"/>
              </a:rPr>
              <a:t>Print all words from that set that are not in the dictionary set — potential misspellings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43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437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43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0" y="304800"/>
            <a:ext cx="70104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ch16/spellcheck/SpellCheck.java</a:t>
            </a:r>
          </a:p>
        </p:txBody>
      </p:sp>
      <p:sp>
        <p:nvSpPr>
          <p:cNvPr id="317445"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
        <p:nvSpPr>
          <p:cNvPr id="17412" name="Text Box 6"/>
          <p:cNvSpPr txBox="1">
            <a:spLocks noChangeArrowheads="1"/>
          </p:cNvSpPr>
          <p:nvPr/>
        </p:nvSpPr>
        <p:spPr bwMode="auto">
          <a:xfrm>
            <a:off x="0" y="914400"/>
            <a:ext cx="9144000" cy="4770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  </a:t>
            </a:r>
            <a:r>
              <a:rPr lang="en-US" altLang="en-US" sz="1600">
                <a:solidFill>
                  <a:srgbClr val="CC0066"/>
                </a:solidFill>
                <a:latin typeface="Courier New" panose="02070309020205020404" pitchFamily="49" charset="0"/>
                <a:cs typeface="Courier New" panose="02070309020205020404" pitchFamily="49" charset="0"/>
              </a:rPr>
              <a:t>import</a:t>
            </a:r>
            <a:r>
              <a:rPr lang="en-US" altLang="en-US" sz="1600">
                <a:solidFill>
                  <a:srgbClr val="000000"/>
                </a:solidFill>
                <a:latin typeface="Courier New" panose="02070309020205020404" pitchFamily="49" charset="0"/>
                <a:cs typeface="Courier New" panose="02070309020205020404" pitchFamily="49" charset="0"/>
              </a:rPr>
              <a:t> java.util.HashSet;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  </a:t>
            </a:r>
            <a:r>
              <a:rPr lang="en-US" altLang="en-US" sz="1600">
                <a:solidFill>
                  <a:srgbClr val="CC0066"/>
                </a:solidFill>
                <a:latin typeface="Courier New" panose="02070309020205020404" pitchFamily="49" charset="0"/>
                <a:cs typeface="Courier New" panose="02070309020205020404" pitchFamily="49" charset="0"/>
              </a:rPr>
              <a:t>import</a:t>
            </a:r>
            <a:r>
              <a:rPr lang="en-US" altLang="en-US" sz="1600">
                <a:solidFill>
                  <a:srgbClr val="000000"/>
                </a:solidFill>
                <a:latin typeface="Courier New" panose="02070309020205020404" pitchFamily="49" charset="0"/>
                <a:cs typeface="Courier New" panose="02070309020205020404" pitchFamily="49" charset="0"/>
              </a:rPr>
              <a:t> java.util.Scanner;</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3  </a:t>
            </a:r>
            <a:r>
              <a:rPr lang="en-US" altLang="en-US" sz="1600">
                <a:solidFill>
                  <a:srgbClr val="CC0066"/>
                </a:solidFill>
                <a:latin typeface="Courier New" panose="02070309020205020404" pitchFamily="49" charset="0"/>
                <a:cs typeface="Courier New" panose="02070309020205020404" pitchFamily="49" charset="0"/>
              </a:rPr>
              <a:t>import</a:t>
            </a:r>
            <a:r>
              <a:rPr lang="en-US" altLang="en-US" sz="1600">
                <a:solidFill>
                  <a:srgbClr val="000000"/>
                </a:solidFill>
                <a:latin typeface="Courier New" panose="02070309020205020404" pitchFamily="49" charset="0"/>
                <a:cs typeface="Courier New" panose="02070309020205020404" pitchFamily="49" charset="0"/>
              </a:rPr>
              <a:t> java.util.Set;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4  </a:t>
            </a:r>
            <a:r>
              <a:rPr lang="en-US" altLang="en-US" sz="1600">
                <a:solidFill>
                  <a:srgbClr val="CC0066"/>
                </a:solidFill>
                <a:latin typeface="Courier New" panose="02070309020205020404" pitchFamily="49" charset="0"/>
                <a:cs typeface="Courier New" panose="02070309020205020404" pitchFamily="49" charset="0"/>
              </a:rPr>
              <a:t>import</a:t>
            </a:r>
            <a:r>
              <a:rPr lang="en-US" altLang="en-US" sz="1600">
                <a:solidFill>
                  <a:srgbClr val="000000"/>
                </a:solidFill>
                <a:latin typeface="Courier New" panose="02070309020205020404" pitchFamily="49" charset="0"/>
                <a:cs typeface="Courier New" panose="02070309020205020404" pitchFamily="49" charset="0"/>
              </a:rPr>
              <a:t> java.io.File;</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5  </a:t>
            </a:r>
            <a:r>
              <a:rPr lang="en-US" altLang="en-US" sz="1600">
                <a:solidFill>
                  <a:srgbClr val="CC0066"/>
                </a:solidFill>
                <a:latin typeface="Courier New" panose="02070309020205020404" pitchFamily="49" charset="0"/>
                <a:cs typeface="Courier New" panose="02070309020205020404" pitchFamily="49" charset="0"/>
              </a:rPr>
              <a:t>import</a:t>
            </a:r>
            <a:r>
              <a:rPr lang="en-US" altLang="en-US" sz="1600">
                <a:solidFill>
                  <a:srgbClr val="000000"/>
                </a:solidFill>
                <a:latin typeface="Courier New" panose="02070309020205020404" pitchFamily="49" charset="0"/>
                <a:cs typeface="Courier New" panose="02070309020205020404" pitchFamily="49" charset="0"/>
              </a:rPr>
              <a:t> java.io.FileNotFoundException;</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6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7  </a:t>
            </a:r>
            <a:r>
              <a:rPr lang="en-US" altLang="en-US" sz="16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8  </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0073FF"/>
                </a:solidFill>
                <a:latin typeface="Times New Roman" panose="02020603050405020304" pitchFamily="18" charset="0"/>
                <a:cs typeface="Times New Roman" panose="02020603050405020304" pitchFamily="18" charset="0"/>
              </a:rPr>
              <a:t>This program checks which words in a file are not present in a dictionary.</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9  </a:t>
            </a:r>
            <a:r>
              <a:rPr lang="en-US" altLang="en-US" sz="16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10  </a:t>
            </a:r>
            <a:r>
              <a:rPr lang="en-US" altLang="en-US" sz="1600">
                <a:solidFill>
                  <a:srgbClr val="CC0066"/>
                </a:solidFill>
                <a:latin typeface="Courier New" panose="02070309020205020404" pitchFamily="49" charset="0"/>
                <a:cs typeface="Courier New" panose="02070309020205020404" pitchFamily="49" charset="0"/>
              </a:rPr>
              <a:t>public</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CC0066"/>
                </a:solidFill>
                <a:latin typeface="Courier New" panose="02070309020205020404" pitchFamily="49" charset="0"/>
                <a:cs typeface="Courier New" panose="02070309020205020404" pitchFamily="49" charset="0"/>
              </a:rPr>
              <a:t>class</a:t>
            </a:r>
            <a:r>
              <a:rPr lang="en-US" altLang="en-US" sz="1600">
                <a:solidFill>
                  <a:srgbClr val="000000"/>
                </a:solidFill>
                <a:latin typeface="Courier New" panose="02070309020205020404" pitchFamily="49" charset="0"/>
                <a:cs typeface="Courier New" panose="02070309020205020404" pitchFamily="49" charset="0"/>
              </a:rPr>
              <a:t> SpellCheck</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11  </a:t>
            </a:r>
            <a:r>
              <a:rPr lang="en-US" altLang="en-US" sz="16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12  </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CC0066"/>
                </a:solidFill>
                <a:latin typeface="Courier New" panose="02070309020205020404" pitchFamily="49" charset="0"/>
                <a:cs typeface="Courier New" panose="02070309020205020404" pitchFamily="49" charset="0"/>
              </a:rPr>
              <a:t>public</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CC0066"/>
                </a:solidFill>
                <a:latin typeface="Courier New" panose="02070309020205020404" pitchFamily="49" charset="0"/>
                <a:cs typeface="Courier New" panose="02070309020205020404" pitchFamily="49" charset="0"/>
              </a:rPr>
              <a:t>static</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CC0066"/>
                </a:solidFill>
                <a:latin typeface="Courier New" panose="02070309020205020404" pitchFamily="49" charset="0"/>
                <a:cs typeface="Courier New" panose="02070309020205020404" pitchFamily="49" charset="0"/>
              </a:rPr>
              <a:t>void</a:t>
            </a:r>
            <a:r>
              <a:rPr lang="en-US" altLang="en-US" sz="1600">
                <a:solidFill>
                  <a:srgbClr val="000000"/>
                </a:solidFill>
                <a:latin typeface="Courier New" panose="02070309020205020404" pitchFamily="49" charset="0"/>
                <a:cs typeface="Courier New" panose="02070309020205020404" pitchFamily="49" charset="0"/>
              </a:rPr>
              <a:t> main(String[] args)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13  </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CC0066"/>
                </a:solidFill>
                <a:latin typeface="Courier New" panose="02070309020205020404" pitchFamily="49" charset="0"/>
                <a:cs typeface="Courier New" panose="02070309020205020404" pitchFamily="49" charset="0"/>
              </a:rPr>
              <a:t>throws</a:t>
            </a:r>
            <a:r>
              <a:rPr lang="en-US" altLang="en-US" sz="1600">
                <a:solidFill>
                  <a:srgbClr val="000000"/>
                </a:solidFill>
                <a:latin typeface="Courier New" panose="02070309020205020404" pitchFamily="49" charset="0"/>
                <a:cs typeface="Courier New" panose="02070309020205020404" pitchFamily="49" charset="0"/>
              </a:rPr>
              <a:t> FileNotFoundException</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14  </a:t>
            </a:r>
            <a:r>
              <a:rPr lang="en-US" altLang="en-US" sz="16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15  </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0073FF"/>
                </a:solidFill>
                <a:latin typeface="Times New Roman" panose="02020603050405020304" pitchFamily="18" charset="0"/>
                <a:cs typeface="Times New Roman" panose="02020603050405020304" pitchFamily="18" charset="0"/>
              </a:rPr>
              <a:t> Read the dictionary and the document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16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17  </a:t>
            </a:r>
            <a:r>
              <a:rPr lang="en-US" altLang="en-US" sz="1600">
                <a:solidFill>
                  <a:srgbClr val="000000"/>
                </a:solidFill>
                <a:latin typeface="Courier New" panose="02070309020205020404" pitchFamily="49" charset="0"/>
                <a:cs typeface="Courier New" panose="02070309020205020404" pitchFamily="49" charset="0"/>
              </a:rPr>
              <a:t>      Set&lt;String&gt; dictionaryWords = readWords(</a:t>
            </a:r>
            <a:r>
              <a:rPr lang="en-US" altLang="en-US" sz="1600">
                <a:solidFill>
                  <a:srgbClr val="32E598"/>
                </a:solidFill>
                <a:latin typeface="Courier New" panose="02070309020205020404" pitchFamily="49" charset="0"/>
                <a:cs typeface="Courier New" panose="02070309020205020404" pitchFamily="49" charset="0"/>
              </a:rPr>
              <a:t>"words"</a:t>
            </a:r>
            <a:r>
              <a:rPr lang="en-US" altLang="en-US" sz="16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18  </a:t>
            </a:r>
            <a:r>
              <a:rPr lang="en-US" altLang="en-US" sz="1600">
                <a:solidFill>
                  <a:srgbClr val="000000"/>
                </a:solidFill>
                <a:latin typeface="Courier New" panose="02070309020205020404" pitchFamily="49" charset="0"/>
                <a:cs typeface="Courier New" panose="02070309020205020404" pitchFamily="49" charset="0"/>
              </a:rPr>
              <a:t>      Set&lt;String&gt; documentWords = readWords(</a:t>
            </a:r>
            <a:r>
              <a:rPr lang="en-US" altLang="en-US" sz="1600">
                <a:solidFill>
                  <a:srgbClr val="32E598"/>
                </a:solidFill>
                <a:latin typeface="Courier New" panose="02070309020205020404" pitchFamily="49" charset="0"/>
                <a:cs typeface="Courier New" panose="02070309020205020404" pitchFamily="49" charset="0"/>
              </a:rPr>
              <a:t>"alice30.txt"</a:t>
            </a:r>
            <a:r>
              <a:rPr lang="en-US" altLang="en-US" sz="16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19 </a:t>
            </a:r>
            <a:endParaRPr lang="en-US" altLang="en-US" sz="160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0" y="304800"/>
            <a:ext cx="77724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ch16/spellcheck/SpellCheck.java (cont.)</a:t>
            </a:r>
          </a:p>
        </p:txBody>
      </p:sp>
      <p:sp>
        <p:nvSpPr>
          <p:cNvPr id="18435" name="Text Box 5"/>
          <p:cNvSpPr txBox="1">
            <a:spLocks noChangeArrowheads="1"/>
          </p:cNvSpPr>
          <p:nvPr/>
        </p:nvSpPr>
        <p:spPr bwMode="auto">
          <a:xfrm>
            <a:off x="0" y="914400"/>
            <a:ext cx="9144000" cy="403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15  </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0073FF"/>
                </a:solidFill>
                <a:latin typeface="Times New Roman" panose="02020603050405020304" pitchFamily="18" charset="0"/>
                <a:cs typeface="Times New Roman" panose="02020603050405020304" pitchFamily="18" charset="0"/>
              </a:rPr>
              <a:t> Read the dictionary and the document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16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17  </a:t>
            </a:r>
            <a:r>
              <a:rPr lang="en-US" altLang="en-US" sz="1600">
                <a:solidFill>
                  <a:srgbClr val="000000"/>
                </a:solidFill>
                <a:latin typeface="Courier New" panose="02070309020205020404" pitchFamily="49" charset="0"/>
                <a:cs typeface="Courier New" panose="02070309020205020404" pitchFamily="49" charset="0"/>
              </a:rPr>
              <a:t>      Set&lt;String&gt; dictionaryWords = readWords(</a:t>
            </a:r>
            <a:r>
              <a:rPr lang="en-US" altLang="en-US" sz="1600">
                <a:solidFill>
                  <a:srgbClr val="32E598"/>
                </a:solidFill>
                <a:latin typeface="Courier New" panose="02070309020205020404" pitchFamily="49" charset="0"/>
                <a:cs typeface="Courier New" panose="02070309020205020404" pitchFamily="49" charset="0"/>
              </a:rPr>
              <a:t>"words"</a:t>
            </a:r>
            <a:r>
              <a:rPr lang="en-US" altLang="en-US" sz="16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18  </a:t>
            </a:r>
            <a:r>
              <a:rPr lang="en-US" altLang="en-US" sz="1600">
                <a:solidFill>
                  <a:srgbClr val="000000"/>
                </a:solidFill>
                <a:latin typeface="Courier New" panose="02070309020205020404" pitchFamily="49" charset="0"/>
                <a:cs typeface="Courier New" panose="02070309020205020404" pitchFamily="49" charset="0"/>
              </a:rPr>
              <a:t>      Set&lt;String&gt; documentWords = readWords(</a:t>
            </a:r>
            <a:r>
              <a:rPr lang="en-US" altLang="en-US" sz="1600">
                <a:solidFill>
                  <a:srgbClr val="32E598"/>
                </a:solidFill>
                <a:latin typeface="Courier New" panose="02070309020205020404" pitchFamily="49" charset="0"/>
                <a:cs typeface="Courier New" panose="02070309020205020404" pitchFamily="49" charset="0"/>
              </a:rPr>
              <a:t>"alice30.txt"</a:t>
            </a:r>
            <a:r>
              <a:rPr lang="en-US" altLang="en-US" sz="16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19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20  </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0073FF"/>
                </a:solidFill>
                <a:latin typeface="Times New Roman" panose="02020603050405020304" pitchFamily="18" charset="0"/>
                <a:cs typeface="Times New Roman" panose="02020603050405020304" pitchFamily="18" charset="0"/>
              </a:rPr>
              <a:t> Print all words that are in the document but not the dictionary</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21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22  </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CC0066"/>
                </a:solidFill>
                <a:latin typeface="Courier New" panose="02070309020205020404" pitchFamily="49" charset="0"/>
                <a:cs typeface="Courier New" panose="02070309020205020404" pitchFamily="49" charset="0"/>
              </a:rPr>
              <a:t>for</a:t>
            </a:r>
            <a:r>
              <a:rPr lang="en-US" altLang="en-US" sz="1600">
                <a:solidFill>
                  <a:srgbClr val="000000"/>
                </a:solidFill>
                <a:latin typeface="Courier New" panose="02070309020205020404" pitchFamily="49" charset="0"/>
                <a:cs typeface="Courier New" panose="02070309020205020404" pitchFamily="49" charset="0"/>
              </a:rPr>
              <a:t> (String word : documentWords)</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23  </a:t>
            </a:r>
            <a:r>
              <a:rPr lang="en-US" altLang="en-US" sz="16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24  </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CC0066"/>
                </a:solidFill>
                <a:latin typeface="Courier New" panose="02070309020205020404" pitchFamily="49" charset="0"/>
                <a:cs typeface="Courier New" panose="02070309020205020404" pitchFamily="49" charset="0"/>
              </a:rPr>
              <a:t>if</a:t>
            </a:r>
            <a:r>
              <a:rPr lang="en-US" altLang="en-US" sz="1600">
                <a:solidFill>
                  <a:srgbClr val="000000"/>
                </a:solidFill>
                <a:latin typeface="Courier New" panose="02070309020205020404" pitchFamily="49" charset="0"/>
                <a:cs typeface="Courier New" panose="02070309020205020404" pitchFamily="49" charset="0"/>
              </a:rPr>
              <a:t> (!dictionaryWords.contains(word))</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25  </a:t>
            </a:r>
            <a:r>
              <a:rPr lang="en-US" altLang="en-US" sz="16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26  </a:t>
            </a:r>
            <a:r>
              <a:rPr lang="en-US" altLang="en-US" sz="1600">
                <a:solidFill>
                  <a:srgbClr val="000000"/>
                </a:solidFill>
                <a:latin typeface="Courier New" panose="02070309020205020404" pitchFamily="49" charset="0"/>
                <a:cs typeface="Courier New" panose="02070309020205020404" pitchFamily="49" charset="0"/>
              </a:rPr>
              <a:t>            System.out.println(word);</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27  </a:t>
            </a:r>
            <a:r>
              <a:rPr lang="en-US" altLang="en-US" sz="16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28  </a:t>
            </a:r>
            <a:r>
              <a:rPr lang="en-US" altLang="en-US" sz="16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29  </a:t>
            </a:r>
            <a:r>
              <a:rPr lang="en-US" altLang="en-US" sz="16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30 </a:t>
            </a:r>
            <a:endParaRPr lang="en-US" altLang="en-US" sz="1600">
              <a:latin typeface="Arial" panose="020B0604020202020204" pitchFamily="34" charset="0"/>
              <a:cs typeface="Courier New" panose="02070309020205020404" pitchFamily="49" charset="0"/>
            </a:endParaRPr>
          </a:p>
        </p:txBody>
      </p:sp>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ch16/spellcheck/SpellCheck.java (cont.)</a:t>
            </a:r>
          </a:p>
        </p:txBody>
      </p:sp>
      <p:sp>
        <p:nvSpPr>
          <p:cNvPr id="19459" name="Text Box 4"/>
          <p:cNvSpPr txBox="1">
            <a:spLocks noChangeArrowheads="1"/>
          </p:cNvSpPr>
          <p:nvPr/>
        </p:nvSpPr>
        <p:spPr bwMode="auto">
          <a:xfrm>
            <a:off x="0" y="914400"/>
            <a:ext cx="9144000" cy="5016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31  </a:t>
            </a:r>
            <a:r>
              <a:rPr lang="en-US" altLang="en-US" sz="1600" dirty="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32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73FF"/>
                </a:solidFill>
                <a:latin typeface="Times New Roman" panose="02020603050405020304" pitchFamily="18" charset="0"/>
                <a:cs typeface="Times New Roman" panose="02020603050405020304" pitchFamily="18" charset="0"/>
              </a:rPr>
              <a:t>Reads all words from a file.</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33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param</a:t>
            </a:r>
            <a:r>
              <a:rPr lang="en-US" altLang="en-US" sz="1600" dirty="0">
                <a:solidFill>
                  <a:srgbClr val="000000"/>
                </a:solidFill>
                <a:latin typeface="Courier New" panose="02070309020205020404" pitchFamily="49" charset="0"/>
                <a:cs typeface="Courier New" panose="02070309020205020404" pitchFamily="49" charset="0"/>
              </a:rPr>
              <a:t> filename</a:t>
            </a:r>
            <a:r>
              <a:rPr lang="en-US" altLang="en-US" sz="1600" dirty="0">
                <a:solidFill>
                  <a:srgbClr val="0073FF"/>
                </a:solidFill>
                <a:latin typeface="Times New Roman" panose="02020603050405020304" pitchFamily="18" charset="0"/>
                <a:cs typeface="Times New Roman" panose="02020603050405020304" pitchFamily="18" charset="0"/>
              </a:rPr>
              <a:t> the name of the file</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34  </a:t>
            </a:r>
            <a:r>
              <a:rPr lang="en-US" altLang="en-US" sz="1600" dirty="0">
                <a:solidFill>
                  <a:srgbClr val="000000"/>
                </a:solidFill>
                <a:latin typeface="Courier New" panose="02070309020205020404" pitchFamily="49" charset="0"/>
                <a:cs typeface="Courier New" panose="02070309020205020404" pitchFamily="49" charset="0"/>
              </a:rPr>
              <a:t>      @return</a:t>
            </a:r>
            <a:r>
              <a:rPr lang="en-US" altLang="en-US" sz="1600" dirty="0">
                <a:solidFill>
                  <a:srgbClr val="0073FF"/>
                </a:solidFill>
                <a:latin typeface="Times New Roman" panose="02020603050405020304" pitchFamily="18" charset="0"/>
                <a:cs typeface="Times New Roman" panose="02020603050405020304" pitchFamily="18" charset="0"/>
              </a:rPr>
              <a:t> a set with all lowercased words in the file. Here, a </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35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73FF"/>
                </a:solidFill>
                <a:latin typeface="Times New Roman" panose="02020603050405020304" pitchFamily="18" charset="0"/>
                <a:cs typeface="Times New Roman" panose="02020603050405020304" pitchFamily="18" charset="0"/>
              </a:rPr>
              <a:t>word is a sequence of upper- and lowercase letters.</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36  </a:t>
            </a:r>
            <a:r>
              <a:rPr lang="en-US" altLang="en-US" sz="1600" dirty="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37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CC0066"/>
                </a:solidFill>
                <a:latin typeface="Courier New" panose="02070309020205020404" pitchFamily="49" charset="0"/>
                <a:cs typeface="Courier New" panose="02070309020205020404" pitchFamily="49" charset="0"/>
              </a:rPr>
              <a:t>public</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CC0066"/>
                </a:solidFill>
                <a:latin typeface="Courier New" panose="02070309020205020404" pitchFamily="49" charset="0"/>
                <a:cs typeface="Courier New" panose="02070309020205020404" pitchFamily="49" charset="0"/>
              </a:rPr>
              <a:t>static</a:t>
            </a:r>
            <a:r>
              <a:rPr lang="en-US" altLang="en-US" sz="1600" dirty="0">
                <a:solidFill>
                  <a:srgbClr val="000000"/>
                </a:solidFill>
                <a:latin typeface="Courier New" panose="02070309020205020404" pitchFamily="49" charset="0"/>
                <a:cs typeface="Courier New" panose="02070309020205020404" pitchFamily="49" charset="0"/>
              </a:rPr>
              <a:t> Set&lt;String&gt; </a:t>
            </a:r>
            <a:r>
              <a:rPr lang="en-US" altLang="en-US" sz="1600" dirty="0" err="1">
                <a:solidFill>
                  <a:srgbClr val="000000"/>
                </a:solidFill>
                <a:latin typeface="Courier New" panose="02070309020205020404" pitchFamily="49" charset="0"/>
                <a:cs typeface="Courier New" panose="02070309020205020404" pitchFamily="49" charset="0"/>
              </a:rPr>
              <a:t>readWords</a:t>
            </a:r>
            <a:r>
              <a:rPr lang="en-US" altLang="en-US" sz="1600" dirty="0">
                <a:solidFill>
                  <a:srgbClr val="000000"/>
                </a:solidFill>
                <a:latin typeface="Courier New" panose="02070309020205020404" pitchFamily="49" charset="0"/>
                <a:cs typeface="Courier New" panose="02070309020205020404" pitchFamily="49" charset="0"/>
              </a:rPr>
              <a:t>(String filename)</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38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CC0066"/>
                </a:solidFill>
                <a:latin typeface="Courier New" panose="02070309020205020404" pitchFamily="49" charset="0"/>
                <a:cs typeface="Courier New" panose="02070309020205020404" pitchFamily="49" charset="0"/>
              </a:rPr>
              <a:t>throws</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FileNotFoundException</a:t>
            </a:r>
            <a:endParaRPr lang="en-US" altLang="en-US" sz="16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39  </a:t>
            </a:r>
            <a:r>
              <a:rPr lang="en-US" altLang="en-US" sz="1600" dirty="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40  </a:t>
            </a:r>
            <a:r>
              <a:rPr lang="en-US" altLang="en-US" sz="1600" dirty="0">
                <a:solidFill>
                  <a:srgbClr val="000000"/>
                </a:solidFill>
                <a:latin typeface="Courier New" panose="02070309020205020404" pitchFamily="49" charset="0"/>
                <a:cs typeface="Courier New" panose="02070309020205020404" pitchFamily="49" charset="0"/>
              </a:rPr>
              <a:t>      Set&lt;String&gt; words = </a:t>
            </a:r>
            <a:r>
              <a:rPr lang="en-US" altLang="en-US" sz="1600" dirty="0">
                <a:solidFill>
                  <a:srgbClr val="CC0066"/>
                </a:solidFill>
                <a:latin typeface="Courier New" panose="02070309020205020404" pitchFamily="49" charset="0"/>
                <a:cs typeface="Courier New" panose="02070309020205020404" pitchFamily="49" charset="0"/>
              </a:rPr>
              <a:t>new</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HashSet</a:t>
            </a:r>
            <a:r>
              <a:rPr lang="en-US" altLang="en-US" sz="1600" dirty="0">
                <a:solidFill>
                  <a:srgbClr val="000000"/>
                </a:solidFill>
                <a:latin typeface="Courier New" panose="02070309020205020404" pitchFamily="49" charset="0"/>
                <a:cs typeface="Courier New" panose="02070309020205020404" pitchFamily="49" charset="0"/>
              </a:rPr>
              <a:t>&lt;String&gt;();</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41  </a:t>
            </a:r>
            <a:r>
              <a:rPr lang="en-US" altLang="en-US" sz="1600" dirty="0">
                <a:solidFill>
                  <a:srgbClr val="000000"/>
                </a:solidFill>
                <a:latin typeface="Courier New" panose="02070309020205020404" pitchFamily="49" charset="0"/>
                <a:cs typeface="Courier New" panose="02070309020205020404" pitchFamily="49" charset="0"/>
              </a:rPr>
              <a:t>      Scanner in = </a:t>
            </a:r>
            <a:r>
              <a:rPr lang="en-US" altLang="en-US" sz="1600" dirty="0">
                <a:solidFill>
                  <a:srgbClr val="CC0066"/>
                </a:solidFill>
                <a:latin typeface="Courier New" panose="02070309020205020404" pitchFamily="49" charset="0"/>
                <a:cs typeface="Courier New" panose="02070309020205020404" pitchFamily="49" charset="0"/>
              </a:rPr>
              <a:t>new</a:t>
            </a:r>
            <a:r>
              <a:rPr lang="en-US" altLang="en-US" sz="1600" dirty="0">
                <a:solidFill>
                  <a:srgbClr val="000000"/>
                </a:solidFill>
                <a:latin typeface="Courier New" panose="02070309020205020404" pitchFamily="49" charset="0"/>
                <a:cs typeface="Courier New" panose="02070309020205020404" pitchFamily="49" charset="0"/>
              </a:rPr>
              <a:t> Scanner(</a:t>
            </a:r>
            <a:r>
              <a:rPr lang="en-US" altLang="en-US" sz="1600" dirty="0">
                <a:solidFill>
                  <a:srgbClr val="CC0066"/>
                </a:solidFill>
                <a:latin typeface="Courier New" panose="02070309020205020404" pitchFamily="49" charset="0"/>
                <a:cs typeface="Courier New" panose="02070309020205020404" pitchFamily="49" charset="0"/>
              </a:rPr>
              <a:t>new</a:t>
            </a:r>
            <a:r>
              <a:rPr lang="en-US" altLang="en-US" sz="1600" dirty="0">
                <a:solidFill>
                  <a:srgbClr val="000000"/>
                </a:solidFill>
                <a:latin typeface="Courier New" panose="02070309020205020404" pitchFamily="49" charset="0"/>
                <a:cs typeface="Courier New" panose="02070309020205020404" pitchFamily="49" charset="0"/>
              </a:rPr>
              <a:t> File(filename));</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42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73FF"/>
                </a:solidFill>
                <a:latin typeface="Times New Roman" panose="02020603050405020304" pitchFamily="18" charset="0"/>
                <a:cs typeface="Times New Roman" panose="02020603050405020304" pitchFamily="18" charset="0"/>
              </a:rPr>
              <a:t> Use any characters other than a-z or A-Z as delimiters</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43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in.useDelimiter</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a:solidFill>
                  <a:srgbClr val="32E598"/>
                </a:solidFill>
                <a:latin typeface="Courier New" panose="02070309020205020404" pitchFamily="49" charset="0"/>
                <a:cs typeface="Courier New" panose="02070309020205020404" pitchFamily="49" charset="0"/>
              </a:rPr>
              <a:t>"[^a-</a:t>
            </a:r>
            <a:r>
              <a:rPr lang="en-US" altLang="en-US" sz="1600" dirty="0" err="1">
                <a:solidFill>
                  <a:srgbClr val="32E598"/>
                </a:solidFill>
                <a:latin typeface="Courier New" panose="02070309020205020404" pitchFamily="49" charset="0"/>
                <a:cs typeface="Courier New" panose="02070309020205020404" pitchFamily="49" charset="0"/>
              </a:rPr>
              <a:t>zA</a:t>
            </a:r>
            <a:r>
              <a:rPr lang="en-US" altLang="en-US" sz="1600" dirty="0">
                <a:solidFill>
                  <a:srgbClr val="32E598"/>
                </a:solidFill>
                <a:latin typeface="Courier New" panose="02070309020205020404" pitchFamily="49" charset="0"/>
                <a:cs typeface="Courier New" panose="02070309020205020404" pitchFamily="49" charset="0"/>
              </a:rPr>
              <a:t>-Z]+"</a:t>
            </a:r>
            <a:r>
              <a:rPr lang="en-US" altLang="en-US" sz="1600" dirty="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44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CC0066"/>
                </a:solidFill>
                <a:latin typeface="Courier New" panose="02070309020205020404" pitchFamily="49" charset="0"/>
                <a:cs typeface="Courier New" panose="02070309020205020404" pitchFamily="49" charset="0"/>
              </a:rPr>
              <a:t>while</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in.hasNext</a:t>
            </a:r>
            <a:r>
              <a:rPr lang="en-US" altLang="en-US" sz="1600" dirty="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45  </a:t>
            </a:r>
            <a:r>
              <a:rPr lang="en-US" altLang="en-US" sz="1600" dirty="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46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words.add</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in.next</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toLowerCase</a:t>
            </a:r>
            <a:r>
              <a:rPr lang="en-US" altLang="en-US" sz="1600" dirty="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47  </a:t>
            </a:r>
            <a:r>
              <a:rPr lang="en-US" altLang="en-US" sz="1600" dirty="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48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CC0066"/>
                </a:solidFill>
                <a:latin typeface="Courier New" panose="02070309020205020404" pitchFamily="49" charset="0"/>
                <a:cs typeface="Courier New" panose="02070309020205020404" pitchFamily="49" charset="0"/>
              </a:rPr>
              <a:t>return</a:t>
            </a:r>
            <a:r>
              <a:rPr lang="en-US" altLang="en-US" sz="1600" dirty="0">
                <a:solidFill>
                  <a:srgbClr val="000000"/>
                </a:solidFill>
                <a:latin typeface="Courier New" panose="02070309020205020404" pitchFamily="49" charset="0"/>
                <a:cs typeface="Courier New" panose="02070309020205020404" pitchFamily="49" charset="0"/>
              </a:rPr>
              <a:t> words;</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49  </a:t>
            </a:r>
            <a:r>
              <a:rPr lang="en-US" altLang="en-US" sz="1600" dirty="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dirty="0">
                <a:solidFill>
                  <a:srgbClr val="0073FF"/>
                </a:solidFill>
                <a:latin typeface="Courier New" panose="02070309020205020404" pitchFamily="49" charset="0"/>
                <a:cs typeface="Courier New" panose="02070309020205020404" pitchFamily="49" charset="0"/>
              </a:rPr>
              <a:t> 50  </a:t>
            </a:r>
            <a:r>
              <a:rPr lang="en-US" altLang="en-US" sz="1600" dirty="0">
                <a:solidFill>
                  <a:srgbClr val="000000"/>
                </a:solidFill>
                <a:latin typeface="Courier New" panose="02070309020205020404" pitchFamily="49" charset="0"/>
                <a:cs typeface="Courier New" panose="02070309020205020404" pitchFamily="49" charset="0"/>
              </a:rPr>
              <a:t>}</a:t>
            </a:r>
            <a:endParaRPr lang="en-US" altLang="en-US" sz="1600" dirty="0">
              <a:latin typeface="Courier New" panose="02070309020205020404" pitchFamily="49" charset="0"/>
              <a:cs typeface="Courier New" panose="02070309020205020404" pitchFamily="49" charset="0"/>
            </a:endParaRPr>
          </a:p>
        </p:txBody>
      </p:sp>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ch16/spellcheck/SpellCheck.java (cont.)</a:t>
            </a:r>
          </a:p>
        </p:txBody>
      </p:sp>
      <p:sp>
        <p:nvSpPr>
          <p:cNvPr id="20483" name="Text Box 4"/>
          <p:cNvSpPr txBox="1">
            <a:spLocks noChangeArrowheads="1"/>
          </p:cNvSpPr>
          <p:nvPr/>
        </p:nvSpPr>
        <p:spPr bwMode="auto">
          <a:xfrm>
            <a:off x="0" y="914400"/>
            <a:ext cx="6324600" cy="3940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None/>
            </a:pPr>
            <a:r>
              <a:rPr lang="en-US" altLang="en-US" sz="2400" b="1">
                <a:latin typeface="Arial" panose="020B0604020202020204" pitchFamily="34" charset="0"/>
              </a:rPr>
              <a:t>Program Run</a:t>
            </a:r>
            <a:r>
              <a:rPr lang="en-US" altLang="en-US" sz="1800" b="1">
                <a:latin typeface="Arial" panose="020B0604020202020204" pitchFamily="34" charset="0"/>
              </a:rPr>
              <a:t>:</a:t>
            </a:r>
            <a:r>
              <a:rPr lang="en-US" altLang="en-US" sz="1800">
                <a:latin typeface="Arial" panose="020B0604020202020204" pitchFamily="34" charset="0"/>
              </a:rPr>
              <a:t> </a:t>
            </a:r>
          </a:p>
          <a:p>
            <a:pPr lvl="1" eaLnBrk="1" hangingPunct="1">
              <a:spcBef>
                <a:spcPts val="1200"/>
              </a:spcBef>
              <a:buFontTx/>
              <a:buNone/>
            </a:pPr>
            <a:r>
              <a:rPr lang="en-US" altLang="en-US" sz="2400">
                <a:solidFill>
                  <a:srgbClr val="6E7069"/>
                </a:solidFill>
                <a:latin typeface="Courier New" panose="02070309020205020404" pitchFamily="49" charset="0"/>
              </a:rPr>
              <a:t>neighbouring </a:t>
            </a:r>
          </a:p>
          <a:p>
            <a:pPr lvl="1" eaLnBrk="1" hangingPunct="1">
              <a:spcBef>
                <a:spcPct val="0"/>
              </a:spcBef>
              <a:buFontTx/>
              <a:buNone/>
            </a:pPr>
            <a:r>
              <a:rPr lang="en-US" altLang="en-US" sz="2400">
                <a:solidFill>
                  <a:srgbClr val="6E7069"/>
                </a:solidFill>
                <a:latin typeface="Courier New" panose="02070309020205020404" pitchFamily="49" charset="0"/>
              </a:rPr>
              <a:t>croqueted </a:t>
            </a:r>
          </a:p>
          <a:p>
            <a:pPr lvl="1" eaLnBrk="1" hangingPunct="1">
              <a:spcBef>
                <a:spcPct val="0"/>
              </a:spcBef>
              <a:buFontTx/>
              <a:buNone/>
            </a:pPr>
            <a:r>
              <a:rPr lang="en-US" altLang="en-US" sz="2400">
                <a:solidFill>
                  <a:srgbClr val="6E7069"/>
                </a:solidFill>
                <a:latin typeface="Courier New" panose="02070309020205020404" pitchFamily="49" charset="0"/>
              </a:rPr>
              <a:t>pennyworth </a:t>
            </a:r>
          </a:p>
          <a:p>
            <a:pPr lvl="1" eaLnBrk="1" hangingPunct="1">
              <a:spcBef>
                <a:spcPct val="0"/>
              </a:spcBef>
              <a:buFontTx/>
              <a:buNone/>
            </a:pPr>
            <a:r>
              <a:rPr lang="en-US" altLang="en-US" sz="2400">
                <a:solidFill>
                  <a:srgbClr val="6E7069"/>
                </a:solidFill>
                <a:latin typeface="Courier New" panose="02070309020205020404" pitchFamily="49" charset="0"/>
              </a:rPr>
              <a:t>dutchess </a:t>
            </a:r>
          </a:p>
          <a:p>
            <a:pPr lvl="1" eaLnBrk="1" hangingPunct="1">
              <a:spcBef>
                <a:spcPct val="0"/>
              </a:spcBef>
              <a:buFontTx/>
              <a:buNone/>
            </a:pPr>
            <a:r>
              <a:rPr lang="en-US" altLang="en-US" sz="2400">
                <a:solidFill>
                  <a:srgbClr val="6E7069"/>
                </a:solidFill>
                <a:latin typeface="Courier New" panose="02070309020205020404" pitchFamily="49" charset="0"/>
              </a:rPr>
              <a:t>comfits </a:t>
            </a:r>
          </a:p>
          <a:p>
            <a:pPr lvl="1" eaLnBrk="1" hangingPunct="1">
              <a:spcBef>
                <a:spcPct val="0"/>
              </a:spcBef>
              <a:buFontTx/>
              <a:buNone/>
            </a:pPr>
            <a:r>
              <a:rPr lang="en-US" altLang="en-US" sz="2400">
                <a:solidFill>
                  <a:srgbClr val="6E7069"/>
                </a:solidFill>
                <a:latin typeface="Courier New" panose="02070309020205020404" pitchFamily="49" charset="0"/>
              </a:rPr>
              <a:t>xii </a:t>
            </a:r>
          </a:p>
          <a:p>
            <a:pPr lvl="1" eaLnBrk="1" hangingPunct="1">
              <a:spcBef>
                <a:spcPct val="0"/>
              </a:spcBef>
              <a:buFontTx/>
              <a:buNone/>
            </a:pPr>
            <a:r>
              <a:rPr lang="en-US" altLang="en-US" sz="2400">
                <a:solidFill>
                  <a:srgbClr val="6E7069"/>
                </a:solidFill>
                <a:latin typeface="Courier New" panose="02070309020205020404" pitchFamily="49" charset="0"/>
              </a:rPr>
              <a:t>dinn </a:t>
            </a:r>
          </a:p>
          <a:p>
            <a:pPr lvl="1" eaLnBrk="1" hangingPunct="1">
              <a:spcBef>
                <a:spcPct val="0"/>
              </a:spcBef>
              <a:buFontTx/>
              <a:buNone/>
            </a:pPr>
            <a:r>
              <a:rPr lang="en-US" altLang="en-US" sz="2400">
                <a:solidFill>
                  <a:srgbClr val="6E7069"/>
                </a:solidFill>
                <a:latin typeface="Courier New" panose="02070309020205020404" pitchFamily="49" charset="0"/>
              </a:rPr>
              <a:t>clamour </a:t>
            </a:r>
          </a:p>
          <a:p>
            <a:pPr lvl="1" eaLnBrk="1" hangingPunct="1">
              <a:spcBef>
                <a:spcPct val="0"/>
              </a:spcBef>
              <a:buFontTx/>
              <a:buNone/>
            </a:pPr>
            <a:r>
              <a:rPr lang="en-US" altLang="en-US" sz="2400">
                <a:solidFill>
                  <a:srgbClr val="6E7069"/>
                </a:solidFill>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Self Check 16.1</a:t>
            </a:r>
          </a:p>
        </p:txBody>
      </p:sp>
      <p:sp>
        <p:nvSpPr>
          <p:cNvPr id="318468" name="Text Box 4"/>
          <p:cNvSpPr txBox="1">
            <a:spLocks noChangeArrowheads="1"/>
          </p:cNvSpPr>
          <p:nvPr/>
        </p:nvSpPr>
        <p:spPr bwMode="auto">
          <a:xfrm>
            <a:off x="0" y="914400"/>
            <a:ext cx="9144000" cy="212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Arrays and lists remember the order in which you added elements; sets do not. Why would you want to use a set instead of an array or list? </a:t>
            </a:r>
          </a:p>
          <a:p>
            <a:pPr lvl="1" eaLnBrk="1" hangingPunct="1">
              <a:spcBef>
                <a:spcPct val="50000"/>
              </a:spcBef>
              <a:buFontTx/>
              <a:buNone/>
            </a:pPr>
            <a:r>
              <a:rPr lang="en-US" altLang="en-US" sz="2400" b="1">
                <a:latin typeface="Arial" panose="020B0604020202020204" pitchFamily="34" charset="0"/>
              </a:rPr>
              <a:t>Answer:</a:t>
            </a:r>
            <a:r>
              <a:rPr lang="en-US" altLang="en-US" sz="2400">
                <a:latin typeface="Arial" panose="020B0604020202020204" pitchFamily="34" charset="0"/>
              </a:rPr>
              <a:t> Efficient set implementations can quickly test whether a given element is a member of the set.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6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Self Check 16.2</a:t>
            </a:r>
          </a:p>
        </p:txBody>
      </p:sp>
      <p:sp>
        <p:nvSpPr>
          <p:cNvPr id="319492" name="Text Box 4"/>
          <p:cNvSpPr txBox="1">
            <a:spLocks noChangeArrowheads="1"/>
          </p:cNvSpPr>
          <p:nvPr/>
        </p:nvSpPr>
        <p:spPr bwMode="auto">
          <a:xfrm>
            <a:off x="0" y="914400"/>
            <a:ext cx="9144000" cy="1754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36538" indent="-236538"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2400">
                <a:latin typeface="Arial" panose="020B0604020202020204" pitchFamily="34" charset="0"/>
              </a:rPr>
              <a:t>Why are set iterators different from list iterators? </a:t>
            </a:r>
          </a:p>
          <a:p>
            <a:pPr lvl="1" eaLnBrk="1" hangingPunct="1">
              <a:spcBef>
                <a:spcPct val="50000"/>
              </a:spcBef>
              <a:buFontTx/>
              <a:buNone/>
            </a:pPr>
            <a:r>
              <a:rPr lang="en-US" altLang="en-US" sz="2400" b="1">
                <a:latin typeface="Arial" panose="020B0604020202020204" pitchFamily="34" charset="0"/>
              </a:rPr>
              <a:t>Answer:</a:t>
            </a:r>
            <a:r>
              <a:rPr lang="en-US" altLang="en-US" sz="2400">
                <a:latin typeface="Arial" panose="020B0604020202020204" pitchFamily="34" charset="0"/>
              </a:rPr>
              <a:t> Sets do not have an ordering, so it doesn’t make sense to add an element at a particular iterator position, or to traverse a set backwards.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4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4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Self Check 16.4</a:t>
            </a:r>
          </a:p>
        </p:txBody>
      </p:sp>
      <p:sp>
        <p:nvSpPr>
          <p:cNvPr id="319492" name="Text Box 4"/>
          <p:cNvSpPr txBox="1">
            <a:spLocks noChangeArrowheads="1"/>
          </p:cNvSpPr>
          <p:nvPr/>
        </p:nvSpPr>
        <p:spPr bwMode="auto">
          <a:xfrm>
            <a:off x="0" y="914400"/>
            <a:ext cx="9144000" cy="1354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None/>
            </a:pPr>
            <a:r>
              <a:rPr lang="en-US" altLang="en-US" sz="2400">
                <a:latin typeface="Arial" panose="020B0604020202020204" pitchFamily="34" charset="0"/>
              </a:rPr>
              <a:t>When would you choose a tree set over a hash set? </a:t>
            </a:r>
          </a:p>
          <a:p>
            <a:pPr lvl="1" eaLnBrk="1" hangingPunct="1">
              <a:spcBef>
                <a:spcPts val="1200"/>
              </a:spcBef>
              <a:buFontTx/>
              <a:buNone/>
            </a:pPr>
            <a:r>
              <a:rPr lang="en-US" altLang="en-US" sz="2400" b="1">
                <a:latin typeface="Arial" panose="020B0604020202020204" pitchFamily="34" charset="0"/>
              </a:rPr>
              <a:t>Answer:</a:t>
            </a:r>
            <a:r>
              <a:rPr lang="en-US" altLang="en-US" sz="2400">
                <a:latin typeface="Arial" panose="020B0604020202020204" pitchFamily="34" charset="0"/>
              </a:rPr>
              <a:t> When it is desirable to visit the set elements in sorted order.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49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94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Sets</a:t>
            </a:r>
          </a:p>
        </p:txBody>
      </p:sp>
      <p:sp>
        <p:nvSpPr>
          <p:cNvPr id="309253" name="Text Box 5"/>
          <p:cNvSpPr txBox="1">
            <a:spLocks noChangeArrowheads="1"/>
          </p:cNvSpPr>
          <p:nvPr/>
        </p:nvSpPr>
        <p:spPr bwMode="auto">
          <a:xfrm>
            <a:off x="0" y="914400"/>
            <a:ext cx="9144000"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36538" indent="-236538"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Char char="•"/>
            </a:pPr>
            <a:r>
              <a:rPr lang="en-US" altLang="en-US" sz="2400" b="1">
                <a:latin typeface="Arial" panose="020B0604020202020204" pitchFamily="34" charset="0"/>
              </a:rPr>
              <a:t>Set</a:t>
            </a:r>
            <a:r>
              <a:rPr lang="en-US" altLang="en-US" sz="2400">
                <a:latin typeface="Arial" panose="020B0604020202020204" pitchFamily="34" charset="0"/>
              </a:rPr>
              <a:t>: Unordered collection of distinct elements </a:t>
            </a:r>
          </a:p>
          <a:p>
            <a:pPr eaLnBrk="1" hangingPunct="1">
              <a:spcBef>
                <a:spcPct val="50000"/>
              </a:spcBef>
              <a:buFontTx/>
              <a:buChar char="•"/>
            </a:pPr>
            <a:r>
              <a:rPr lang="en-US" altLang="en-US" sz="2400">
                <a:latin typeface="Arial" panose="020B0604020202020204" pitchFamily="34" charset="0"/>
              </a:rPr>
              <a:t>Elements can be added, located, and removed </a:t>
            </a:r>
          </a:p>
          <a:p>
            <a:pPr eaLnBrk="1" hangingPunct="1">
              <a:spcBef>
                <a:spcPct val="50000"/>
              </a:spcBef>
              <a:buFontTx/>
              <a:buChar char="•"/>
            </a:pPr>
            <a:r>
              <a:rPr lang="en-US" altLang="en-US" sz="2400">
                <a:latin typeface="Arial" panose="020B0604020202020204" pitchFamily="34" charset="0"/>
              </a:rPr>
              <a:t>Sets don’t have duplicates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92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92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92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Maps</a:t>
            </a:r>
          </a:p>
        </p:txBody>
      </p:sp>
      <p:sp>
        <p:nvSpPr>
          <p:cNvPr id="320516" name="Text Box 4"/>
          <p:cNvSpPr txBox="1">
            <a:spLocks noChangeArrowheads="1"/>
          </p:cNvSpPr>
          <p:nvPr/>
        </p:nvSpPr>
        <p:spPr bwMode="auto">
          <a:xfrm>
            <a:off x="0" y="914400"/>
            <a:ext cx="9144000" cy="569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36538" indent="-236538"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635000" indent="-17780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Char char="•"/>
            </a:pPr>
            <a:r>
              <a:rPr lang="en-US" altLang="en-US" sz="2400">
                <a:latin typeface="Arial" panose="020B0604020202020204" pitchFamily="34" charset="0"/>
              </a:rPr>
              <a:t>A map keeps associations between key and value objects </a:t>
            </a:r>
          </a:p>
          <a:p>
            <a:pPr eaLnBrk="1" hangingPunct="1">
              <a:spcBef>
                <a:spcPts val="1200"/>
              </a:spcBef>
              <a:buFontTx/>
              <a:buChar char="•"/>
            </a:pPr>
            <a:r>
              <a:rPr lang="en-US" altLang="en-US" sz="2400">
                <a:latin typeface="Arial" panose="020B0604020202020204" pitchFamily="34" charset="0"/>
              </a:rPr>
              <a:t>Mathematically speaking, a map is a function from one set, the </a:t>
            </a:r>
            <a:r>
              <a:rPr lang="en-US" altLang="en-US" sz="2400" i="1">
                <a:latin typeface="Arial" panose="020B0604020202020204" pitchFamily="34" charset="0"/>
              </a:rPr>
              <a:t>key set</a:t>
            </a:r>
            <a:r>
              <a:rPr lang="en-US" altLang="en-US" sz="2400">
                <a:latin typeface="Arial" panose="020B0604020202020204" pitchFamily="34" charset="0"/>
              </a:rPr>
              <a:t>, to another set, the </a:t>
            </a:r>
            <a:r>
              <a:rPr lang="en-US" altLang="en-US" sz="2400" i="1">
                <a:latin typeface="Arial" panose="020B0604020202020204" pitchFamily="34" charset="0"/>
              </a:rPr>
              <a:t>value set</a:t>
            </a:r>
            <a:r>
              <a:rPr lang="en-US" altLang="en-US" sz="2400">
                <a:latin typeface="Arial" panose="020B0604020202020204" pitchFamily="34" charset="0"/>
              </a:rPr>
              <a:t> </a:t>
            </a:r>
          </a:p>
          <a:p>
            <a:pPr eaLnBrk="1" hangingPunct="1">
              <a:spcBef>
                <a:spcPts val="1200"/>
              </a:spcBef>
              <a:buFontTx/>
              <a:buChar char="•"/>
            </a:pPr>
            <a:r>
              <a:rPr lang="en-US" altLang="en-US" sz="2400">
                <a:latin typeface="Arial" panose="020B0604020202020204" pitchFamily="34" charset="0"/>
              </a:rPr>
              <a:t>Every key in a map has a unique value </a:t>
            </a:r>
          </a:p>
          <a:p>
            <a:pPr eaLnBrk="1" hangingPunct="1">
              <a:spcBef>
                <a:spcPts val="1200"/>
              </a:spcBef>
              <a:buFontTx/>
              <a:buChar char="•"/>
            </a:pPr>
            <a:r>
              <a:rPr lang="en-US" altLang="en-US" sz="2400">
                <a:latin typeface="Arial" panose="020B0604020202020204" pitchFamily="34" charset="0"/>
              </a:rPr>
              <a:t>A value may be associated with several keys </a:t>
            </a:r>
          </a:p>
          <a:p>
            <a:pPr eaLnBrk="1" hangingPunct="1">
              <a:spcBef>
                <a:spcPts val="1200"/>
              </a:spcBef>
              <a:buFontTx/>
              <a:buChar char="•"/>
            </a:pPr>
            <a:r>
              <a:rPr lang="en-US" altLang="en-US" sz="2400">
                <a:latin typeface="Arial" panose="020B0604020202020204" pitchFamily="34" charset="0"/>
              </a:rPr>
              <a:t>Classes that implement the </a:t>
            </a:r>
            <a:r>
              <a:rPr lang="en-US" altLang="en-US" sz="2400">
                <a:solidFill>
                  <a:srgbClr val="6E7069"/>
                </a:solidFill>
                <a:latin typeface="Courier New" panose="02070309020205020404" pitchFamily="49" charset="0"/>
              </a:rPr>
              <a:t>Map</a:t>
            </a:r>
            <a:r>
              <a:rPr lang="en-US" altLang="en-US" sz="2400">
                <a:solidFill>
                  <a:srgbClr val="6E7069"/>
                </a:solidFill>
                <a:latin typeface="Arial" panose="020B0604020202020204" pitchFamily="34" charset="0"/>
              </a:rPr>
              <a:t> </a:t>
            </a:r>
            <a:r>
              <a:rPr lang="en-US" altLang="en-US" sz="2400">
                <a:latin typeface="Arial" panose="020B0604020202020204" pitchFamily="34" charset="0"/>
              </a:rPr>
              <a:t>interface </a:t>
            </a:r>
          </a:p>
          <a:p>
            <a:pPr lvl="1" eaLnBrk="1" hangingPunct="1">
              <a:spcBef>
                <a:spcPts val="1200"/>
              </a:spcBef>
              <a:buFont typeface="Wingdings" panose="05000000000000000000" pitchFamily="2" charset="2"/>
              <a:buChar char="§"/>
            </a:pPr>
            <a:r>
              <a:rPr lang="en-US" altLang="en-US" sz="2000" i="1">
                <a:latin typeface="Arial" panose="020B0604020202020204" pitchFamily="34" charset="0"/>
                <a:cs typeface="Arial" panose="020B0604020202020204" pitchFamily="34" charset="0"/>
              </a:rPr>
              <a:t> </a:t>
            </a:r>
            <a:r>
              <a:rPr lang="en-US" altLang="en-US" sz="2000" i="1">
                <a:solidFill>
                  <a:srgbClr val="6E7069"/>
                </a:solidFill>
                <a:latin typeface="Courier New" panose="02070309020205020404" pitchFamily="49" charset="0"/>
                <a:cs typeface="Arial" panose="020B0604020202020204" pitchFamily="34" charset="0"/>
              </a:rPr>
              <a:t>HashMap </a:t>
            </a:r>
          </a:p>
          <a:p>
            <a:pPr lvl="1" eaLnBrk="1" hangingPunct="1">
              <a:spcBef>
                <a:spcPts val="1200"/>
              </a:spcBef>
              <a:buFont typeface="Wingdings" panose="05000000000000000000" pitchFamily="2" charset="2"/>
              <a:buChar char="§"/>
            </a:pPr>
            <a:r>
              <a:rPr lang="en-US" altLang="en-US" sz="2000" i="1">
                <a:solidFill>
                  <a:srgbClr val="6E7069"/>
                </a:solidFill>
                <a:latin typeface="Arial" panose="020B0604020202020204" pitchFamily="34" charset="0"/>
                <a:cs typeface="Arial" panose="020B0604020202020204" pitchFamily="34" charset="0"/>
              </a:rPr>
              <a:t> </a:t>
            </a:r>
            <a:r>
              <a:rPr lang="en-US" altLang="en-US" sz="2000" i="1">
                <a:solidFill>
                  <a:srgbClr val="6E7069"/>
                </a:solidFill>
                <a:latin typeface="Courier New" panose="02070309020205020404" pitchFamily="49" charset="0"/>
                <a:cs typeface="Arial" panose="020B0604020202020204" pitchFamily="34" charset="0"/>
              </a:rPr>
              <a:t>TreeMap</a:t>
            </a:r>
          </a:p>
          <a:p>
            <a:pPr eaLnBrk="1" hangingPunct="1">
              <a:spcBef>
                <a:spcPts val="1200"/>
              </a:spcBef>
              <a:buFontTx/>
              <a:buChar char="•"/>
            </a:pPr>
            <a:r>
              <a:rPr lang="en-US" altLang="en-US" sz="2400">
                <a:latin typeface="Arial" panose="020B0604020202020204" pitchFamily="34" charset="0"/>
                <a:cs typeface="Arial" panose="020B0604020202020204" pitchFamily="34" charset="0"/>
              </a:rPr>
              <a:t>Both of these data structures implement the </a:t>
            </a:r>
            <a:r>
              <a:rPr lang="en-US" altLang="en-US" sz="2400">
                <a:solidFill>
                  <a:srgbClr val="6E7069"/>
                </a:solidFill>
                <a:latin typeface="Courier New" panose="02070309020205020404" pitchFamily="49" charset="0"/>
                <a:cs typeface="Arial" panose="020B0604020202020204" pitchFamily="34" charset="0"/>
              </a:rPr>
              <a:t>Map</a:t>
            </a:r>
            <a:r>
              <a:rPr lang="en-US" altLang="en-US" sz="2000">
                <a:latin typeface="Courier New" panose="02070309020205020404" pitchFamily="49" charset="0"/>
                <a:cs typeface="Arial" panose="020B0604020202020204" pitchFamily="34" charset="0"/>
              </a:rPr>
              <a:t> </a:t>
            </a:r>
            <a:r>
              <a:rPr lang="en-US" altLang="en-US" sz="2400">
                <a:latin typeface="Arial" panose="020B0604020202020204" pitchFamily="34" charset="0"/>
                <a:cs typeface="Arial" panose="020B0604020202020204" pitchFamily="34" charset="0"/>
              </a:rPr>
              <a:t>interface</a:t>
            </a:r>
          </a:p>
          <a:p>
            <a:pPr eaLnBrk="1" hangingPunct="1">
              <a:spcBef>
                <a:spcPts val="1200"/>
              </a:spcBef>
              <a:buFontTx/>
              <a:buChar char="•"/>
            </a:pPr>
            <a:r>
              <a:rPr lang="en-US" altLang="en-US" sz="2400">
                <a:latin typeface="Arial" panose="020B0604020202020204" pitchFamily="34" charset="0"/>
                <a:cs typeface="Arial" panose="020B0604020202020204" pitchFamily="34" charset="0"/>
              </a:rPr>
              <a:t>As a rule of thumb, use a hash set unless you want to visit the set elements in sorted order</a:t>
            </a:r>
          </a:p>
          <a:p>
            <a:pPr lvl="1" eaLnBrk="1" hangingPunct="1">
              <a:spcBef>
                <a:spcPts val="1200"/>
              </a:spcBef>
              <a:buFont typeface="Wingdings" panose="05000000000000000000" pitchFamily="2" charset="2"/>
              <a:buChar char="§"/>
            </a:pPr>
            <a:endParaRPr lang="en-US" altLang="en-US" sz="1800" i="1">
              <a:latin typeface="Courier New" panose="02070309020205020404" pitchFamily="49"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05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05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051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051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051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2051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2051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2051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205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An Example of a Map </a:t>
            </a:r>
          </a:p>
        </p:txBody>
      </p:sp>
      <p:sp>
        <p:nvSpPr>
          <p:cNvPr id="26627" name="Footer Placeholder 4"/>
          <p:cNvSpPr txBox="1">
            <a:spLocks/>
          </p:cNvSpPr>
          <p:nvPr/>
        </p:nvSpPr>
        <p:spPr bwMode="auto">
          <a:xfrm>
            <a:off x="4800600" y="6305550"/>
            <a:ext cx="43434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200" i="1">
                <a:latin typeface="Arial" panose="020B0604020202020204" pitchFamily="34" charset="0"/>
              </a:rPr>
              <a:t>Big Java</a:t>
            </a:r>
            <a:r>
              <a:rPr lang="en-US" altLang="en-US" sz="1200">
                <a:latin typeface="Arial" panose="020B0604020202020204" pitchFamily="34" charset="0"/>
              </a:rPr>
              <a:t> by Cay Horstmann</a:t>
            </a:r>
          </a:p>
          <a:p>
            <a:pPr algn="r" eaLnBrk="1" hangingPunct="1">
              <a:spcBef>
                <a:spcPct val="0"/>
              </a:spcBef>
              <a:buFontTx/>
              <a:buNone/>
            </a:pPr>
            <a:r>
              <a:rPr lang="en-US" altLang="en-US" sz="1200">
                <a:latin typeface="Arial" panose="020B0604020202020204" pitchFamily="34" charset="0"/>
              </a:rPr>
              <a:t>Copyright © 2009 by John Wiley &amp; Sons.  All rights reserved.</a:t>
            </a:r>
          </a:p>
        </p:txBody>
      </p:sp>
      <p:pic>
        <p:nvPicPr>
          <p:cNvPr id="26628" name="Picture 5" descr="ma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458200" cy="3654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Map Classes and Interfaces </a:t>
            </a:r>
          </a:p>
        </p:txBody>
      </p:sp>
      <p:pic>
        <p:nvPicPr>
          <p:cNvPr id="27651" name="Picture 4" descr="map_class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382000" cy="3213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Using a </a:t>
            </a:r>
            <a:r>
              <a:rPr lang="en-US" altLang="en-US" sz="2400" b="1">
                <a:solidFill>
                  <a:srgbClr val="6E7069"/>
                </a:solidFill>
                <a:latin typeface="Courier New" panose="02070309020205020404" pitchFamily="49" charset="0"/>
                <a:cs typeface="Courier New" panose="02070309020205020404" pitchFamily="49" charset="0"/>
              </a:rPr>
              <a:t>Map</a:t>
            </a:r>
          </a:p>
        </p:txBody>
      </p:sp>
      <p:sp>
        <p:nvSpPr>
          <p:cNvPr id="5" name="Text Box 4"/>
          <p:cNvSpPr txBox="1">
            <a:spLocks noChangeArrowheads="1"/>
          </p:cNvSpPr>
          <p:nvPr/>
        </p:nvSpPr>
        <p:spPr bwMode="auto">
          <a:xfrm>
            <a:off x="0" y="914400"/>
            <a:ext cx="9144000" cy="5140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31775" indent="-2317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688975" indent="-23177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6175" indent="-231775"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Char char="•"/>
            </a:pPr>
            <a:r>
              <a:rPr lang="en-US" altLang="en-US" sz="2400">
                <a:latin typeface="Arial" panose="020B0604020202020204" pitchFamily="34" charset="0"/>
              </a:rPr>
              <a:t>Example: Associate names with colors</a:t>
            </a:r>
          </a:p>
          <a:p>
            <a:pPr eaLnBrk="1" hangingPunct="1">
              <a:spcBef>
                <a:spcPts val="1200"/>
              </a:spcBef>
              <a:buFontTx/>
              <a:buChar char="•"/>
            </a:pPr>
            <a:r>
              <a:rPr lang="en-US" altLang="en-US" sz="2400">
                <a:latin typeface="Arial" panose="020B0604020202020204" pitchFamily="34" charset="0"/>
              </a:rPr>
              <a:t>Construct the </a:t>
            </a:r>
            <a:r>
              <a:rPr lang="en-US" altLang="en-US" sz="2400">
                <a:solidFill>
                  <a:srgbClr val="6E7069"/>
                </a:solidFill>
                <a:latin typeface="Courier New" panose="02070309020205020404" pitchFamily="49" charset="0"/>
                <a:cs typeface="Courier New" panose="02070309020205020404" pitchFamily="49" charset="0"/>
              </a:rPr>
              <a:t>Map</a:t>
            </a:r>
            <a:r>
              <a:rPr lang="en-US" altLang="en-US" sz="2400">
                <a:latin typeface="Arial" panose="020B0604020202020204" pitchFamily="34" charset="0"/>
                <a:cs typeface="Courier New" panose="02070309020205020404" pitchFamily="49" charset="0"/>
              </a:rPr>
              <a:t>:</a:t>
            </a:r>
          </a:p>
          <a:p>
            <a:pPr lvl="2" eaLnBrk="1" hangingPunct="1">
              <a:spcBef>
                <a:spcPts val="1200"/>
              </a:spcBef>
              <a:buFontTx/>
              <a:buNone/>
            </a:pPr>
            <a:r>
              <a:rPr lang="en-US" altLang="en-US" sz="2000">
                <a:solidFill>
                  <a:srgbClr val="6E7069"/>
                </a:solidFill>
                <a:latin typeface="Courier New" panose="02070309020205020404" pitchFamily="49" charset="0"/>
                <a:cs typeface="Courier New" panose="02070309020205020404" pitchFamily="49" charset="0"/>
              </a:rPr>
              <a:t>Map&lt;String, Color&gt; favoriteColors =</a:t>
            </a:r>
          </a:p>
          <a:p>
            <a:pPr lvl="2" eaLnBrk="1" hangingPunct="1">
              <a:spcBef>
                <a:spcPct val="0"/>
              </a:spcBef>
              <a:buFontTx/>
              <a:buNone/>
            </a:pPr>
            <a:r>
              <a:rPr lang="en-US" altLang="en-US" sz="2000">
                <a:solidFill>
                  <a:srgbClr val="6E7069"/>
                </a:solidFill>
                <a:latin typeface="Courier New" panose="02070309020205020404" pitchFamily="49" charset="0"/>
                <a:cs typeface="Courier New" panose="02070309020205020404" pitchFamily="49" charset="0"/>
              </a:rPr>
              <a:t>   new HashMap&lt;String, Color&gt;();</a:t>
            </a:r>
          </a:p>
          <a:p>
            <a:pPr lvl="1" eaLnBrk="1" hangingPunct="1">
              <a:spcBef>
                <a:spcPts val="1200"/>
              </a:spcBef>
              <a:buFontTx/>
              <a:buNone/>
            </a:pPr>
            <a:r>
              <a:rPr lang="en-US" altLang="en-US" sz="2400">
                <a:latin typeface="Arial" panose="020B0604020202020204" pitchFamily="34" charset="0"/>
                <a:cs typeface="Courier New" panose="02070309020205020404" pitchFamily="49" charset="0"/>
              </a:rPr>
              <a:t>or</a:t>
            </a:r>
          </a:p>
          <a:p>
            <a:pPr lvl="2" eaLnBrk="1" hangingPunct="1">
              <a:spcBef>
                <a:spcPts val="1200"/>
              </a:spcBef>
              <a:buFontTx/>
              <a:buNone/>
            </a:pPr>
            <a:r>
              <a:rPr lang="en-US" altLang="en-US" sz="2000">
                <a:solidFill>
                  <a:srgbClr val="6E7069"/>
                </a:solidFill>
                <a:latin typeface="Courier New" panose="02070309020205020404" pitchFamily="49" charset="0"/>
                <a:cs typeface="Courier New" panose="02070309020205020404" pitchFamily="49" charset="0"/>
              </a:rPr>
              <a:t>Map&lt;String, Color&gt; favoriteColors =</a:t>
            </a:r>
          </a:p>
          <a:p>
            <a:pPr lvl="2" eaLnBrk="1" hangingPunct="1">
              <a:spcBef>
                <a:spcPct val="0"/>
              </a:spcBef>
              <a:buFontTx/>
              <a:buNone/>
            </a:pPr>
            <a:r>
              <a:rPr lang="en-US" altLang="en-US" sz="2000">
                <a:solidFill>
                  <a:srgbClr val="6E7069"/>
                </a:solidFill>
                <a:latin typeface="Courier New" panose="02070309020205020404" pitchFamily="49" charset="0"/>
                <a:cs typeface="Courier New" panose="02070309020205020404" pitchFamily="49" charset="0"/>
              </a:rPr>
              <a:t>   new TreeMap&lt;String, Color&gt;();</a:t>
            </a:r>
          </a:p>
          <a:p>
            <a:pPr eaLnBrk="1" hangingPunct="1">
              <a:spcBef>
                <a:spcPts val="1200"/>
              </a:spcBef>
              <a:buFontTx/>
              <a:buChar char="•"/>
            </a:pPr>
            <a:r>
              <a:rPr lang="en-US" altLang="en-US" sz="2400">
                <a:latin typeface="Arial" panose="020B0604020202020204" pitchFamily="34" charset="0"/>
                <a:cs typeface="Courier New" panose="02070309020205020404" pitchFamily="49" charset="0"/>
              </a:rPr>
              <a:t>Add an association:</a:t>
            </a:r>
          </a:p>
          <a:p>
            <a:pPr lvl="2" eaLnBrk="1" hangingPunct="1">
              <a:spcBef>
                <a:spcPts val="1200"/>
              </a:spcBef>
              <a:buFontTx/>
              <a:buNone/>
            </a:pPr>
            <a:r>
              <a:rPr lang="en-US" altLang="en-US" sz="2000">
                <a:solidFill>
                  <a:srgbClr val="6E7069"/>
                </a:solidFill>
                <a:latin typeface="Courier New" panose="02070309020205020404" pitchFamily="49" charset="0"/>
                <a:cs typeface="Courier New" panose="02070309020205020404" pitchFamily="49" charset="0"/>
              </a:rPr>
              <a:t>favoriteColors.put("Juliet", Color.RED);</a:t>
            </a:r>
          </a:p>
          <a:p>
            <a:pPr eaLnBrk="1" hangingPunct="1">
              <a:spcBef>
                <a:spcPts val="1200"/>
              </a:spcBef>
              <a:buFontTx/>
              <a:buChar char="•"/>
            </a:pPr>
            <a:r>
              <a:rPr lang="en-US" altLang="en-US" sz="2400">
                <a:latin typeface="Arial" panose="020B0604020202020204" pitchFamily="34" charset="0"/>
                <a:cs typeface="Courier New" panose="02070309020205020404" pitchFamily="49" charset="0"/>
              </a:rPr>
              <a:t>Change an existing association:</a:t>
            </a:r>
          </a:p>
          <a:p>
            <a:pPr lvl="2" eaLnBrk="1" hangingPunct="1">
              <a:spcBef>
                <a:spcPts val="1200"/>
              </a:spcBef>
              <a:buFontTx/>
              <a:buNone/>
            </a:pPr>
            <a:r>
              <a:rPr lang="en-US" altLang="en-US" sz="2000">
                <a:solidFill>
                  <a:srgbClr val="6E7069"/>
                </a:solidFill>
                <a:latin typeface="Courier New" panose="02070309020205020404" pitchFamily="49" charset="0"/>
                <a:cs typeface="Courier New" panose="02070309020205020404" pitchFamily="49" charset="0"/>
              </a:rPr>
              <a:t>favoriteColors.put("Juliet",Color.BLUE);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Using a </a:t>
            </a:r>
            <a:r>
              <a:rPr lang="en-US" altLang="en-US" sz="2400" b="1">
                <a:solidFill>
                  <a:srgbClr val="6E7069"/>
                </a:solidFill>
                <a:latin typeface="Courier New" panose="02070309020205020404" pitchFamily="49" charset="0"/>
                <a:cs typeface="Courier New" panose="02070309020205020404" pitchFamily="49" charset="0"/>
              </a:rPr>
              <a:t>Map</a:t>
            </a:r>
          </a:p>
        </p:txBody>
      </p:sp>
      <p:sp>
        <p:nvSpPr>
          <p:cNvPr id="5" name="Text Box 4"/>
          <p:cNvSpPr txBox="1">
            <a:spLocks noChangeArrowheads="1"/>
          </p:cNvSpPr>
          <p:nvPr/>
        </p:nvSpPr>
        <p:spPr bwMode="auto">
          <a:xfrm>
            <a:off x="0" y="914400"/>
            <a:ext cx="9144000" cy="2278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31775" indent="-2317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6175" indent="-231775"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Char char="•"/>
            </a:pPr>
            <a:r>
              <a:rPr lang="en-US" altLang="en-US" sz="2400">
                <a:latin typeface="Arial" panose="020B0604020202020204" pitchFamily="34" charset="0"/>
              </a:rPr>
              <a:t>Get the value associated with a key:</a:t>
            </a:r>
          </a:p>
          <a:p>
            <a:pPr lvl="2" eaLnBrk="1" hangingPunct="1">
              <a:spcBef>
                <a:spcPts val="1200"/>
              </a:spcBef>
              <a:buFontTx/>
              <a:buNone/>
            </a:pPr>
            <a:r>
              <a:rPr lang="en-US" altLang="en-US" sz="2000">
                <a:solidFill>
                  <a:srgbClr val="6E7069"/>
                </a:solidFill>
                <a:latin typeface="Courier New" panose="02070309020205020404" pitchFamily="49" charset="0"/>
                <a:cs typeface="Courier New" panose="02070309020205020404" pitchFamily="49" charset="0"/>
              </a:rPr>
              <a:t>Color julietsFavoriteColor =</a:t>
            </a:r>
          </a:p>
          <a:p>
            <a:pPr lvl="2" eaLnBrk="1" hangingPunct="1">
              <a:spcBef>
                <a:spcPct val="0"/>
              </a:spcBef>
              <a:buFontTx/>
              <a:buNone/>
            </a:pPr>
            <a:r>
              <a:rPr lang="en-US" altLang="en-US" sz="2000">
                <a:solidFill>
                  <a:srgbClr val="6E7069"/>
                </a:solidFill>
                <a:latin typeface="Courier New" panose="02070309020205020404" pitchFamily="49" charset="0"/>
                <a:cs typeface="Courier New" panose="02070309020205020404" pitchFamily="49" charset="0"/>
              </a:rPr>
              <a:t>   favoriteColors.get("Juliet”);</a:t>
            </a:r>
          </a:p>
          <a:p>
            <a:pPr eaLnBrk="1" hangingPunct="1">
              <a:spcBef>
                <a:spcPts val="1200"/>
              </a:spcBef>
              <a:buFontTx/>
              <a:buChar char="•"/>
            </a:pPr>
            <a:r>
              <a:rPr lang="en-US" altLang="en-US" sz="2400">
                <a:latin typeface="Arial" panose="020B0604020202020204" pitchFamily="34" charset="0"/>
                <a:cs typeface="Courier New" panose="02070309020205020404" pitchFamily="49" charset="0"/>
              </a:rPr>
              <a:t>Remove a key and its associated value:</a:t>
            </a:r>
          </a:p>
          <a:p>
            <a:pPr lvl="2" eaLnBrk="1" hangingPunct="1">
              <a:spcBef>
                <a:spcPts val="1200"/>
              </a:spcBef>
              <a:buFontTx/>
              <a:buNone/>
            </a:pPr>
            <a:r>
              <a:rPr lang="en-US" altLang="en-US" sz="2000">
                <a:solidFill>
                  <a:srgbClr val="6E7069"/>
                </a:solidFill>
                <a:latin typeface="Courier New" panose="02070309020205020404" pitchFamily="49" charset="0"/>
                <a:cs typeface="Courier New" panose="02070309020205020404" pitchFamily="49" charset="0"/>
              </a:rPr>
              <a:t>favoriteColors.remove("Juliet");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Printing Key/Value Pairs</a:t>
            </a:r>
          </a:p>
        </p:txBody>
      </p:sp>
      <p:sp>
        <p:nvSpPr>
          <p:cNvPr id="30723" name="Text Box 4"/>
          <p:cNvSpPr txBox="1">
            <a:spLocks noChangeArrowheads="1"/>
          </p:cNvSpPr>
          <p:nvPr/>
        </p:nvSpPr>
        <p:spPr bwMode="auto">
          <a:xfrm>
            <a:off x="0" y="914400"/>
            <a:ext cx="9144000" cy="192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a:solidFill>
                  <a:srgbClr val="6E7069"/>
                </a:solidFill>
                <a:latin typeface="Courier New" panose="02070309020205020404" pitchFamily="49" charset="0"/>
              </a:rPr>
              <a:t>Set&lt;String&gt; keySet = m.keySet(); </a:t>
            </a:r>
            <a:br>
              <a:rPr lang="en-US" altLang="en-US" sz="2000">
                <a:solidFill>
                  <a:srgbClr val="6E7069"/>
                </a:solidFill>
                <a:latin typeface="Courier New" panose="02070309020205020404" pitchFamily="49" charset="0"/>
              </a:rPr>
            </a:br>
            <a:r>
              <a:rPr lang="en-US" altLang="en-US" sz="2000">
                <a:solidFill>
                  <a:srgbClr val="6E7069"/>
                </a:solidFill>
                <a:latin typeface="Courier New" panose="02070309020205020404" pitchFamily="49" charset="0"/>
              </a:rPr>
              <a:t>for (String key : keySet) </a:t>
            </a:r>
            <a:br>
              <a:rPr lang="en-US" altLang="en-US" sz="2000">
                <a:solidFill>
                  <a:srgbClr val="6E7069"/>
                </a:solidFill>
                <a:latin typeface="Courier New" panose="02070309020205020404" pitchFamily="49" charset="0"/>
              </a:rPr>
            </a:br>
            <a:r>
              <a:rPr lang="en-US" altLang="en-US" sz="2000">
                <a:solidFill>
                  <a:srgbClr val="6E7069"/>
                </a:solidFill>
                <a:latin typeface="Courier New" panose="02070309020205020404" pitchFamily="49" charset="0"/>
              </a:rPr>
              <a:t>{ </a:t>
            </a:r>
            <a:br>
              <a:rPr lang="en-US" altLang="en-US" sz="2000">
                <a:solidFill>
                  <a:srgbClr val="6E7069"/>
                </a:solidFill>
                <a:latin typeface="Courier New" panose="02070309020205020404" pitchFamily="49" charset="0"/>
              </a:rPr>
            </a:br>
            <a:r>
              <a:rPr lang="en-US" altLang="en-US" sz="2000">
                <a:solidFill>
                  <a:srgbClr val="6E7069"/>
                </a:solidFill>
                <a:latin typeface="Courier New" panose="02070309020205020404" pitchFamily="49" charset="0"/>
              </a:rPr>
              <a:t>   Color value = m.get(key); </a:t>
            </a:r>
            <a:br>
              <a:rPr lang="en-US" altLang="en-US" sz="2000">
                <a:solidFill>
                  <a:srgbClr val="6E7069"/>
                </a:solidFill>
                <a:latin typeface="Courier New" panose="02070309020205020404" pitchFamily="49" charset="0"/>
              </a:rPr>
            </a:br>
            <a:r>
              <a:rPr lang="en-US" altLang="en-US" sz="2000">
                <a:solidFill>
                  <a:srgbClr val="6E7069"/>
                </a:solidFill>
                <a:latin typeface="Courier New" panose="02070309020205020404" pitchFamily="49" charset="0"/>
              </a:rPr>
              <a:t>   System.out.println(key + ” : " + value); </a:t>
            </a:r>
            <a:br>
              <a:rPr lang="en-US" altLang="en-US" sz="2000">
                <a:solidFill>
                  <a:srgbClr val="6E7069"/>
                </a:solidFill>
                <a:latin typeface="Courier New" panose="02070309020205020404" pitchFamily="49" charset="0"/>
              </a:rPr>
            </a:br>
            <a:r>
              <a:rPr lang="en-US" altLang="en-US" sz="2000">
                <a:solidFill>
                  <a:srgbClr val="6E7069"/>
                </a:solidFill>
                <a:latin typeface="Courier New" panose="02070309020205020404" pitchFamily="49" charset="0"/>
              </a:rPr>
              <a:t>}</a:t>
            </a:r>
            <a:endParaRPr lang="en-US" altLang="en-US" sz="2000" b="1">
              <a:solidFill>
                <a:srgbClr val="6E7069"/>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ch16/map/MapDemo.java</a:t>
            </a:r>
          </a:p>
        </p:txBody>
      </p:sp>
      <p:sp>
        <p:nvSpPr>
          <p:cNvPr id="31747" name="Text Box 5"/>
          <p:cNvSpPr txBox="1">
            <a:spLocks noChangeArrowheads="1"/>
          </p:cNvSpPr>
          <p:nvPr/>
        </p:nvSpPr>
        <p:spPr bwMode="auto">
          <a:xfrm>
            <a:off x="0" y="914400"/>
            <a:ext cx="9144000" cy="4770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  </a:t>
            </a:r>
            <a:r>
              <a:rPr lang="en-US" altLang="en-US" sz="1600">
                <a:solidFill>
                  <a:srgbClr val="CC0066"/>
                </a:solidFill>
                <a:latin typeface="Courier New" panose="02070309020205020404" pitchFamily="49" charset="0"/>
                <a:cs typeface="Courier New" panose="02070309020205020404" pitchFamily="49" charset="0"/>
              </a:rPr>
              <a:t>import</a:t>
            </a:r>
            <a:r>
              <a:rPr lang="en-US" altLang="en-US" sz="1600">
                <a:solidFill>
                  <a:srgbClr val="000000"/>
                </a:solidFill>
                <a:latin typeface="Courier New" panose="02070309020205020404" pitchFamily="49" charset="0"/>
                <a:cs typeface="Courier New" panose="02070309020205020404" pitchFamily="49" charset="0"/>
              </a:rPr>
              <a:t> java.awt.Color;</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  </a:t>
            </a:r>
            <a:r>
              <a:rPr lang="en-US" altLang="en-US" sz="1600">
                <a:solidFill>
                  <a:srgbClr val="CC0066"/>
                </a:solidFill>
                <a:latin typeface="Courier New" panose="02070309020205020404" pitchFamily="49" charset="0"/>
                <a:cs typeface="Courier New" panose="02070309020205020404" pitchFamily="49" charset="0"/>
              </a:rPr>
              <a:t>import</a:t>
            </a:r>
            <a:r>
              <a:rPr lang="en-US" altLang="en-US" sz="1600">
                <a:solidFill>
                  <a:srgbClr val="000000"/>
                </a:solidFill>
                <a:latin typeface="Courier New" panose="02070309020205020404" pitchFamily="49" charset="0"/>
                <a:cs typeface="Courier New" panose="02070309020205020404" pitchFamily="49" charset="0"/>
              </a:rPr>
              <a:t> java.util.HashMap;</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3  </a:t>
            </a:r>
            <a:r>
              <a:rPr lang="en-US" altLang="en-US" sz="1600">
                <a:solidFill>
                  <a:srgbClr val="CC0066"/>
                </a:solidFill>
                <a:latin typeface="Courier New" panose="02070309020205020404" pitchFamily="49" charset="0"/>
                <a:cs typeface="Courier New" panose="02070309020205020404" pitchFamily="49" charset="0"/>
              </a:rPr>
              <a:t>import</a:t>
            </a:r>
            <a:r>
              <a:rPr lang="en-US" altLang="en-US" sz="1600">
                <a:solidFill>
                  <a:srgbClr val="000000"/>
                </a:solidFill>
                <a:latin typeface="Courier New" panose="02070309020205020404" pitchFamily="49" charset="0"/>
                <a:cs typeface="Courier New" panose="02070309020205020404" pitchFamily="49" charset="0"/>
              </a:rPr>
              <a:t> java.util.Map;</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4  </a:t>
            </a:r>
            <a:r>
              <a:rPr lang="en-US" altLang="en-US" sz="1600">
                <a:solidFill>
                  <a:srgbClr val="CC0066"/>
                </a:solidFill>
                <a:latin typeface="Courier New" panose="02070309020205020404" pitchFamily="49" charset="0"/>
                <a:cs typeface="Courier New" panose="02070309020205020404" pitchFamily="49" charset="0"/>
              </a:rPr>
              <a:t>import</a:t>
            </a:r>
            <a:r>
              <a:rPr lang="en-US" altLang="en-US" sz="1600">
                <a:solidFill>
                  <a:srgbClr val="000000"/>
                </a:solidFill>
                <a:latin typeface="Courier New" panose="02070309020205020404" pitchFamily="49" charset="0"/>
                <a:cs typeface="Courier New" panose="02070309020205020404" pitchFamily="49" charset="0"/>
              </a:rPr>
              <a:t> java.util.Set;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5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6  </a:t>
            </a:r>
            <a:r>
              <a:rPr lang="en-US" altLang="en-US" sz="16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7  </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0073FF"/>
                </a:solidFill>
                <a:latin typeface="Times New Roman" panose="02020603050405020304" pitchFamily="18" charset="0"/>
                <a:cs typeface="Times New Roman" panose="02020603050405020304" pitchFamily="18" charset="0"/>
              </a:rPr>
              <a:t>This program demonstrates a map that maps names to colors.</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8  </a:t>
            </a:r>
            <a:r>
              <a:rPr lang="en-US" altLang="en-US" sz="16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9  </a:t>
            </a:r>
            <a:r>
              <a:rPr lang="en-US" altLang="en-US" sz="1600">
                <a:solidFill>
                  <a:srgbClr val="CC0066"/>
                </a:solidFill>
                <a:latin typeface="Courier New" panose="02070309020205020404" pitchFamily="49" charset="0"/>
                <a:cs typeface="Courier New" panose="02070309020205020404" pitchFamily="49" charset="0"/>
              </a:rPr>
              <a:t>public</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CC0066"/>
                </a:solidFill>
                <a:latin typeface="Courier New" panose="02070309020205020404" pitchFamily="49" charset="0"/>
                <a:cs typeface="Courier New" panose="02070309020205020404" pitchFamily="49" charset="0"/>
              </a:rPr>
              <a:t>class</a:t>
            </a:r>
            <a:r>
              <a:rPr lang="en-US" altLang="en-US" sz="1600">
                <a:solidFill>
                  <a:srgbClr val="000000"/>
                </a:solidFill>
                <a:latin typeface="Courier New" panose="02070309020205020404" pitchFamily="49" charset="0"/>
                <a:cs typeface="Courier New" panose="02070309020205020404" pitchFamily="49" charset="0"/>
              </a:rPr>
              <a:t> MapDemo</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10  </a:t>
            </a:r>
            <a:r>
              <a:rPr lang="en-US" altLang="en-US" sz="16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11  </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CC0066"/>
                </a:solidFill>
                <a:latin typeface="Courier New" panose="02070309020205020404" pitchFamily="49" charset="0"/>
                <a:cs typeface="Courier New" panose="02070309020205020404" pitchFamily="49" charset="0"/>
              </a:rPr>
              <a:t>public</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CC0066"/>
                </a:solidFill>
                <a:latin typeface="Courier New" panose="02070309020205020404" pitchFamily="49" charset="0"/>
                <a:cs typeface="Courier New" panose="02070309020205020404" pitchFamily="49" charset="0"/>
              </a:rPr>
              <a:t>static</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CC0066"/>
                </a:solidFill>
                <a:latin typeface="Courier New" panose="02070309020205020404" pitchFamily="49" charset="0"/>
                <a:cs typeface="Courier New" panose="02070309020205020404" pitchFamily="49" charset="0"/>
              </a:rPr>
              <a:t>void</a:t>
            </a:r>
            <a:r>
              <a:rPr lang="en-US" altLang="en-US" sz="1600">
                <a:solidFill>
                  <a:srgbClr val="000000"/>
                </a:solidFill>
                <a:latin typeface="Courier New" panose="02070309020205020404" pitchFamily="49" charset="0"/>
                <a:cs typeface="Courier New" panose="02070309020205020404" pitchFamily="49" charset="0"/>
              </a:rPr>
              <a:t> main(String[] args)</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12  </a:t>
            </a:r>
            <a:r>
              <a:rPr lang="en-US" altLang="en-US" sz="1600">
                <a:solidFill>
                  <a:srgbClr val="000000"/>
                </a:solidFill>
                <a:latin typeface="Courier New" panose="02070309020205020404" pitchFamily="49" charset="0"/>
                <a:cs typeface="Courier New" panose="02070309020205020404" pitchFamily="49" charset="0"/>
              </a:rPr>
              <a:t>   {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13  </a:t>
            </a:r>
            <a:r>
              <a:rPr lang="en-US" altLang="en-US" sz="1600">
                <a:solidFill>
                  <a:srgbClr val="000000"/>
                </a:solidFill>
                <a:latin typeface="Courier New" panose="02070309020205020404" pitchFamily="49" charset="0"/>
                <a:cs typeface="Courier New" panose="02070309020205020404" pitchFamily="49" charset="0"/>
              </a:rPr>
              <a:t>      Map&lt;String, Color&gt; favoriteColors = </a:t>
            </a:r>
            <a:r>
              <a:rPr lang="en-US" altLang="en-US" sz="1600">
                <a:solidFill>
                  <a:srgbClr val="CC0066"/>
                </a:solidFill>
                <a:latin typeface="Courier New" panose="02070309020205020404" pitchFamily="49" charset="0"/>
                <a:cs typeface="Courier New" panose="02070309020205020404" pitchFamily="49" charset="0"/>
              </a:rPr>
              <a:t>new</a:t>
            </a:r>
            <a:r>
              <a:rPr lang="en-US" altLang="en-US" sz="1600">
                <a:solidFill>
                  <a:srgbClr val="000000"/>
                </a:solidFill>
                <a:latin typeface="Courier New" panose="02070309020205020404" pitchFamily="49" charset="0"/>
                <a:cs typeface="Courier New" panose="02070309020205020404" pitchFamily="49" charset="0"/>
              </a:rPr>
              <a:t> HashMap&lt;String, Color&gt;();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14  </a:t>
            </a:r>
            <a:r>
              <a:rPr lang="en-US" altLang="en-US" sz="1600">
                <a:solidFill>
                  <a:srgbClr val="000000"/>
                </a:solidFill>
                <a:latin typeface="Courier New" panose="02070309020205020404" pitchFamily="49" charset="0"/>
                <a:cs typeface="Courier New" panose="02070309020205020404" pitchFamily="49" charset="0"/>
              </a:rPr>
              <a:t>      favoriteColors.put(</a:t>
            </a:r>
            <a:r>
              <a:rPr lang="en-US" altLang="en-US" sz="1600">
                <a:solidFill>
                  <a:srgbClr val="32E598"/>
                </a:solidFill>
                <a:latin typeface="Courier New" panose="02070309020205020404" pitchFamily="49" charset="0"/>
                <a:cs typeface="Courier New" panose="02070309020205020404" pitchFamily="49" charset="0"/>
              </a:rPr>
              <a:t>"Juliet"</a:t>
            </a:r>
            <a:r>
              <a:rPr lang="en-US" altLang="en-US" sz="1600">
                <a:solidFill>
                  <a:srgbClr val="000000"/>
                </a:solidFill>
                <a:latin typeface="Courier New" panose="02070309020205020404" pitchFamily="49" charset="0"/>
                <a:cs typeface="Courier New" panose="02070309020205020404" pitchFamily="49" charset="0"/>
              </a:rPr>
              <a:t>, Color.BLUE);</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15  </a:t>
            </a:r>
            <a:r>
              <a:rPr lang="en-US" altLang="en-US" sz="1600">
                <a:solidFill>
                  <a:srgbClr val="000000"/>
                </a:solidFill>
                <a:latin typeface="Courier New" panose="02070309020205020404" pitchFamily="49" charset="0"/>
                <a:cs typeface="Courier New" panose="02070309020205020404" pitchFamily="49" charset="0"/>
              </a:rPr>
              <a:t>      favoriteColors.put(</a:t>
            </a:r>
            <a:r>
              <a:rPr lang="en-US" altLang="en-US" sz="1600">
                <a:solidFill>
                  <a:srgbClr val="32E598"/>
                </a:solidFill>
                <a:latin typeface="Courier New" panose="02070309020205020404" pitchFamily="49" charset="0"/>
                <a:cs typeface="Courier New" panose="02070309020205020404" pitchFamily="49" charset="0"/>
              </a:rPr>
              <a:t>"Romeo"</a:t>
            </a:r>
            <a:r>
              <a:rPr lang="en-US" altLang="en-US" sz="1600">
                <a:solidFill>
                  <a:srgbClr val="000000"/>
                </a:solidFill>
                <a:latin typeface="Courier New" panose="02070309020205020404" pitchFamily="49" charset="0"/>
                <a:cs typeface="Courier New" panose="02070309020205020404" pitchFamily="49" charset="0"/>
              </a:rPr>
              <a:t>, Color.GREEN);</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16  </a:t>
            </a:r>
            <a:r>
              <a:rPr lang="en-US" altLang="en-US" sz="1600">
                <a:solidFill>
                  <a:srgbClr val="000000"/>
                </a:solidFill>
                <a:latin typeface="Courier New" panose="02070309020205020404" pitchFamily="49" charset="0"/>
                <a:cs typeface="Courier New" panose="02070309020205020404" pitchFamily="49" charset="0"/>
              </a:rPr>
              <a:t>      favoriteColors.put(</a:t>
            </a:r>
            <a:r>
              <a:rPr lang="en-US" altLang="en-US" sz="1600">
                <a:solidFill>
                  <a:srgbClr val="32E598"/>
                </a:solidFill>
                <a:latin typeface="Courier New" panose="02070309020205020404" pitchFamily="49" charset="0"/>
                <a:cs typeface="Courier New" panose="02070309020205020404" pitchFamily="49" charset="0"/>
              </a:rPr>
              <a:t>"Adam"</a:t>
            </a:r>
            <a:r>
              <a:rPr lang="en-US" altLang="en-US" sz="1600">
                <a:solidFill>
                  <a:srgbClr val="000000"/>
                </a:solidFill>
                <a:latin typeface="Courier New" panose="02070309020205020404" pitchFamily="49" charset="0"/>
                <a:cs typeface="Courier New" panose="02070309020205020404" pitchFamily="49" charset="0"/>
              </a:rPr>
              <a:t>, Color.RED);</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17  </a:t>
            </a:r>
            <a:r>
              <a:rPr lang="en-US" altLang="en-US" sz="1600">
                <a:solidFill>
                  <a:srgbClr val="000000"/>
                </a:solidFill>
                <a:latin typeface="Courier New" panose="02070309020205020404" pitchFamily="49" charset="0"/>
                <a:cs typeface="Courier New" panose="02070309020205020404" pitchFamily="49" charset="0"/>
              </a:rPr>
              <a:t>      favoriteColors.put(</a:t>
            </a:r>
            <a:r>
              <a:rPr lang="en-US" altLang="en-US" sz="1600">
                <a:solidFill>
                  <a:srgbClr val="32E598"/>
                </a:solidFill>
                <a:latin typeface="Courier New" panose="02070309020205020404" pitchFamily="49" charset="0"/>
                <a:cs typeface="Courier New" panose="02070309020205020404" pitchFamily="49" charset="0"/>
              </a:rPr>
              <a:t>"Eve"</a:t>
            </a:r>
            <a:r>
              <a:rPr lang="en-US" altLang="en-US" sz="1600">
                <a:solidFill>
                  <a:srgbClr val="000000"/>
                </a:solidFill>
                <a:latin typeface="Courier New" panose="02070309020205020404" pitchFamily="49" charset="0"/>
                <a:cs typeface="Courier New" panose="02070309020205020404" pitchFamily="49" charset="0"/>
              </a:rPr>
              <a:t>, Color.BLUE);</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18 </a:t>
            </a:r>
            <a:endParaRPr lang="en-US" altLang="en-US" sz="1600">
              <a:solidFill>
                <a:srgbClr val="000000"/>
              </a:solidFill>
              <a:latin typeface="Courier New" panose="02070309020205020404" pitchFamily="49" charset="0"/>
              <a:cs typeface="Courier New" panose="02070309020205020404" pitchFamily="49" charset="0"/>
            </a:endParaRPr>
          </a:p>
        </p:txBody>
      </p:sp>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ch16/map/MapDemo.java (cont.)</a:t>
            </a:r>
          </a:p>
        </p:txBody>
      </p:sp>
      <p:sp>
        <p:nvSpPr>
          <p:cNvPr id="32771" name="Text Box 5"/>
          <p:cNvSpPr txBox="1">
            <a:spLocks noChangeArrowheads="1"/>
          </p:cNvSpPr>
          <p:nvPr/>
        </p:nvSpPr>
        <p:spPr bwMode="auto">
          <a:xfrm>
            <a:off x="0" y="914400"/>
            <a:ext cx="9144000" cy="2554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19  </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0073FF"/>
                </a:solidFill>
                <a:latin typeface="Times New Roman" panose="02020603050405020304" pitchFamily="18" charset="0"/>
                <a:cs typeface="Times New Roman" panose="02020603050405020304" pitchFamily="18" charset="0"/>
              </a:rPr>
              <a:t> Print all keys and values in the map</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20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21  </a:t>
            </a:r>
            <a:r>
              <a:rPr lang="en-US" altLang="en-US" sz="1600">
                <a:solidFill>
                  <a:srgbClr val="000000"/>
                </a:solidFill>
                <a:latin typeface="Courier New" panose="02070309020205020404" pitchFamily="49" charset="0"/>
                <a:cs typeface="Courier New" panose="02070309020205020404" pitchFamily="49" charset="0"/>
              </a:rPr>
              <a:t>      Set&lt;String&gt; keySet = favoriteColors.keySet();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22  </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CC0066"/>
                </a:solidFill>
                <a:latin typeface="Courier New" panose="02070309020205020404" pitchFamily="49" charset="0"/>
                <a:cs typeface="Courier New" panose="02070309020205020404" pitchFamily="49" charset="0"/>
              </a:rPr>
              <a:t>for</a:t>
            </a:r>
            <a:r>
              <a:rPr lang="en-US" altLang="en-US" sz="1600">
                <a:solidFill>
                  <a:srgbClr val="000000"/>
                </a:solidFill>
                <a:latin typeface="Courier New" panose="02070309020205020404" pitchFamily="49" charset="0"/>
                <a:cs typeface="Courier New" panose="02070309020205020404" pitchFamily="49" charset="0"/>
              </a:rPr>
              <a:t> (String key : keySet)</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23  </a:t>
            </a:r>
            <a:r>
              <a:rPr lang="en-US" altLang="en-US" sz="16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24  </a:t>
            </a:r>
            <a:r>
              <a:rPr lang="en-US" altLang="en-US" sz="1600">
                <a:solidFill>
                  <a:srgbClr val="000000"/>
                </a:solidFill>
                <a:latin typeface="Courier New" panose="02070309020205020404" pitchFamily="49" charset="0"/>
                <a:cs typeface="Courier New" panose="02070309020205020404" pitchFamily="49" charset="0"/>
              </a:rPr>
              <a:t>         Color value = favoriteColors.get(key);</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25  </a:t>
            </a:r>
            <a:r>
              <a:rPr lang="en-US" altLang="en-US" sz="1600">
                <a:solidFill>
                  <a:srgbClr val="000000"/>
                </a:solidFill>
                <a:latin typeface="Courier New" panose="02070309020205020404" pitchFamily="49" charset="0"/>
                <a:cs typeface="Courier New" panose="02070309020205020404" pitchFamily="49" charset="0"/>
              </a:rPr>
              <a:t>         System.out.println(key + </a:t>
            </a:r>
            <a:r>
              <a:rPr lang="en-US" altLang="en-US" sz="1600">
                <a:solidFill>
                  <a:srgbClr val="32E598"/>
                </a:solidFill>
                <a:latin typeface="Courier New" panose="02070309020205020404" pitchFamily="49" charset="0"/>
                <a:cs typeface="Courier New" panose="02070309020205020404" pitchFamily="49" charset="0"/>
              </a:rPr>
              <a:t>" : "</a:t>
            </a:r>
            <a:r>
              <a:rPr lang="en-US" altLang="en-US" sz="1600">
                <a:solidFill>
                  <a:srgbClr val="000000"/>
                </a:solidFill>
                <a:latin typeface="Courier New" panose="02070309020205020404" pitchFamily="49" charset="0"/>
                <a:cs typeface="Courier New" panose="02070309020205020404" pitchFamily="49" charset="0"/>
              </a:rPr>
              <a:t> + value);</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26  </a:t>
            </a:r>
            <a:r>
              <a:rPr lang="en-US" altLang="en-US" sz="16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27  </a:t>
            </a:r>
            <a:r>
              <a:rPr lang="en-US" altLang="en-US" sz="16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solidFill>
                  <a:srgbClr val="0073FF"/>
                </a:solidFill>
                <a:latin typeface="Courier New" panose="02070309020205020404" pitchFamily="49" charset="0"/>
                <a:cs typeface="Courier New" panose="02070309020205020404" pitchFamily="49" charset="0"/>
              </a:rPr>
              <a:t> 28  </a:t>
            </a:r>
            <a:r>
              <a:rPr lang="en-US" altLang="en-US" sz="1600">
                <a:solidFill>
                  <a:srgbClr val="000000"/>
                </a:solidFill>
                <a:latin typeface="Courier New" panose="02070309020205020404" pitchFamily="49" charset="0"/>
                <a:cs typeface="Courier New" panose="02070309020205020404" pitchFamily="49" charset="0"/>
              </a:rPr>
              <a:t>}</a:t>
            </a:r>
          </a:p>
        </p:txBody>
      </p:sp>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
        <p:nvSpPr>
          <p:cNvPr id="32773" name="Text Box 4"/>
          <p:cNvSpPr txBox="1">
            <a:spLocks noChangeArrowheads="1"/>
          </p:cNvSpPr>
          <p:nvPr/>
        </p:nvSpPr>
        <p:spPr bwMode="auto">
          <a:xfrm>
            <a:off x="0" y="3622675"/>
            <a:ext cx="9144000" cy="209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Arial" panose="020B0604020202020204" pitchFamily="34" charset="0"/>
              </a:rPr>
              <a:t>Program Run</a:t>
            </a:r>
            <a:r>
              <a:rPr lang="en-US" altLang="en-US" sz="1800" b="1">
                <a:latin typeface="Arial" panose="020B0604020202020204" pitchFamily="34" charset="0"/>
              </a:rPr>
              <a:t>:</a:t>
            </a:r>
            <a:r>
              <a:rPr lang="en-US" altLang="en-US" sz="1800">
                <a:latin typeface="Arial" panose="020B0604020202020204" pitchFamily="34" charset="0"/>
              </a:rPr>
              <a:t> </a:t>
            </a:r>
          </a:p>
          <a:p>
            <a:pPr lvl="1" eaLnBrk="1" hangingPunct="1">
              <a:spcBef>
                <a:spcPts val="1200"/>
              </a:spcBef>
              <a:buFontTx/>
              <a:buNone/>
            </a:pPr>
            <a:r>
              <a:rPr lang="en-US" altLang="en-US" sz="2400">
                <a:solidFill>
                  <a:srgbClr val="6E7069"/>
                </a:solidFill>
                <a:latin typeface="Courier New" panose="02070309020205020404" pitchFamily="49" charset="0"/>
                <a:cs typeface="Courier New" panose="02070309020205020404" pitchFamily="49" charset="0"/>
              </a:rPr>
              <a:t>Romeo : java.awt.Color[r=0,g=255,b=0]</a:t>
            </a:r>
          </a:p>
          <a:p>
            <a:pPr lvl="1" eaLnBrk="1" hangingPunct="1">
              <a:spcBef>
                <a:spcPct val="0"/>
              </a:spcBef>
              <a:buFontTx/>
              <a:buNone/>
            </a:pPr>
            <a:r>
              <a:rPr lang="en-US" altLang="en-US" sz="2400">
                <a:solidFill>
                  <a:srgbClr val="6E7069"/>
                </a:solidFill>
                <a:latin typeface="Courier New" panose="02070309020205020404" pitchFamily="49" charset="0"/>
                <a:cs typeface="Courier New" panose="02070309020205020404" pitchFamily="49" charset="0"/>
              </a:rPr>
              <a:t>Eve : java.awt.Color[r=0,g=0,b=255]</a:t>
            </a:r>
          </a:p>
          <a:p>
            <a:pPr lvl="1" eaLnBrk="1" hangingPunct="1">
              <a:spcBef>
                <a:spcPct val="0"/>
              </a:spcBef>
              <a:buFontTx/>
              <a:buNone/>
            </a:pPr>
            <a:r>
              <a:rPr lang="en-US" altLang="en-US" sz="2400">
                <a:solidFill>
                  <a:srgbClr val="6E7069"/>
                </a:solidFill>
                <a:latin typeface="Courier New" panose="02070309020205020404" pitchFamily="49" charset="0"/>
                <a:cs typeface="Courier New" panose="02070309020205020404" pitchFamily="49" charset="0"/>
              </a:rPr>
              <a:t>Adam : java.awt.Color[r=255,g=0,b=0]</a:t>
            </a:r>
          </a:p>
          <a:p>
            <a:pPr lvl="1" eaLnBrk="1" hangingPunct="1">
              <a:spcBef>
                <a:spcPct val="0"/>
              </a:spcBef>
              <a:buFontTx/>
              <a:buNone/>
            </a:pPr>
            <a:r>
              <a:rPr lang="en-US" altLang="en-US" sz="2400">
                <a:solidFill>
                  <a:srgbClr val="6E7069"/>
                </a:solidFill>
                <a:latin typeface="Courier New" panose="02070309020205020404" pitchFamily="49" charset="0"/>
                <a:cs typeface="Courier New" panose="02070309020205020404" pitchFamily="49" charset="0"/>
              </a:rPr>
              <a:t>Juliet : java.awt.Color[r=0,g=0,b=255]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Self Check 16.5</a:t>
            </a:r>
          </a:p>
        </p:txBody>
      </p:sp>
      <p:sp>
        <p:nvSpPr>
          <p:cNvPr id="326660" name="Text Box 4"/>
          <p:cNvSpPr txBox="1">
            <a:spLocks noChangeArrowheads="1"/>
          </p:cNvSpPr>
          <p:nvPr/>
        </p:nvSpPr>
        <p:spPr bwMode="auto">
          <a:xfrm>
            <a:off x="0" y="914400"/>
            <a:ext cx="9144000" cy="138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2400">
                <a:latin typeface="Arial" panose="020B0604020202020204" pitchFamily="34" charset="0"/>
              </a:rPr>
              <a:t>What is the difference between a set and a map? </a:t>
            </a:r>
          </a:p>
          <a:p>
            <a:pPr lvl="1" eaLnBrk="1" hangingPunct="1">
              <a:spcBef>
                <a:spcPct val="50000"/>
              </a:spcBef>
              <a:buFontTx/>
              <a:buNone/>
            </a:pPr>
            <a:r>
              <a:rPr lang="en-US" altLang="en-US" sz="2400" b="1">
                <a:latin typeface="Arial" panose="020B0604020202020204" pitchFamily="34" charset="0"/>
              </a:rPr>
              <a:t>Answer:</a:t>
            </a:r>
            <a:r>
              <a:rPr lang="en-US" altLang="en-US" sz="2400">
                <a:latin typeface="Arial" panose="020B0604020202020204" pitchFamily="34" charset="0"/>
              </a:rPr>
              <a:t> A set stores elements. A map stores associations between keys and values.</a:t>
            </a:r>
            <a:r>
              <a:rPr lang="en-US" altLang="en-US" sz="1800">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66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Self Check 16.6</a:t>
            </a:r>
          </a:p>
        </p:txBody>
      </p:sp>
      <p:sp>
        <p:nvSpPr>
          <p:cNvPr id="327684" name="Text Box 4"/>
          <p:cNvSpPr txBox="1">
            <a:spLocks noChangeArrowheads="1"/>
          </p:cNvSpPr>
          <p:nvPr/>
        </p:nvSpPr>
        <p:spPr bwMode="auto">
          <a:xfrm>
            <a:off x="0" y="914400"/>
            <a:ext cx="9144000" cy="138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2400">
                <a:latin typeface="Arial" panose="020B0604020202020204" pitchFamily="34" charset="0"/>
              </a:rPr>
              <a:t>Why is the collection of the keys of a map a set? </a:t>
            </a:r>
          </a:p>
          <a:p>
            <a:pPr lvl="1" eaLnBrk="1" hangingPunct="1">
              <a:spcBef>
                <a:spcPct val="50000"/>
              </a:spcBef>
              <a:buFontTx/>
              <a:buNone/>
            </a:pPr>
            <a:r>
              <a:rPr lang="en-US" altLang="en-US" sz="2400" b="1">
                <a:latin typeface="Arial" panose="020B0604020202020204" pitchFamily="34" charset="0"/>
              </a:rPr>
              <a:t>Answer:</a:t>
            </a:r>
            <a:r>
              <a:rPr lang="en-US" altLang="en-US" sz="2400">
                <a:latin typeface="Arial" panose="020B0604020202020204" pitchFamily="34" charset="0"/>
              </a:rPr>
              <a:t> The ordering does not matter, and you cannot have duplicates</a:t>
            </a:r>
            <a:r>
              <a:rPr lang="en-US" altLang="en-US" sz="1800">
                <a:latin typeface="Arial" panose="020B0604020202020204" pitchFamily="34" charset="0"/>
              </a:rPr>
              <a:t>. </a:t>
            </a:r>
            <a:endParaRPr lang="en-US" altLang="en-US"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9659F0-FAC0-4C64-A7E9-E2AD78EEFDA5}" type="slidenum">
              <a:rPr lang="en-US" altLang="en-US" sz="1400"/>
              <a:pPr>
                <a:spcBef>
                  <a:spcPct val="0"/>
                </a:spcBef>
                <a:buClrTx/>
                <a:buSzTx/>
                <a:buFontTx/>
                <a:buNone/>
              </a:pPr>
              <a:t>3</a:t>
            </a:fld>
            <a:endParaRPr lang="en-US" altLang="en-US" sz="1400"/>
          </a:p>
        </p:txBody>
      </p:sp>
      <p:sp>
        <p:nvSpPr>
          <p:cNvPr id="6147" name="Rectangle 2"/>
          <p:cNvSpPr>
            <a:spLocks noGrp="1" noChangeArrowheads="1"/>
          </p:cNvSpPr>
          <p:nvPr>
            <p:ph type="title"/>
          </p:nvPr>
        </p:nvSpPr>
        <p:spPr>
          <a:xfrm>
            <a:off x="685800" y="228600"/>
            <a:ext cx="7924800" cy="1143000"/>
          </a:xfrm>
          <a:noFill/>
        </p:spPr>
        <p:txBody>
          <a:bodyPr/>
          <a:lstStyle/>
          <a:p>
            <a:r>
              <a:rPr lang="en-US" altLang="en-US" smtClean="0"/>
              <a:t>Review of Java Collection Framework hierarchy</a:t>
            </a:r>
          </a:p>
        </p:txBody>
      </p:sp>
      <p:sp>
        <p:nvSpPr>
          <p:cNvPr id="6148" name="Rectangle 6"/>
          <p:cNvSpPr>
            <a:spLocks noChangeArrowheads="1"/>
          </p:cNvSpPr>
          <p:nvPr/>
        </p:nvSpPr>
        <p:spPr bwMode="auto">
          <a:xfrm>
            <a:off x="1741488" y="208438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Rectangle 7"/>
          <p:cNvSpPr>
            <a:spLocks noGrp="1" noChangeArrowheads="1"/>
          </p:cNvSpPr>
          <p:nvPr>
            <p:ph type="body" idx="1"/>
          </p:nvPr>
        </p:nvSpPr>
        <p:spPr>
          <a:xfrm>
            <a:off x="457200" y="1676400"/>
            <a:ext cx="8458200" cy="914400"/>
          </a:xfrm>
          <a:noFill/>
        </p:spPr>
        <p:txBody>
          <a:bodyPr/>
          <a:lstStyle/>
          <a:p>
            <a:pPr marL="0" indent="0">
              <a:buFont typeface="Monotype Sorts"/>
              <a:buNone/>
            </a:pPr>
            <a:r>
              <a:rPr lang="en-US" altLang="en-US" smtClean="0">
                <a:cs typeface="Times New Roman" panose="02020603050405020304" pitchFamily="18" charset="0"/>
              </a:rPr>
              <a:t>Set and List are subinterfaces of Collection.</a:t>
            </a:r>
          </a:p>
        </p:txBody>
      </p:sp>
      <p:sp>
        <p:nvSpPr>
          <p:cNvPr id="6150" name="Rectangle 9"/>
          <p:cNvSpPr>
            <a:spLocks noChangeArrowheads="1"/>
          </p:cNvSpPr>
          <p:nvPr/>
        </p:nvSpPr>
        <p:spPr bwMode="auto">
          <a:xfrm>
            <a:off x="2133600" y="24304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1" name="Rectangle 11"/>
          <p:cNvSpPr>
            <a:spLocks noChangeArrowheads="1"/>
          </p:cNvSpPr>
          <p:nvPr/>
        </p:nvSpPr>
        <p:spPr bwMode="auto">
          <a:xfrm>
            <a:off x="0" y="22066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15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25" y="2439988"/>
            <a:ext cx="8464550" cy="3829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051572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ltLang="en-US" sz="4000" smtClean="0">
                <a:ea typeface="ＭＳ Ｐゴシック" panose="020B0600070205080204" pitchFamily="34" charset="-128"/>
              </a:rPr>
              <a:t>Performance of a List-Based Map</a:t>
            </a:r>
          </a:p>
        </p:txBody>
      </p:sp>
      <p:sp>
        <p:nvSpPr>
          <p:cNvPr id="44037" name="Rectangle 3" descr="Rectangle: Click to edit Master text styles&#10;Second level&#10;Third level&#10;Fourth level&#10;Fifth level"/>
          <p:cNvSpPr>
            <a:spLocks noGrp="1" noChangeArrowheads="1"/>
          </p:cNvSpPr>
          <p:nvPr>
            <p:ph type="body" sz="half" idx="1"/>
          </p:nvPr>
        </p:nvSpPr>
        <p:spPr>
          <a:xfrm>
            <a:off x="838200" y="1752600"/>
            <a:ext cx="7772400" cy="4343400"/>
          </a:xfrm>
        </p:spPr>
        <p:txBody>
          <a:bodyPr/>
          <a:lstStyle/>
          <a:p>
            <a:pPr eaLnBrk="1" hangingPunct="1"/>
            <a:r>
              <a:rPr lang="en-US" altLang="en-US" sz="2400" smtClean="0">
                <a:ea typeface="ＭＳ Ｐゴシック" panose="020B0600070205080204" pitchFamily="34" charset="-128"/>
              </a:rPr>
              <a:t>Performance:</a:t>
            </a:r>
          </a:p>
          <a:p>
            <a:pPr lvl="1" eaLnBrk="1" hangingPunct="1"/>
            <a:r>
              <a:rPr lang="en-US" altLang="en-US" sz="2000" smtClean="0">
                <a:solidFill>
                  <a:schemeClr val="tx2"/>
                </a:solidFill>
                <a:ea typeface="ＭＳ Ｐゴシック" panose="020B0600070205080204" pitchFamily="34" charset="-128"/>
              </a:rPr>
              <a:t>put</a:t>
            </a:r>
            <a:r>
              <a:rPr lang="en-US" altLang="en-US" sz="2000" smtClean="0">
                <a:ea typeface="ＭＳ Ｐゴシック" panose="020B0600070205080204" pitchFamily="34" charset="-128"/>
              </a:rPr>
              <a:t> takes </a:t>
            </a:r>
            <a:r>
              <a:rPr lang="en-US" altLang="en-US" sz="2000" b="1" i="1" smtClean="0">
                <a:latin typeface="Times New Roman" panose="02020603050405020304" pitchFamily="18" charset="0"/>
                <a:ea typeface="ＭＳ Ｐゴシック" panose="020B0600070205080204" pitchFamily="34" charset="-128"/>
              </a:rPr>
              <a:t>O</a:t>
            </a:r>
            <a:r>
              <a:rPr lang="en-US" altLang="en-US" sz="2000" smtClean="0">
                <a:latin typeface="Times New Roman" panose="02020603050405020304" pitchFamily="18" charset="0"/>
                <a:ea typeface="ＭＳ Ｐゴシック" panose="020B0600070205080204" pitchFamily="34" charset="-128"/>
              </a:rPr>
              <a:t>(1)</a:t>
            </a:r>
            <a:r>
              <a:rPr lang="en-US" altLang="en-US" sz="2000" smtClean="0">
                <a:ea typeface="ＭＳ Ｐゴシック" panose="020B0600070205080204" pitchFamily="34" charset="-128"/>
              </a:rPr>
              <a:t> time if we assume can insert the new item at the beginning or at the end of the sequence. However, a put may replace, so it is really </a:t>
            </a:r>
            <a:r>
              <a:rPr lang="en-US" altLang="en-US" sz="2000" b="1" i="1" smtClean="0">
                <a:latin typeface="Times New Roman" panose="02020603050405020304" pitchFamily="18" charset="0"/>
                <a:ea typeface="ＭＳ Ｐゴシック" panose="020B0600070205080204" pitchFamily="34" charset="-128"/>
              </a:rPr>
              <a:t>O</a:t>
            </a:r>
            <a:r>
              <a:rPr lang="en-US" altLang="en-US" sz="2000" smtClean="0">
                <a:latin typeface="Times New Roman" panose="02020603050405020304" pitchFamily="18" charset="0"/>
                <a:ea typeface="ＭＳ Ｐゴシック" panose="020B0600070205080204" pitchFamily="34" charset="-128"/>
              </a:rPr>
              <a:t>(n).</a:t>
            </a:r>
            <a:r>
              <a:rPr lang="en-US" altLang="en-US" sz="2000" smtClean="0">
                <a:ea typeface="ＭＳ Ｐゴシック" panose="020B0600070205080204" pitchFamily="34" charset="-128"/>
              </a:rPr>
              <a:t> </a:t>
            </a:r>
            <a:endParaRPr lang="en-US" altLang="en-US" smtClean="0">
              <a:ea typeface="ＭＳ Ｐゴシック" panose="020B0600070205080204" pitchFamily="34" charset="-128"/>
            </a:endParaRPr>
          </a:p>
          <a:p>
            <a:pPr lvl="1" eaLnBrk="1" hangingPunct="1"/>
            <a:r>
              <a:rPr lang="en-US" altLang="en-US" sz="2000" smtClean="0">
                <a:solidFill>
                  <a:schemeClr val="tx2"/>
                </a:solidFill>
                <a:ea typeface="ＭＳ Ｐゴシック" panose="020B0600070205080204" pitchFamily="34" charset="-128"/>
              </a:rPr>
              <a:t>get</a:t>
            </a:r>
            <a:r>
              <a:rPr lang="en-US" altLang="en-US" sz="2000" smtClean="0">
                <a:ea typeface="ＭＳ Ｐゴシック" panose="020B0600070205080204" pitchFamily="34" charset="-128"/>
              </a:rPr>
              <a:t> and </a:t>
            </a:r>
            <a:r>
              <a:rPr lang="en-US" altLang="en-US" sz="2000" smtClean="0">
                <a:solidFill>
                  <a:schemeClr val="tx2"/>
                </a:solidFill>
                <a:ea typeface="ＭＳ Ｐゴシック" panose="020B0600070205080204" pitchFamily="34" charset="-128"/>
              </a:rPr>
              <a:t>remove </a:t>
            </a:r>
            <a:r>
              <a:rPr lang="en-US" altLang="en-US" sz="2000" smtClean="0">
                <a:ea typeface="ＭＳ Ｐゴシック" panose="020B0600070205080204" pitchFamily="34" charset="-128"/>
              </a:rPr>
              <a:t>take </a:t>
            </a:r>
            <a:r>
              <a:rPr lang="en-US" altLang="en-US" sz="2000" b="1" i="1" smtClean="0">
                <a:latin typeface="Times New Roman" panose="02020603050405020304" pitchFamily="18" charset="0"/>
                <a:ea typeface="ＭＳ Ｐゴシック" panose="020B0600070205080204" pitchFamily="34" charset="-128"/>
              </a:rPr>
              <a:t>O</a:t>
            </a:r>
            <a:r>
              <a:rPr lang="en-US" altLang="en-US" sz="2000" smtClean="0">
                <a:latin typeface="Times New Roman" panose="02020603050405020304" pitchFamily="18" charset="0"/>
                <a:ea typeface="ＭＳ Ｐゴシック" panose="020B0600070205080204" pitchFamily="34" charset="-128"/>
              </a:rPr>
              <a:t>(</a:t>
            </a:r>
            <a:r>
              <a:rPr lang="en-US" altLang="en-US" sz="2000" b="1" i="1" smtClean="0">
                <a:latin typeface="Times New Roman" panose="02020603050405020304" pitchFamily="18" charset="0"/>
                <a:ea typeface="ＭＳ Ｐゴシック" panose="020B0600070205080204" pitchFamily="34" charset="-128"/>
              </a:rPr>
              <a:t>n</a:t>
            </a:r>
            <a:r>
              <a:rPr lang="en-US" altLang="en-US" sz="2000" smtClean="0">
                <a:latin typeface="Times New Roman" panose="02020603050405020304" pitchFamily="18" charset="0"/>
                <a:ea typeface="ＭＳ Ｐゴシック" panose="020B0600070205080204" pitchFamily="34" charset="-128"/>
              </a:rPr>
              <a:t>)</a:t>
            </a:r>
            <a:r>
              <a:rPr lang="en-US" altLang="en-US" sz="2000" smtClean="0">
                <a:ea typeface="ＭＳ Ｐゴシック" panose="020B0600070205080204" pitchFamily="34" charset="-128"/>
              </a:rPr>
              <a:t> time since in the worst case (the item is not found) we traverse the entire sequence to look for an item with the given key</a:t>
            </a:r>
          </a:p>
          <a:p>
            <a:pPr eaLnBrk="1" hangingPunct="1"/>
            <a:r>
              <a:rPr lang="en-US" altLang="en-US" sz="2400" smtClean="0">
                <a:ea typeface="ＭＳ Ｐゴシック" panose="020B0600070205080204" pitchFamily="34" charset="-128"/>
              </a:rPr>
              <a:t>The unsorted list implementation is effective only for maps of small size or for maps in which puts are the most common operations, while searches and removals are rarely performed (e.g., historical record of logins to a workstation)</a:t>
            </a:r>
          </a:p>
        </p:txBody>
      </p:sp>
      <p:sp>
        <p:nvSpPr>
          <p:cNvPr id="44038" name="Date Placeholder 5"/>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dirty="0" smtClean="0">
                <a:latin typeface="Tahoma" panose="020B0604030504040204" pitchFamily="34" charset="0"/>
              </a:rPr>
              <a:t>© 2010 Goodrich, </a:t>
            </a:r>
            <a:r>
              <a:rPr lang="en-US" altLang="en-US" sz="1400" dirty="0" err="1" smtClean="0">
                <a:latin typeface="Tahoma" panose="020B0604030504040204" pitchFamily="34" charset="0"/>
              </a:rPr>
              <a:t>Tamassia</a:t>
            </a:r>
            <a:endParaRPr lang="en-US" altLang="en-US" sz="1400" dirty="0" smtClean="0">
              <a:latin typeface="Tahoma" panose="020B060403050404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Implementing a HashMap</a:t>
            </a:r>
          </a:p>
        </p:txBody>
      </p:sp>
      <p:sp>
        <p:nvSpPr>
          <p:cNvPr id="17411" name="Content Placeholder 2"/>
          <p:cNvSpPr>
            <a:spLocks noGrp="1"/>
          </p:cNvSpPr>
          <p:nvPr>
            <p:ph idx="1"/>
          </p:nvPr>
        </p:nvSpPr>
        <p:spPr/>
        <p:txBody>
          <a:bodyPr/>
          <a:lstStyle/>
          <a:p>
            <a:r>
              <a:rPr lang="en-US" altLang="en-US" smtClean="0"/>
              <a:t>When implementing a HashMap, you can either assume that compression is done in the class hashCode() method or do it in the HashMap</a:t>
            </a:r>
          </a:p>
          <a:p>
            <a:r>
              <a:rPr lang="en-US" altLang="en-US" smtClean="0"/>
              <a:t>Why compress?</a:t>
            </a:r>
          </a:p>
          <a:p>
            <a:pPr lvl="1"/>
            <a:r>
              <a:rPr lang="en-US" altLang="en-US" smtClean="0"/>
              <a:t>Without compression a hashMap must support up to 2</a:t>
            </a:r>
            <a:r>
              <a:rPr lang="en-US" altLang="en-US" baseline="30000" smtClean="0"/>
              <a:t>32</a:t>
            </a:r>
            <a:r>
              <a:rPr lang="en-US" altLang="en-US" smtClean="0"/>
              <a:t> different table indices- not efficient at all</a:t>
            </a:r>
          </a:p>
        </p:txBody>
      </p:sp>
      <p:sp>
        <p:nvSpPr>
          <p:cNvPr id="17412" name="Slide Number Placeholder 3"/>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045BAE-B799-4A94-B8A1-B4A05925A0FF}" type="slidenum">
              <a:rPr lang="en-US" altLang="en-US" sz="1400" smtClean="0"/>
              <a:pPr/>
              <a:t>31</a:t>
            </a:fld>
            <a:endParaRPr lang="en-US" altLang="en-US" sz="1400" smtClean="0"/>
          </a:p>
        </p:txBody>
      </p:sp>
    </p:spTree>
    <p:extLst>
      <p:ext uri="{BB962C8B-B14F-4D97-AF65-F5344CB8AC3E}">
        <p14:creationId xmlns:p14="http://schemas.microsoft.com/office/powerpoint/2010/main" val="3911380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6"/>
          <p:cNvSpPr>
            <a:spLocks noGrp="1"/>
          </p:cNvSpPr>
          <p:nvPr>
            <p:ph type="title"/>
          </p:nvPr>
        </p:nvSpPr>
        <p:spPr/>
        <p:txBody>
          <a:bodyPr/>
          <a:lstStyle/>
          <a:p>
            <a:r>
              <a:rPr lang="en-US" altLang="en-US" smtClean="0"/>
              <a:t>Simplistic implementation of Hash Map</a:t>
            </a:r>
          </a:p>
        </p:txBody>
      </p:sp>
      <p:pic>
        <p:nvPicPr>
          <p:cNvPr id="18435" name="Picture 5" descr="simplistic.png"/>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268413" y="2711450"/>
            <a:ext cx="2644775" cy="2006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Slide Number Placeholder 3"/>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369595-6A04-40BE-9333-E7353B9C72B3}" type="slidenum">
              <a:rPr lang="en-US" altLang="en-US" sz="1400" smtClean="0"/>
              <a:pPr/>
              <a:t>32</a:t>
            </a:fld>
            <a:endParaRPr lang="en-US" altLang="en-US" sz="1400" smtClean="0"/>
          </a:p>
        </p:txBody>
      </p:sp>
      <p:sp>
        <p:nvSpPr>
          <p:cNvPr id="18437" name="Content Placeholder 8"/>
          <p:cNvSpPr>
            <a:spLocks noGrp="1"/>
          </p:cNvSpPr>
          <p:nvPr>
            <p:ph sz="half" idx="2"/>
          </p:nvPr>
        </p:nvSpPr>
        <p:spPr>
          <a:xfrm>
            <a:off x="4648200" y="1657350"/>
            <a:ext cx="3810000" cy="4832350"/>
          </a:xfrm>
        </p:spPr>
        <p:txBody>
          <a:bodyPr>
            <a:spAutoFit/>
          </a:bodyPr>
          <a:lstStyle/>
          <a:p>
            <a:pPr eaLnBrk="1" hangingPunct="1">
              <a:spcBef>
                <a:spcPts val="1200"/>
              </a:spcBef>
              <a:buFontTx/>
              <a:buChar char="•"/>
            </a:pPr>
            <a:r>
              <a:rPr lang="en-US" altLang="en-US" sz="2400" smtClean="0">
                <a:latin typeface="Tahoma" panose="020B0604030504040204" pitchFamily="34" charset="0"/>
              </a:rPr>
              <a:t>Problems with this implementation:</a:t>
            </a:r>
          </a:p>
          <a:p>
            <a:pPr lvl="1" eaLnBrk="1" hangingPunct="1">
              <a:spcBef>
                <a:spcPts val="1200"/>
              </a:spcBef>
              <a:buFontTx/>
              <a:buChar char="•"/>
            </a:pPr>
            <a:r>
              <a:rPr lang="en-US" altLang="en-US" sz="2400" smtClean="0">
                <a:latin typeface="Tahoma" panose="020B0604030504040204" pitchFamily="34" charset="0"/>
              </a:rPr>
              <a:t>It is not possible to allocate an array that is large enough to hold all possible integer index positions </a:t>
            </a:r>
          </a:p>
          <a:p>
            <a:pPr lvl="1" eaLnBrk="1" hangingPunct="1">
              <a:spcBef>
                <a:spcPts val="1200"/>
              </a:spcBef>
              <a:buFontTx/>
              <a:buChar char="•"/>
            </a:pPr>
            <a:r>
              <a:rPr lang="en-US" altLang="en-US" sz="2400" smtClean="0">
                <a:latin typeface="Tahoma" panose="020B0604030504040204" pitchFamily="34" charset="0"/>
              </a:rPr>
              <a:t>It is possible for two different objects to have the same hash code </a:t>
            </a:r>
          </a:p>
        </p:txBody>
      </p:sp>
    </p:spTree>
    <p:extLst>
      <p:ext uri="{BB962C8B-B14F-4D97-AF65-F5344CB8AC3E}">
        <p14:creationId xmlns:p14="http://schemas.microsoft.com/office/powerpoint/2010/main" val="4056136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6"/>
          <p:cNvSpPr>
            <a:spLocks noGrp="1"/>
          </p:cNvSpPr>
          <p:nvPr>
            <p:ph idx="1"/>
          </p:nvPr>
        </p:nvSpPr>
        <p:spPr/>
        <p:txBody>
          <a:bodyPr/>
          <a:lstStyle/>
          <a:p>
            <a:r>
              <a:rPr lang="en-US" altLang="en-US" smtClean="0"/>
              <a:t> </a:t>
            </a:r>
          </a:p>
        </p:txBody>
      </p:sp>
      <p:sp>
        <p:nvSpPr>
          <p:cNvPr id="19459"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0519D7-7C86-44E7-A3B8-28A48A9F5D88}" type="slidenum">
              <a:rPr lang="en-US" altLang="en-US" sz="1400" smtClean="0"/>
              <a:pPr/>
              <a:t>33</a:t>
            </a:fld>
            <a:endParaRPr lang="en-US" altLang="en-US" sz="1400" smtClean="0"/>
          </a:p>
        </p:txBody>
      </p:sp>
      <p:sp>
        <p:nvSpPr>
          <p:cNvPr id="19460" name="Text Box 3"/>
          <p:cNvSpPr txBox="1">
            <a:spLocks noChangeArrowheads="1"/>
          </p:cNvSpPr>
          <p:nvPr/>
        </p:nvSpPr>
        <p:spPr bwMode="auto">
          <a:xfrm>
            <a:off x="228600" y="200025"/>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Lucida Sans" panose="020B0602030504020204" pitchFamily="34" charset="0"/>
                <a:ea typeface="ＭＳ Ｐゴシック" panose="020B0600070205080204" pitchFamily="34" charset="-128"/>
              </a:rPr>
              <a:t>Hash Table with Buckets to Store Elements with Same Hash Code </a:t>
            </a:r>
          </a:p>
        </p:txBody>
      </p:sp>
      <p:pic>
        <p:nvPicPr>
          <p:cNvPr id="19461" name="Picture 4" descr="bucket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481138"/>
            <a:ext cx="84582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1"/>
          <p:cNvSpPr txBox="1">
            <a:spLocks noChangeArrowheads="1"/>
          </p:cNvSpPr>
          <p:nvPr/>
        </p:nvSpPr>
        <p:spPr bwMode="auto">
          <a:xfrm>
            <a:off x="1670050" y="5638800"/>
            <a:ext cx="5203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ahoma" panose="020B0604030504040204" pitchFamily="34" charset="0"/>
                <a:ea typeface="ＭＳ Ｐゴシック" panose="020B0600070205080204" pitchFamily="34" charset="-128"/>
              </a:rPr>
              <a:t>HashSet.java and HashSetDemo.java</a:t>
            </a:r>
          </a:p>
        </p:txBody>
      </p:sp>
    </p:spTree>
    <p:extLst>
      <p:ext uri="{BB962C8B-B14F-4D97-AF65-F5344CB8AC3E}">
        <p14:creationId xmlns:p14="http://schemas.microsoft.com/office/powerpoint/2010/main" val="3290717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HashSet.java</a:t>
            </a:r>
          </a:p>
        </p:txBody>
      </p:sp>
      <p:sp>
        <p:nvSpPr>
          <p:cNvPr id="20483" name="Content Placeholder 2"/>
          <p:cNvSpPr>
            <a:spLocks noGrp="1"/>
          </p:cNvSpPr>
          <p:nvPr>
            <p:ph idx="1"/>
          </p:nvPr>
        </p:nvSpPr>
        <p:spPr/>
        <p:txBody>
          <a:bodyPr/>
          <a:lstStyle/>
          <a:p>
            <a:r>
              <a:rPr lang="en-US" altLang="en-US" smtClean="0"/>
              <a:t>In this implementation, the hashCode is used to determine which array indices to place the object.</a:t>
            </a:r>
          </a:p>
          <a:p>
            <a:r>
              <a:rPr lang="en-US" altLang="en-US" smtClean="0"/>
              <a:t>At each array indices, there is a linked list of all objects with that same compressed hashCode</a:t>
            </a:r>
          </a:p>
        </p:txBody>
      </p:sp>
      <p:sp>
        <p:nvSpPr>
          <p:cNvPr id="20484" name="Slide Number Placeholder 3"/>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B8B567-EC46-45F8-8B0C-696D23808F8B}" type="slidenum">
              <a:rPr lang="en-US" altLang="en-US" sz="1400" smtClean="0"/>
              <a:pPr/>
              <a:t>34</a:t>
            </a:fld>
            <a:endParaRPr lang="en-US" altLang="en-US" sz="1400" smtClean="0"/>
          </a:p>
        </p:txBody>
      </p:sp>
    </p:spTree>
    <p:extLst>
      <p:ext uri="{BB962C8B-B14F-4D97-AF65-F5344CB8AC3E}">
        <p14:creationId xmlns:p14="http://schemas.microsoft.com/office/powerpoint/2010/main" val="2862007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690563"/>
            <a:ext cx="5757863" cy="578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1507"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2E778C-2173-409F-B8B5-2D901468FA79}" type="slidenum">
              <a:rPr lang="en-US" altLang="en-US" sz="1400" smtClean="0"/>
              <a:pPr>
                <a:spcBef>
                  <a:spcPct val="0"/>
                </a:spcBef>
                <a:buClrTx/>
                <a:buSzTx/>
                <a:buFontTx/>
                <a:buNone/>
              </a:pPr>
              <a:t>35</a:t>
            </a:fld>
            <a:endParaRPr lang="en-US" altLang="en-US" sz="1400" smtClean="0"/>
          </a:p>
        </p:txBody>
      </p:sp>
      <p:sp>
        <p:nvSpPr>
          <p:cNvPr id="21508" name="Rectangle 2"/>
          <p:cNvSpPr>
            <a:spLocks noGrp="1" noChangeArrowheads="1"/>
          </p:cNvSpPr>
          <p:nvPr>
            <p:ph type="title"/>
          </p:nvPr>
        </p:nvSpPr>
        <p:spPr>
          <a:xfrm>
            <a:off x="266700" y="80963"/>
            <a:ext cx="8686800" cy="609600"/>
          </a:xfrm>
        </p:spPr>
        <p:txBody>
          <a:bodyPr/>
          <a:lstStyle/>
          <a:p>
            <a:r>
              <a:rPr lang="en-US" altLang="en-US" smtClean="0"/>
              <a:t>Implementing Map Using Hashing</a:t>
            </a:r>
          </a:p>
        </p:txBody>
      </p:sp>
      <p:sp>
        <p:nvSpPr>
          <p:cNvPr id="21509" name="Rectangle 4"/>
          <p:cNvSpPr>
            <a:spLocks noChangeArrowheads="1"/>
          </p:cNvSpPr>
          <p:nvPr/>
        </p:nvSpPr>
        <p:spPr bwMode="auto">
          <a:xfrm>
            <a:off x="0" y="2854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5"/>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7"/>
          <p:cNvSpPr>
            <a:spLocks noChangeArrowheads="1"/>
          </p:cNvSpPr>
          <p:nvPr/>
        </p:nvSpPr>
        <p:spPr bwMode="auto">
          <a:xfrm>
            <a:off x="0" y="2389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8"/>
          <p:cNvSpPr>
            <a:spLocks noChangeArrowheads="1"/>
          </p:cNvSpPr>
          <p:nvPr/>
        </p:nvSpPr>
        <p:spPr bwMode="auto">
          <a:xfrm>
            <a:off x="0" y="2389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3" name="Rectangle 9"/>
          <p:cNvSpPr>
            <a:spLocks noChangeArrowheads="1"/>
          </p:cNvSpPr>
          <p:nvPr/>
        </p:nvSpPr>
        <p:spPr bwMode="auto">
          <a:xfrm>
            <a:off x="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4" name="Rectangle 10"/>
          <p:cNvSpPr>
            <a:spLocks noChangeArrowheads="1"/>
          </p:cNvSpPr>
          <p:nvPr/>
        </p:nvSpPr>
        <p:spPr bwMode="auto">
          <a:xfrm>
            <a:off x="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5" name="Rectangle 11"/>
          <p:cNvSpPr>
            <a:spLocks noChangeArrowheads="1"/>
          </p:cNvSpPr>
          <p:nvPr/>
        </p:nvSpPr>
        <p:spPr bwMode="auto">
          <a:xfrm>
            <a:off x="0" y="2316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6" name="Rectangle 12"/>
          <p:cNvSpPr>
            <a:spLocks noChangeArrowheads="1"/>
          </p:cNvSpPr>
          <p:nvPr/>
        </p:nvSpPr>
        <p:spPr bwMode="auto">
          <a:xfrm>
            <a:off x="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7" name="Rectangle 13"/>
          <p:cNvSpPr>
            <a:spLocks noChangeArrowheads="1"/>
          </p:cNvSpPr>
          <p:nvPr/>
        </p:nvSpPr>
        <p:spPr bwMode="auto">
          <a:xfrm>
            <a:off x="0" y="2316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8" name="Rectangle 14"/>
          <p:cNvSpPr>
            <a:spLocks noChangeArrowheads="1"/>
          </p:cNvSpPr>
          <p:nvPr/>
        </p:nvSpPr>
        <p:spPr bwMode="auto">
          <a:xfrm>
            <a:off x="0" y="1676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9" name="AutoShape 16">
            <a:hlinkClick r:id="rId3" action="ppaction://program" highlightClick="1"/>
          </p:cNvPr>
          <p:cNvSpPr>
            <a:spLocks noChangeArrowheads="1"/>
          </p:cNvSpPr>
          <p:nvPr/>
        </p:nvSpPr>
        <p:spPr bwMode="auto">
          <a:xfrm>
            <a:off x="6553200" y="5791200"/>
            <a:ext cx="2438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536593" name="AutoShape 17">
            <a:hlinkClick r:id="" action="ppaction://noaction" highlightClick="1"/>
          </p:cNvPr>
          <p:cNvSpPr>
            <a:spLocks noChangeArrowheads="1"/>
          </p:cNvSpPr>
          <p:nvPr/>
        </p:nvSpPr>
        <p:spPr bwMode="auto">
          <a:xfrm>
            <a:off x="6553200" y="5029200"/>
            <a:ext cx="2438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TestMyHashMap</a:t>
            </a:r>
            <a:endParaRPr lang="en-US">
              <a:solidFill>
                <a:schemeClr val="accent1"/>
              </a:solidFill>
            </a:endParaRPr>
          </a:p>
        </p:txBody>
      </p:sp>
      <p:sp>
        <p:nvSpPr>
          <p:cNvPr id="536594" name="AutoShape 18">
            <a:hlinkClick r:id="" action="ppaction://noaction" highlightClick="1"/>
          </p:cNvPr>
          <p:cNvSpPr>
            <a:spLocks noChangeArrowheads="1"/>
          </p:cNvSpPr>
          <p:nvPr/>
        </p:nvSpPr>
        <p:spPr bwMode="auto">
          <a:xfrm>
            <a:off x="6553200" y="4343400"/>
            <a:ext cx="2438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MyHashMap</a:t>
            </a:r>
            <a:endParaRPr lang="en-US">
              <a:solidFill>
                <a:schemeClr val="accent1"/>
              </a:solidFill>
            </a:endParaRPr>
          </a:p>
        </p:txBody>
      </p:sp>
      <p:sp>
        <p:nvSpPr>
          <p:cNvPr id="21522" name="Rectangle 20"/>
          <p:cNvSpPr>
            <a:spLocks noChangeArrowheads="1"/>
          </p:cNvSpPr>
          <p:nvPr/>
        </p:nvSpPr>
        <p:spPr bwMode="auto">
          <a:xfrm>
            <a:off x="0" y="1676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23" name="Rectangle 22"/>
          <p:cNvSpPr>
            <a:spLocks noChangeArrowheads="1"/>
          </p:cNvSpPr>
          <p:nvPr/>
        </p:nvSpPr>
        <p:spPr bwMode="auto">
          <a:xfrm>
            <a:off x="0" y="876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24" name="Rectangle 24"/>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25" name="Rectangle 26"/>
          <p:cNvSpPr>
            <a:spLocks noChangeArrowheads="1"/>
          </p:cNvSpPr>
          <p:nvPr/>
        </p:nvSpPr>
        <p:spPr bwMode="auto">
          <a:xfrm>
            <a:off x="0" y="1276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6603" name="AutoShape 27">
            <a:hlinkClick r:id="" action="ppaction://noaction" highlightClick="1"/>
          </p:cNvPr>
          <p:cNvSpPr>
            <a:spLocks noChangeArrowheads="1"/>
          </p:cNvSpPr>
          <p:nvPr/>
        </p:nvSpPr>
        <p:spPr bwMode="auto">
          <a:xfrm>
            <a:off x="6553200" y="3581400"/>
            <a:ext cx="2362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6" action="ppaction://program"/>
              </a:rPr>
              <a:t>MyMap</a:t>
            </a:r>
            <a:endParaRPr lang="en-US">
              <a:solidFill>
                <a:schemeClr val="accent1"/>
              </a:solidFill>
            </a:endParaRPr>
          </a:p>
        </p:txBody>
      </p:sp>
      <p:sp>
        <p:nvSpPr>
          <p:cNvPr id="21527" name="AutoShape 28">
            <a:hlinkClick r:id="rId7" highlightClick="1"/>
          </p:cNvPr>
          <p:cNvSpPr>
            <a:spLocks noChangeArrowheads="1"/>
          </p:cNvSpPr>
          <p:nvPr/>
        </p:nvSpPr>
        <p:spPr bwMode="auto">
          <a:xfrm>
            <a:off x="6019800" y="5029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28" name="AutoShape 29">
            <a:hlinkClick r:id="rId8" highlightClick="1"/>
          </p:cNvPr>
          <p:cNvSpPr>
            <a:spLocks noChangeArrowheads="1"/>
          </p:cNvSpPr>
          <p:nvPr/>
        </p:nvSpPr>
        <p:spPr bwMode="auto">
          <a:xfrm>
            <a:off x="6019800" y="4343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29" name="AutoShape 30">
            <a:hlinkClick r:id="rId9" highlightClick="1"/>
          </p:cNvPr>
          <p:cNvSpPr>
            <a:spLocks noChangeArrowheads="1"/>
          </p:cNvSpPr>
          <p:nvPr/>
        </p:nvSpPr>
        <p:spPr bwMode="auto">
          <a:xfrm>
            <a:off x="6019800" y="3581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30" name="Rectangle 32"/>
          <p:cNvSpPr>
            <a:spLocks noChangeArrowheads="1"/>
          </p:cNvSpPr>
          <p:nvPr/>
        </p:nvSpPr>
        <p:spPr bwMode="auto">
          <a:xfrm>
            <a:off x="0" y="976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677569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846263"/>
            <a:ext cx="6343650" cy="452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2531"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C53E3F-D51F-4CFC-8A54-EE92D9BDF40E}" type="slidenum">
              <a:rPr lang="en-US" altLang="en-US" sz="1400" smtClean="0"/>
              <a:pPr>
                <a:spcBef>
                  <a:spcPct val="0"/>
                </a:spcBef>
                <a:buClrTx/>
                <a:buSzTx/>
                <a:buFontTx/>
                <a:buNone/>
              </a:pPr>
              <a:t>36</a:t>
            </a:fld>
            <a:endParaRPr lang="en-US" altLang="en-US" sz="1400" smtClean="0"/>
          </a:p>
        </p:txBody>
      </p:sp>
      <p:sp>
        <p:nvSpPr>
          <p:cNvPr id="22532" name="Rectangle 2"/>
          <p:cNvSpPr>
            <a:spLocks noGrp="1" noChangeArrowheads="1"/>
          </p:cNvSpPr>
          <p:nvPr>
            <p:ph type="title"/>
          </p:nvPr>
        </p:nvSpPr>
        <p:spPr>
          <a:xfrm>
            <a:off x="228600" y="152400"/>
            <a:ext cx="8686800" cy="1066800"/>
          </a:xfrm>
        </p:spPr>
        <p:txBody>
          <a:bodyPr/>
          <a:lstStyle/>
          <a:p>
            <a:r>
              <a:rPr lang="en-US" altLang="en-US" smtClean="0"/>
              <a:t>Implementing Set Using Hashing</a:t>
            </a:r>
          </a:p>
        </p:txBody>
      </p:sp>
      <p:sp>
        <p:nvSpPr>
          <p:cNvPr id="22533" name="Text Box 3"/>
          <p:cNvSpPr txBox="1">
            <a:spLocks noChangeArrowheads="1"/>
          </p:cNvSpPr>
          <p:nvPr/>
        </p:nvSpPr>
        <p:spPr bwMode="auto">
          <a:xfrm>
            <a:off x="609600" y="1447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2534" name="Rectangle 4"/>
          <p:cNvSpPr>
            <a:spLocks noChangeArrowheads="1"/>
          </p:cNvSpPr>
          <p:nvPr/>
        </p:nvSpPr>
        <p:spPr bwMode="auto">
          <a:xfrm>
            <a:off x="0" y="2854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5" name="Rectangle 5"/>
          <p:cNvSpPr>
            <a:spLocks noChangeArrowheads="1"/>
          </p:cNvSpPr>
          <p:nvPr/>
        </p:nvSpPr>
        <p:spPr bwMode="auto">
          <a:xfrm>
            <a:off x="4479925" y="25908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p>
        </p:txBody>
      </p:sp>
      <p:sp>
        <p:nvSpPr>
          <p:cNvPr id="22536" name="Rectangle 6"/>
          <p:cNvSpPr>
            <a:spLocks noChangeArrowheads="1"/>
          </p:cNvSpPr>
          <p:nvPr/>
        </p:nvSpPr>
        <p:spPr bwMode="auto">
          <a:xfrm>
            <a:off x="0" y="2389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7" name="Rectangle 7"/>
          <p:cNvSpPr>
            <a:spLocks noChangeArrowheads="1"/>
          </p:cNvSpPr>
          <p:nvPr/>
        </p:nvSpPr>
        <p:spPr bwMode="auto">
          <a:xfrm>
            <a:off x="0" y="2389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8" name="Rectangle 8"/>
          <p:cNvSpPr>
            <a:spLocks noChangeArrowheads="1"/>
          </p:cNvSpPr>
          <p:nvPr/>
        </p:nvSpPr>
        <p:spPr bwMode="auto">
          <a:xfrm>
            <a:off x="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9" name="Rectangle 9"/>
          <p:cNvSpPr>
            <a:spLocks noChangeArrowheads="1"/>
          </p:cNvSpPr>
          <p:nvPr/>
        </p:nvSpPr>
        <p:spPr bwMode="auto">
          <a:xfrm>
            <a:off x="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40" name="Rectangle 10"/>
          <p:cNvSpPr>
            <a:spLocks noChangeArrowheads="1"/>
          </p:cNvSpPr>
          <p:nvPr/>
        </p:nvSpPr>
        <p:spPr bwMode="auto">
          <a:xfrm>
            <a:off x="0" y="2316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41" name="Rectangle 11"/>
          <p:cNvSpPr>
            <a:spLocks noChangeArrowheads="1"/>
          </p:cNvSpPr>
          <p:nvPr/>
        </p:nvSpPr>
        <p:spPr bwMode="auto">
          <a:xfrm>
            <a:off x="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42" name="Rectangle 12"/>
          <p:cNvSpPr>
            <a:spLocks noChangeArrowheads="1"/>
          </p:cNvSpPr>
          <p:nvPr/>
        </p:nvSpPr>
        <p:spPr bwMode="auto">
          <a:xfrm>
            <a:off x="0" y="2316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43" name="Rectangle 13"/>
          <p:cNvSpPr>
            <a:spLocks noChangeArrowheads="1"/>
          </p:cNvSpPr>
          <p:nvPr/>
        </p:nvSpPr>
        <p:spPr bwMode="auto">
          <a:xfrm>
            <a:off x="0" y="1676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5024" name="AutoShape 16">
            <a:hlinkClick r:id="" action="ppaction://noaction" highlightClick="1"/>
          </p:cNvPr>
          <p:cNvSpPr>
            <a:spLocks noChangeArrowheads="1"/>
          </p:cNvSpPr>
          <p:nvPr/>
        </p:nvSpPr>
        <p:spPr bwMode="auto">
          <a:xfrm>
            <a:off x="6400800" y="1828800"/>
            <a:ext cx="2438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TestMyHashSet</a:t>
            </a:r>
            <a:endParaRPr lang="en-US">
              <a:solidFill>
                <a:schemeClr val="accent1"/>
              </a:solidFill>
            </a:endParaRPr>
          </a:p>
        </p:txBody>
      </p:sp>
      <p:sp>
        <p:nvSpPr>
          <p:cNvPr id="22545" name="Rectangle 17"/>
          <p:cNvSpPr>
            <a:spLocks noChangeArrowheads="1"/>
          </p:cNvSpPr>
          <p:nvPr/>
        </p:nvSpPr>
        <p:spPr bwMode="auto">
          <a:xfrm>
            <a:off x="0" y="1676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46" name="Rectangle 18"/>
          <p:cNvSpPr>
            <a:spLocks noChangeArrowheads="1"/>
          </p:cNvSpPr>
          <p:nvPr/>
        </p:nvSpPr>
        <p:spPr bwMode="auto">
          <a:xfrm>
            <a:off x="0" y="876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47" name="Rectangle 19"/>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48" name="Rectangle 20"/>
          <p:cNvSpPr>
            <a:spLocks noChangeArrowheads="1"/>
          </p:cNvSpPr>
          <p:nvPr/>
        </p:nvSpPr>
        <p:spPr bwMode="auto">
          <a:xfrm>
            <a:off x="0" y="1276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5030" name="AutoShape 22">
            <a:hlinkClick r:id="" action="ppaction://noaction" highlightClick="1"/>
          </p:cNvPr>
          <p:cNvSpPr>
            <a:spLocks noChangeArrowheads="1"/>
          </p:cNvSpPr>
          <p:nvPr/>
        </p:nvSpPr>
        <p:spPr bwMode="auto">
          <a:xfrm>
            <a:off x="3276600" y="1066800"/>
            <a:ext cx="2362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MySet</a:t>
            </a:r>
            <a:endParaRPr lang="en-US">
              <a:solidFill>
                <a:schemeClr val="accent1"/>
              </a:solidFill>
            </a:endParaRPr>
          </a:p>
        </p:txBody>
      </p:sp>
      <p:sp>
        <p:nvSpPr>
          <p:cNvPr id="2255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51" name="AutoShape 25">
            <a:hlinkClick r:id="rId5" highlightClick="1"/>
          </p:cNvPr>
          <p:cNvSpPr>
            <a:spLocks noChangeArrowheads="1"/>
          </p:cNvSpPr>
          <p:nvPr/>
        </p:nvSpPr>
        <p:spPr bwMode="auto">
          <a:xfrm>
            <a:off x="5867400" y="1828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52" name="AutoShape 26">
            <a:hlinkClick r:id="rId6" highlightClick="1"/>
          </p:cNvPr>
          <p:cNvSpPr>
            <a:spLocks noChangeArrowheads="1"/>
          </p:cNvSpPr>
          <p:nvPr/>
        </p:nvSpPr>
        <p:spPr bwMode="auto">
          <a:xfrm>
            <a:off x="2743200" y="1066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53" name="Rectangle 28"/>
          <p:cNvSpPr>
            <a:spLocks noChangeArrowheads="1"/>
          </p:cNvSpPr>
          <p:nvPr/>
        </p:nvSpPr>
        <p:spPr bwMode="auto">
          <a:xfrm>
            <a:off x="0" y="16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5037" name="AutoShape 29">
            <a:hlinkClick r:id="" action="ppaction://noaction" highlightClick="1"/>
          </p:cNvPr>
          <p:cNvSpPr>
            <a:spLocks noChangeArrowheads="1"/>
          </p:cNvSpPr>
          <p:nvPr/>
        </p:nvSpPr>
        <p:spPr bwMode="auto">
          <a:xfrm>
            <a:off x="6324600" y="1066800"/>
            <a:ext cx="2438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7" action="ppaction://program"/>
              </a:rPr>
              <a:t>MyHashSet</a:t>
            </a:r>
            <a:endParaRPr lang="en-US">
              <a:solidFill>
                <a:schemeClr val="accent1"/>
              </a:solidFill>
            </a:endParaRPr>
          </a:p>
        </p:txBody>
      </p:sp>
      <p:sp>
        <p:nvSpPr>
          <p:cNvPr id="22555" name="AutoShape 30">
            <a:hlinkClick r:id="rId8" highlightClick="1"/>
          </p:cNvPr>
          <p:cNvSpPr>
            <a:spLocks noChangeArrowheads="1"/>
          </p:cNvSpPr>
          <p:nvPr/>
        </p:nvSpPr>
        <p:spPr bwMode="auto">
          <a:xfrm>
            <a:off x="5791200" y="1066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56" name="AutoShape 31">
            <a:hlinkClick r:id="rId9" action="ppaction://program" highlightClick="1"/>
          </p:cNvPr>
          <p:cNvSpPr>
            <a:spLocks noChangeArrowheads="1"/>
          </p:cNvSpPr>
          <p:nvPr/>
        </p:nvSpPr>
        <p:spPr bwMode="auto">
          <a:xfrm>
            <a:off x="6400800" y="2590800"/>
            <a:ext cx="2438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Tree>
    <p:extLst>
      <p:ext uri="{BB962C8B-B14F-4D97-AF65-F5344CB8AC3E}">
        <p14:creationId xmlns:p14="http://schemas.microsoft.com/office/powerpoint/2010/main" val="2242629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Hashing Performance</a:t>
            </a:r>
          </a:p>
        </p:txBody>
      </p:sp>
      <p:sp>
        <p:nvSpPr>
          <p:cNvPr id="23555" name="Content Placeholder 2"/>
          <p:cNvSpPr>
            <a:spLocks noGrp="1"/>
          </p:cNvSpPr>
          <p:nvPr>
            <p:ph idx="1"/>
          </p:nvPr>
        </p:nvSpPr>
        <p:spPr/>
        <p:txBody>
          <a:bodyPr/>
          <a:lstStyle/>
          <a:p>
            <a:pPr eaLnBrk="1" hangingPunct="1">
              <a:lnSpc>
                <a:spcPct val="90000"/>
              </a:lnSpc>
            </a:pPr>
            <a:r>
              <a:rPr lang="en-US" altLang="en-US" sz="2000" smtClean="0">
                <a:ea typeface="ＭＳ Ｐゴシック" panose="020B0600070205080204" pitchFamily="34" charset="-128"/>
              </a:rPr>
              <a:t>In the worst case, searches, insertions and removals on a hash table take </a:t>
            </a:r>
            <a:r>
              <a:rPr lang="en-US" altLang="en-US" sz="2000" b="1" i="1" smtClean="0">
                <a:ea typeface="ＭＳ Ｐゴシック" panose="020B0600070205080204" pitchFamily="34" charset="-128"/>
              </a:rPr>
              <a:t>O</a:t>
            </a:r>
            <a:r>
              <a:rPr lang="en-US" altLang="en-US" sz="2000" smtClean="0">
                <a:ea typeface="ＭＳ Ｐゴシック" panose="020B0600070205080204" pitchFamily="34" charset="-128"/>
              </a:rPr>
              <a:t>(</a:t>
            </a:r>
            <a:r>
              <a:rPr lang="en-US" altLang="en-US" sz="2000" b="1" i="1" smtClean="0">
                <a:ea typeface="ＭＳ Ｐゴシック" panose="020B0600070205080204" pitchFamily="34" charset="-128"/>
              </a:rPr>
              <a:t>n</a:t>
            </a:r>
            <a:r>
              <a:rPr lang="en-US" altLang="en-US" sz="2000" smtClean="0">
                <a:ea typeface="ＭＳ Ｐゴシック" panose="020B0600070205080204" pitchFamily="34" charset="-128"/>
              </a:rPr>
              <a:t>) time</a:t>
            </a:r>
          </a:p>
          <a:p>
            <a:pPr eaLnBrk="1" hangingPunct="1">
              <a:lnSpc>
                <a:spcPct val="90000"/>
              </a:lnSpc>
            </a:pPr>
            <a:r>
              <a:rPr lang="en-US" altLang="en-US" sz="2000" smtClean="0">
                <a:ea typeface="ＭＳ Ｐゴシック" panose="020B0600070205080204" pitchFamily="34" charset="-128"/>
              </a:rPr>
              <a:t>The worst case occurs when all the keys inserted into the map collide</a:t>
            </a:r>
          </a:p>
          <a:p>
            <a:pPr eaLnBrk="1" hangingPunct="1">
              <a:lnSpc>
                <a:spcPct val="90000"/>
              </a:lnSpc>
            </a:pPr>
            <a:r>
              <a:rPr lang="en-US" altLang="en-US" sz="2400" smtClean="0">
                <a:ea typeface="ＭＳ Ｐゴシック" panose="020B0600070205080204" pitchFamily="34" charset="-128"/>
              </a:rPr>
              <a:t>Applications of hash tables:</a:t>
            </a:r>
          </a:p>
          <a:p>
            <a:pPr lvl="1" eaLnBrk="1" hangingPunct="1">
              <a:lnSpc>
                <a:spcPct val="90000"/>
              </a:lnSpc>
            </a:pPr>
            <a:r>
              <a:rPr lang="en-US" altLang="en-US" sz="1800" smtClean="0">
                <a:ea typeface="ＭＳ Ｐゴシック" panose="020B0600070205080204" pitchFamily="34" charset="-128"/>
              </a:rPr>
              <a:t>small databases</a:t>
            </a:r>
          </a:p>
          <a:p>
            <a:pPr lvl="1" eaLnBrk="1" hangingPunct="1">
              <a:lnSpc>
                <a:spcPct val="90000"/>
              </a:lnSpc>
            </a:pPr>
            <a:r>
              <a:rPr lang="en-US" altLang="en-US" sz="1800" smtClean="0">
                <a:ea typeface="ＭＳ Ｐゴシック" panose="020B0600070205080204" pitchFamily="34" charset="-128"/>
              </a:rPr>
              <a:t>compilers</a:t>
            </a:r>
          </a:p>
          <a:p>
            <a:pPr lvl="1" eaLnBrk="1" hangingPunct="1">
              <a:lnSpc>
                <a:spcPct val="90000"/>
              </a:lnSpc>
            </a:pPr>
            <a:r>
              <a:rPr lang="en-US" altLang="en-US" sz="1800" smtClean="0">
                <a:ea typeface="ＭＳ Ｐゴシック" panose="020B0600070205080204" pitchFamily="34" charset="-128"/>
              </a:rPr>
              <a:t>browser caches</a:t>
            </a:r>
            <a:endParaRPr lang="en-US" altLang="en-US" sz="2000" smtClean="0">
              <a:ea typeface="ＭＳ Ｐゴシック" panose="020B0600070205080204" pitchFamily="34" charset="-128"/>
            </a:endParaRPr>
          </a:p>
          <a:p>
            <a:endParaRPr lang="en-US" altLang="en-US" smtClean="0"/>
          </a:p>
        </p:txBody>
      </p:sp>
      <p:sp>
        <p:nvSpPr>
          <p:cNvPr id="23556" name="Slide Number Placeholder 3"/>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FCBB98-EF1D-4B31-8CF3-BB2D074F4767}" type="slidenum">
              <a:rPr lang="en-US" altLang="en-US" sz="1400" smtClean="0"/>
              <a:pPr/>
              <a:t>37</a:t>
            </a:fld>
            <a:endParaRPr lang="en-US" altLang="en-US" sz="1400" smtClean="0"/>
          </a:p>
        </p:txBody>
      </p:sp>
    </p:spTree>
    <p:extLst>
      <p:ext uri="{BB962C8B-B14F-4D97-AF65-F5344CB8AC3E}">
        <p14:creationId xmlns:p14="http://schemas.microsoft.com/office/powerpoint/2010/main" val="198099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Fundamental Operations on a Set </a:t>
            </a:r>
          </a:p>
        </p:txBody>
      </p:sp>
      <p:sp>
        <p:nvSpPr>
          <p:cNvPr id="311300" name="Text Box 4"/>
          <p:cNvSpPr txBox="1">
            <a:spLocks noChangeArrowheads="1"/>
          </p:cNvSpPr>
          <p:nvPr/>
        </p:nvSpPr>
        <p:spPr bwMode="auto">
          <a:xfrm>
            <a:off x="0" y="914400"/>
            <a:ext cx="9144000" cy="2954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688975" indent="-34290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Char char="•"/>
            </a:pPr>
            <a:r>
              <a:rPr lang="en-US" altLang="en-US" sz="2400">
                <a:latin typeface="Arial" panose="020B0604020202020204" pitchFamily="34" charset="0"/>
              </a:rPr>
              <a:t>Adding an element </a:t>
            </a:r>
          </a:p>
          <a:p>
            <a:pPr lvl="1" eaLnBrk="1" hangingPunct="1">
              <a:spcBef>
                <a:spcPts val="1200"/>
              </a:spcBef>
              <a:buFont typeface="Wingdings" panose="05000000000000000000" pitchFamily="2" charset="2"/>
              <a:buChar char="§"/>
            </a:pPr>
            <a:r>
              <a:rPr lang="en-US" altLang="en-US" sz="2000" i="1">
                <a:latin typeface="Arial" panose="020B0604020202020204" pitchFamily="34" charset="0"/>
              </a:rPr>
              <a:t>Adding an element has no effect if the element is already in the set </a:t>
            </a:r>
          </a:p>
          <a:p>
            <a:pPr eaLnBrk="1" hangingPunct="1">
              <a:spcBef>
                <a:spcPts val="1200"/>
              </a:spcBef>
              <a:buFontTx/>
              <a:buChar char="•"/>
            </a:pPr>
            <a:r>
              <a:rPr lang="en-US" altLang="en-US" sz="2400">
                <a:latin typeface="Arial" panose="020B0604020202020204" pitchFamily="34" charset="0"/>
              </a:rPr>
              <a:t>Removing an element </a:t>
            </a:r>
          </a:p>
          <a:p>
            <a:pPr lvl="1" eaLnBrk="1" hangingPunct="1">
              <a:spcBef>
                <a:spcPts val="1200"/>
              </a:spcBef>
              <a:buFont typeface="Wingdings" panose="05000000000000000000" pitchFamily="2" charset="2"/>
              <a:buChar char="§"/>
            </a:pPr>
            <a:r>
              <a:rPr lang="en-US" altLang="en-US" sz="2000" i="1">
                <a:latin typeface="Arial" panose="020B0604020202020204" pitchFamily="34" charset="0"/>
              </a:rPr>
              <a:t>Attempting to remove an element that isn’t in the set is silently ignored </a:t>
            </a:r>
          </a:p>
          <a:p>
            <a:pPr eaLnBrk="1" hangingPunct="1">
              <a:spcBef>
                <a:spcPts val="1200"/>
              </a:spcBef>
              <a:buFontTx/>
              <a:buChar char="•"/>
            </a:pPr>
            <a:r>
              <a:rPr lang="en-US" altLang="en-US" sz="2400">
                <a:latin typeface="Arial" panose="020B0604020202020204" pitchFamily="34" charset="0"/>
              </a:rPr>
              <a:t>Containment testing (Does the set contain a given object?) </a:t>
            </a:r>
          </a:p>
          <a:p>
            <a:pPr eaLnBrk="1" hangingPunct="1">
              <a:spcBef>
                <a:spcPts val="1200"/>
              </a:spcBef>
              <a:buFontTx/>
              <a:buChar char="•"/>
            </a:pPr>
            <a:r>
              <a:rPr lang="en-US" altLang="en-US" sz="2400">
                <a:latin typeface="Arial" panose="020B0604020202020204" pitchFamily="34" charset="0"/>
              </a:rPr>
              <a:t>Listing all elements (in arbitrary order)</a:t>
            </a:r>
            <a:r>
              <a:rPr lang="en-US" altLang="en-US" sz="1800">
                <a:latin typeface="Arial" panose="020B0604020202020204" pitchFamily="34" charset="0"/>
              </a:rPr>
              <a:t> </a:t>
            </a:r>
            <a:endParaRPr lang="en-US" altLang="en-US"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13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13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130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130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130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13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A Set of Printers </a:t>
            </a:r>
          </a:p>
        </p:txBody>
      </p:sp>
      <p:sp>
        <p:nvSpPr>
          <p:cNvPr id="9219" name="Footer Placeholder 4"/>
          <p:cNvSpPr txBox="1">
            <a:spLocks/>
          </p:cNvSpPr>
          <p:nvPr/>
        </p:nvSpPr>
        <p:spPr bwMode="auto">
          <a:xfrm>
            <a:off x="4800600" y="6305550"/>
            <a:ext cx="43434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200" i="1">
                <a:latin typeface="Arial" panose="020B0604020202020204" pitchFamily="34" charset="0"/>
              </a:rPr>
              <a:t>Big Java</a:t>
            </a:r>
            <a:r>
              <a:rPr lang="en-US" altLang="en-US" sz="1200">
                <a:latin typeface="Arial" panose="020B0604020202020204" pitchFamily="34" charset="0"/>
              </a:rPr>
              <a:t> by Cay Horstmann</a:t>
            </a:r>
          </a:p>
          <a:p>
            <a:pPr algn="r" eaLnBrk="1" hangingPunct="1">
              <a:spcBef>
                <a:spcPct val="0"/>
              </a:spcBef>
              <a:buFontTx/>
              <a:buNone/>
            </a:pPr>
            <a:r>
              <a:rPr lang="en-US" altLang="en-US" sz="1200">
                <a:latin typeface="Arial" panose="020B0604020202020204" pitchFamily="34" charset="0"/>
              </a:rPr>
              <a:t>Copyright © 2009 by John Wiley &amp; Sons.  All rights reserved.</a:t>
            </a:r>
          </a:p>
        </p:txBody>
      </p:sp>
      <p:pic>
        <p:nvPicPr>
          <p:cNvPr id="9220" name="Picture 5" descr="se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7162800" cy="5118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Sets</a:t>
            </a:r>
          </a:p>
        </p:txBody>
      </p:sp>
      <p:sp>
        <p:nvSpPr>
          <p:cNvPr id="312324" name="Text Box 4"/>
          <p:cNvSpPr txBox="1">
            <a:spLocks noChangeArrowheads="1"/>
          </p:cNvSpPr>
          <p:nvPr/>
        </p:nvSpPr>
        <p:spPr bwMode="auto">
          <a:xfrm>
            <a:off x="0" y="914400"/>
            <a:ext cx="9144000" cy="280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31775" indent="-2317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682625" indent="-2254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Char char="•"/>
            </a:pPr>
            <a:r>
              <a:rPr lang="en-US" altLang="en-US" sz="2400">
                <a:latin typeface="Arial" panose="020B0604020202020204" pitchFamily="34" charset="0"/>
              </a:rPr>
              <a:t>We could use a linked list to implement a set </a:t>
            </a:r>
          </a:p>
          <a:p>
            <a:pPr lvl="1" eaLnBrk="1" hangingPunct="1">
              <a:spcBef>
                <a:spcPts val="1200"/>
              </a:spcBef>
              <a:buFont typeface="Wingdings" panose="05000000000000000000" pitchFamily="2" charset="2"/>
              <a:buChar char="§"/>
            </a:pPr>
            <a:r>
              <a:rPr lang="en-US" altLang="en-US" sz="2000" i="1">
                <a:latin typeface="Arial" panose="020B0604020202020204" pitchFamily="34" charset="0"/>
              </a:rPr>
              <a:t> Adding, removing, and containment testing would be relatively slow</a:t>
            </a:r>
            <a:r>
              <a:rPr lang="en-US" altLang="en-US" sz="2400">
                <a:latin typeface="Arial" panose="020B0604020202020204" pitchFamily="34" charset="0"/>
              </a:rPr>
              <a:t> </a:t>
            </a:r>
          </a:p>
          <a:p>
            <a:pPr eaLnBrk="1" hangingPunct="1">
              <a:spcBef>
                <a:spcPts val="1200"/>
              </a:spcBef>
              <a:buFontTx/>
              <a:buChar char="•"/>
            </a:pPr>
            <a:r>
              <a:rPr lang="en-US" altLang="en-US" sz="2400">
                <a:latin typeface="Arial" panose="020B0604020202020204" pitchFamily="34" charset="0"/>
              </a:rPr>
              <a:t>There are data structures that can handle these operations much more quickly </a:t>
            </a:r>
          </a:p>
          <a:p>
            <a:pPr lvl="1" eaLnBrk="1" hangingPunct="1">
              <a:spcBef>
                <a:spcPts val="1200"/>
              </a:spcBef>
              <a:buFont typeface="Wingdings" panose="05000000000000000000" pitchFamily="2" charset="2"/>
              <a:buChar char="§"/>
            </a:pPr>
            <a:r>
              <a:rPr lang="en-US" altLang="en-US" sz="2000" i="1">
                <a:latin typeface="Arial" panose="020B0604020202020204" pitchFamily="34" charset="0"/>
              </a:rPr>
              <a:t> Hash tables </a:t>
            </a:r>
          </a:p>
          <a:p>
            <a:pPr lvl="1" eaLnBrk="1" hangingPunct="1">
              <a:spcBef>
                <a:spcPts val="1200"/>
              </a:spcBef>
              <a:buFont typeface="Wingdings" panose="05000000000000000000" pitchFamily="2" charset="2"/>
              <a:buChar char="§"/>
            </a:pPr>
            <a:r>
              <a:rPr lang="en-US" altLang="en-US" sz="2000" i="1">
                <a:latin typeface="Arial" panose="020B0604020202020204" pitchFamily="34" charset="0"/>
              </a:rPr>
              <a:t> Trees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23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23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232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232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23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Sets</a:t>
            </a:r>
          </a:p>
        </p:txBody>
      </p:sp>
      <p:sp>
        <p:nvSpPr>
          <p:cNvPr id="312324" name="Text Box 4"/>
          <p:cNvSpPr txBox="1">
            <a:spLocks noChangeArrowheads="1"/>
          </p:cNvSpPr>
          <p:nvPr/>
        </p:nvSpPr>
        <p:spPr bwMode="auto">
          <a:xfrm>
            <a:off x="0" y="914400"/>
            <a:ext cx="9144000" cy="323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31775" indent="-2317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682625" indent="-2254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Char char="•"/>
            </a:pPr>
            <a:r>
              <a:rPr lang="en-US" altLang="en-US" sz="2400">
                <a:latin typeface="Arial" panose="020B0604020202020204" pitchFamily="34" charset="0"/>
              </a:rPr>
              <a:t>Standard Java library provides set implementations based on both data structures </a:t>
            </a:r>
          </a:p>
          <a:p>
            <a:pPr lvl="1" eaLnBrk="1" hangingPunct="1">
              <a:spcBef>
                <a:spcPts val="1200"/>
              </a:spcBef>
              <a:buFont typeface="Wingdings" panose="05000000000000000000" pitchFamily="2" charset="2"/>
              <a:buChar char="§"/>
            </a:pPr>
            <a:r>
              <a:rPr lang="en-US" altLang="en-US" sz="2000" i="1">
                <a:latin typeface="Arial" panose="020B0604020202020204" pitchFamily="34" charset="0"/>
                <a:cs typeface="Arial" panose="020B0604020202020204" pitchFamily="34" charset="0"/>
              </a:rPr>
              <a:t> </a:t>
            </a:r>
            <a:r>
              <a:rPr lang="en-US" altLang="en-US" sz="2000" i="1">
                <a:solidFill>
                  <a:srgbClr val="6E7069"/>
                </a:solidFill>
                <a:latin typeface="Courier New" panose="02070309020205020404" pitchFamily="49" charset="0"/>
                <a:cs typeface="Arial" panose="020B0604020202020204" pitchFamily="34" charset="0"/>
              </a:rPr>
              <a:t>HashSet</a:t>
            </a:r>
            <a:r>
              <a:rPr lang="en-US" altLang="en-US" sz="2000" i="1">
                <a:latin typeface="Courier New" panose="02070309020205020404" pitchFamily="49" charset="0"/>
                <a:cs typeface="Arial" panose="020B0604020202020204" pitchFamily="34" charset="0"/>
              </a:rPr>
              <a:t> </a:t>
            </a:r>
          </a:p>
          <a:p>
            <a:pPr lvl="1" eaLnBrk="1" hangingPunct="1">
              <a:spcBef>
                <a:spcPts val="1200"/>
              </a:spcBef>
              <a:buFont typeface="Wingdings" panose="05000000000000000000" pitchFamily="2" charset="2"/>
              <a:buChar char="§"/>
            </a:pPr>
            <a:r>
              <a:rPr lang="en-US" altLang="en-US" sz="2000" i="1">
                <a:latin typeface="Arial" panose="020B0604020202020204" pitchFamily="34" charset="0"/>
                <a:cs typeface="Arial" panose="020B0604020202020204" pitchFamily="34" charset="0"/>
              </a:rPr>
              <a:t> </a:t>
            </a:r>
            <a:r>
              <a:rPr lang="en-US" altLang="en-US" sz="2000" i="1">
                <a:solidFill>
                  <a:srgbClr val="6E7069"/>
                </a:solidFill>
                <a:latin typeface="Courier New" panose="02070309020205020404" pitchFamily="49" charset="0"/>
                <a:cs typeface="Arial" panose="020B0604020202020204" pitchFamily="34" charset="0"/>
              </a:rPr>
              <a:t>TreeSet</a:t>
            </a:r>
            <a:r>
              <a:rPr lang="en-US" altLang="en-US" sz="2000" i="1">
                <a:latin typeface="Courier New" panose="02070309020205020404" pitchFamily="49" charset="0"/>
                <a:cs typeface="Arial" panose="020B0604020202020204" pitchFamily="34" charset="0"/>
              </a:rPr>
              <a:t> </a:t>
            </a:r>
          </a:p>
          <a:p>
            <a:pPr eaLnBrk="1" hangingPunct="1">
              <a:spcBef>
                <a:spcPts val="1200"/>
              </a:spcBef>
              <a:buFontTx/>
              <a:buChar char="•"/>
            </a:pPr>
            <a:r>
              <a:rPr lang="en-US" altLang="en-US" sz="2400">
                <a:latin typeface="Arial" panose="020B0604020202020204" pitchFamily="34" charset="0"/>
                <a:cs typeface="Arial" panose="020B0604020202020204" pitchFamily="34" charset="0"/>
              </a:rPr>
              <a:t>Both of these data structures implement the </a:t>
            </a:r>
            <a:r>
              <a:rPr lang="en-US" altLang="en-US" sz="2400">
                <a:solidFill>
                  <a:srgbClr val="6E7069"/>
                </a:solidFill>
                <a:latin typeface="Courier New" panose="02070309020205020404" pitchFamily="49" charset="0"/>
                <a:cs typeface="Arial" panose="020B0604020202020204" pitchFamily="34" charset="0"/>
              </a:rPr>
              <a:t>Set</a:t>
            </a:r>
            <a:r>
              <a:rPr lang="en-US" altLang="en-US" sz="2400">
                <a:solidFill>
                  <a:srgbClr val="6E7069"/>
                </a:solidFill>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rPr>
              <a:t>interface</a:t>
            </a:r>
          </a:p>
          <a:p>
            <a:pPr eaLnBrk="1" hangingPunct="1">
              <a:spcBef>
                <a:spcPts val="1200"/>
              </a:spcBef>
              <a:buFontTx/>
              <a:buChar char="•"/>
            </a:pPr>
            <a:r>
              <a:rPr lang="en-US" altLang="en-US" sz="2400">
                <a:latin typeface="Arial" panose="020B0604020202020204" pitchFamily="34" charset="0"/>
                <a:cs typeface="Arial" panose="020B0604020202020204" pitchFamily="34" charset="0"/>
              </a:rPr>
              <a:t>As a rule of thumb, use a hash set unless you want to visit the set elements in sorted order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23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23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232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232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23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0" y="304800"/>
            <a:ext cx="853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Set</a:t>
            </a:r>
            <a:r>
              <a:rPr lang="en-US" altLang="en-US" sz="2400" b="1">
                <a:solidFill>
                  <a:srgbClr val="6E7069"/>
                </a:solidFill>
                <a:latin typeface="Lucida Sans" panose="020B0602030504020204" pitchFamily="34" charset="0"/>
              </a:rPr>
              <a:t> </a:t>
            </a:r>
            <a:r>
              <a:rPr lang="en-US" altLang="en-US" sz="2400" b="1">
                <a:latin typeface="Lucida Sans" panose="020B0602030504020204" pitchFamily="34" charset="0"/>
              </a:rPr>
              <a:t>Classes and Interface in the Standard Library </a:t>
            </a:r>
          </a:p>
        </p:txBody>
      </p:sp>
      <p:pic>
        <p:nvPicPr>
          <p:cNvPr id="12291" name="Picture 4" descr="set_class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412163" cy="327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Using a </a:t>
            </a:r>
            <a:r>
              <a:rPr lang="en-US" altLang="en-US" sz="2400" b="1">
                <a:solidFill>
                  <a:srgbClr val="6E7069"/>
                </a:solidFill>
                <a:latin typeface="Courier New" panose="02070309020205020404" pitchFamily="49" charset="0"/>
                <a:cs typeface="Courier New" panose="02070309020205020404" pitchFamily="49" charset="0"/>
              </a:rPr>
              <a:t>Set</a:t>
            </a:r>
          </a:p>
        </p:txBody>
      </p:sp>
      <p:sp>
        <p:nvSpPr>
          <p:cNvPr id="5" name="Text Box 4"/>
          <p:cNvSpPr txBox="1">
            <a:spLocks noChangeArrowheads="1"/>
          </p:cNvSpPr>
          <p:nvPr/>
        </p:nvSpPr>
        <p:spPr bwMode="auto">
          <a:xfrm>
            <a:off x="0" y="914400"/>
            <a:ext cx="9144000" cy="4770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31775" indent="-2317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688975" indent="-23177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6175" indent="-231775"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Char char="•"/>
            </a:pPr>
            <a:r>
              <a:rPr lang="en-US" altLang="en-US" sz="2400" dirty="0">
                <a:latin typeface="Arial" panose="020B0604020202020204" pitchFamily="34" charset="0"/>
              </a:rPr>
              <a:t>Example: Using a set of strings</a:t>
            </a:r>
          </a:p>
          <a:p>
            <a:pPr eaLnBrk="1" hangingPunct="1">
              <a:spcBef>
                <a:spcPts val="1200"/>
              </a:spcBef>
              <a:buFontTx/>
              <a:buChar char="•"/>
            </a:pPr>
            <a:r>
              <a:rPr lang="en-US" altLang="en-US" sz="2400" dirty="0">
                <a:latin typeface="Arial" panose="020B0604020202020204" pitchFamily="34" charset="0"/>
              </a:rPr>
              <a:t>Construct the </a:t>
            </a:r>
            <a:r>
              <a:rPr lang="en-US" altLang="en-US" sz="2400" dirty="0">
                <a:solidFill>
                  <a:srgbClr val="6E7069"/>
                </a:solidFill>
                <a:latin typeface="Courier New" panose="02070309020205020404" pitchFamily="49" charset="0"/>
                <a:cs typeface="Courier New" panose="02070309020205020404" pitchFamily="49" charset="0"/>
              </a:rPr>
              <a:t>Set</a:t>
            </a:r>
            <a:r>
              <a:rPr lang="en-US" altLang="en-US" sz="2400" dirty="0">
                <a:latin typeface="Arial" panose="020B0604020202020204" pitchFamily="34" charset="0"/>
                <a:cs typeface="Courier New" panose="02070309020205020404" pitchFamily="49" charset="0"/>
              </a:rPr>
              <a:t>:</a:t>
            </a:r>
          </a:p>
          <a:p>
            <a:pPr lvl="2" eaLnBrk="1" hangingPunct="1">
              <a:spcBef>
                <a:spcPts val="1200"/>
              </a:spcBef>
              <a:buFontTx/>
              <a:buNone/>
            </a:pPr>
            <a:r>
              <a:rPr lang="en-US" altLang="en-US" sz="2000" dirty="0">
                <a:solidFill>
                  <a:srgbClr val="6E7069"/>
                </a:solidFill>
                <a:latin typeface="Courier New" panose="02070309020205020404" pitchFamily="49" charset="0"/>
                <a:cs typeface="Courier New" panose="02070309020205020404" pitchFamily="49" charset="0"/>
              </a:rPr>
              <a:t>Set&lt;String&gt; names = new </a:t>
            </a:r>
            <a:r>
              <a:rPr lang="en-US" altLang="en-US" sz="2000" dirty="0" err="1">
                <a:solidFill>
                  <a:srgbClr val="6E7069"/>
                </a:solidFill>
                <a:latin typeface="Courier New" panose="02070309020205020404" pitchFamily="49" charset="0"/>
                <a:cs typeface="Courier New" panose="02070309020205020404" pitchFamily="49" charset="0"/>
              </a:rPr>
              <a:t>HashSet</a:t>
            </a:r>
            <a:r>
              <a:rPr lang="en-US" altLang="en-US" sz="2000" dirty="0">
                <a:solidFill>
                  <a:srgbClr val="6E7069"/>
                </a:solidFill>
                <a:latin typeface="Courier New" panose="02070309020205020404" pitchFamily="49" charset="0"/>
                <a:cs typeface="Courier New" panose="02070309020205020404" pitchFamily="49" charset="0"/>
              </a:rPr>
              <a:t>&lt;String&gt;();</a:t>
            </a:r>
          </a:p>
          <a:p>
            <a:pPr lvl="1" eaLnBrk="1" hangingPunct="1">
              <a:spcBef>
                <a:spcPts val="1200"/>
              </a:spcBef>
              <a:buFontTx/>
              <a:buNone/>
            </a:pPr>
            <a:r>
              <a:rPr lang="en-US" altLang="en-US" sz="2400" dirty="0">
                <a:latin typeface="Arial" panose="020B0604020202020204" pitchFamily="34" charset="0"/>
                <a:cs typeface="Courier New" panose="02070309020205020404" pitchFamily="49" charset="0"/>
              </a:rPr>
              <a:t>or</a:t>
            </a:r>
          </a:p>
          <a:p>
            <a:pPr lvl="2" eaLnBrk="1" hangingPunct="1">
              <a:spcBef>
                <a:spcPts val="1200"/>
              </a:spcBef>
              <a:buFontTx/>
              <a:buNone/>
            </a:pPr>
            <a:r>
              <a:rPr lang="en-US" altLang="en-US" sz="2000" dirty="0">
                <a:solidFill>
                  <a:srgbClr val="6E7069"/>
                </a:solidFill>
                <a:latin typeface="Courier New" panose="02070309020205020404" pitchFamily="49" charset="0"/>
                <a:cs typeface="Courier New" panose="02070309020205020404" pitchFamily="49" charset="0"/>
              </a:rPr>
              <a:t>Set&lt;String&gt; names = new </a:t>
            </a:r>
            <a:r>
              <a:rPr lang="en-US" altLang="en-US" sz="2000" dirty="0" err="1">
                <a:solidFill>
                  <a:srgbClr val="6E7069"/>
                </a:solidFill>
                <a:latin typeface="Courier New" panose="02070309020205020404" pitchFamily="49" charset="0"/>
                <a:cs typeface="Courier New" panose="02070309020205020404" pitchFamily="49" charset="0"/>
              </a:rPr>
              <a:t>TreeSet</a:t>
            </a:r>
            <a:r>
              <a:rPr lang="en-US" altLang="en-US" sz="2000" dirty="0">
                <a:solidFill>
                  <a:srgbClr val="6E7069"/>
                </a:solidFill>
                <a:latin typeface="Courier New" panose="02070309020205020404" pitchFamily="49" charset="0"/>
                <a:cs typeface="Courier New" panose="02070309020205020404" pitchFamily="49" charset="0"/>
              </a:rPr>
              <a:t>&lt;String&gt;();</a:t>
            </a:r>
          </a:p>
          <a:p>
            <a:pPr eaLnBrk="1" hangingPunct="1">
              <a:spcBef>
                <a:spcPts val="1200"/>
              </a:spcBef>
              <a:buFontTx/>
              <a:buChar char="•"/>
            </a:pPr>
            <a:r>
              <a:rPr lang="en-US" altLang="en-US" sz="2400" dirty="0">
                <a:latin typeface="Arial" panose="020B0604020202020204" pitchFamily="34" charset="0"/>
                <a:cs typeface="Courier New" panose="02070309020205020404" pitchFamily="49" charset="0"/>
              </a:rPr>
              <a:t>Add and remove elements:</a:t>
            </a:r>
          </a:p>
          <a:p>
            <a:pPr lvl="2" eaLnBrk="1" hangingPunct="1">
              <a:spcBef>
                <a:spcPts val="1200"/>
              </a:spcBef>
              <a:buFontTx/>
              <a:buNone/>
            </a:pPr>
            <a:r>
              <a:rPr lang="en-US" altLang="en-US" sz="2000" dirty="0" err="1">
                <a:solidFill>
                  <a:srgbClr val="6E7069"/>
                </a:solidFill>
                <a:latin typeface="Courier New" panose="02070309020205020404" pitchFamily="49" charset="0"/>
                <a:cs typeface="Courier New" panose="02070309020205020404" pitchFamily="49" charset="0"/>
              </a:rPr>
              <a:t>names.add</a:t>
            </a:r>
            <a:r>
              <a:rPr lang="en-US" altLang="en-US" sz="2000" dirty="0">
                <a:solidFill>
                  <a:srgbClr val="6E7069"/>
                </a:solidFill>
                <a:latin typeface="Courier New" panose="02070309020205020404" pitchFamily="49" charset="0"/>
                <a:cs typeface="Courier New" panose="02070309020205020404" pitchFamily="49" charset="0"/>
              </a:rPr>
              <a:t>("Romeo");</a:t>
            </a:r>
          </a:p>
          <a:p>
            <a:pPr lvl="2" eaLnBrk="1" hangingPunct="1">
              <a:spcBef>
                <a:spcPct val="0"/>
              </a:spcBef>
              <a:buFontTx/>
              <a:buNone/>
            </a:pPr>
            <a:r>
              <a:rPr lang="en-US" altLang="en-US" sz="2000" dirty="0" err="1">
                <a:solidFill>
                  <a:srgbClr val="6E7069"/>
                </a:solidFill>
                <a:latin typeface="Courier New" panose="02070309020205020404" pitchFamily="49" charset="0"/>
                <a:cs typeface="Courier New" panose="02070309020205020404" pitchFamily="49" charset="0"/>
              </a:rPr>
              <a:t>names.remove</a:t>
            </a:r>
            <a:r>
              <a:rPr lang="en-US" altLang="en-US" sz="2000" dirty="0">
                <a:solidFill>
                  <a:srgbClr val="6E7069"/>
                </a:solidFill>
                <a:latin typeface="Courier New" panose="02070309020205020404" pitchFamily="49" charset="0"/>
                <a:cs typeface="Courier New" panose="02070309020205020404" pitchFamily="49" charset="0"/>
              </a:rPr>
              <a:t>("Juliet");</a:t>
            </a:r>
          </a:p>
          <a:p>
            <a:pPr eaLnBrk="1" hangingPunct="1">
              <a:spcBef>
                <a:spcPts val="1200"/>
              </a:spcBef>
              <a:buFontTx/>
              <a:buChar char="•"/>
            </a:pPr>
            <a:r>
              <a:rPr lang="en-US" altLang="en-US" sz="2400" dirty="0">
                <a:latin typeface="Arial" panose="020B0604020202020204" pitchFamily="34" charset="0"/>
                <a:cs typeface="Courier New" panose="02070309020205020404" pitchFamily="49" charset="0"/>
              </a:rPr>
              <a:t>Test whether an element is contained in the set:</a:t>
            </a:r>
          </a:p>
          <a:p>
            <a:pPr lvl="2" eaLnBrk="1" hangingPunct="1">
              <a:spcBef>
                <a:spcPts val="1200"/>
              </a:spcBef>
              <a:buFontTx/>
              <a:buNone/>
            </a:pPr>
            <a:r>
              <a:rPr lang="en-US" altLang="en-US" sz="2000" dirty="0">
                <a:solidFill>
                  <a:srgbClr val="6E7069"/>
                </a:solidFill>
                <a:latin typeface="Courier New" panose="02070309020205020404" pitchFamily="49" charset="0"/>
                <a:cs typeface="Courier New" panose="02070309020205020404" pitchFamily="49" charset="0"/>
              </a:rPr>
              <a:t>if (</a:t>
            </a:r>
            <a:r>
              <a:rPr lang="en-US" altLang="en-US" sz="2000" dirty="0" err="1">
                <a:solidFill>
                  <a:srgbClr val="6E7069"/>
                </a:solidFill>
                <a:latin typeface="Courier New" panose="02070309020205020404" pitchFamily="49" charset="0"/>
                <a:cs typeface="Courier New" panose="02070309020205020404" pitchFamily="49" charset="0"/>
              </a:rPr>
              <a:t>names.contains</a:t>
            </a:r>
            <a:r>
              <a:rPr lang="en-US" altLang="en-US" sz="2000" dirty="0">
                <a:solidFill>
                  <a:srgbClr val="6E7069"/>
                </a:solidFill>
                <a:latin typeface="Courier New" panose="02070309020205020404" pitchFamily="49" charset="0"/>
                <a:cs typeface="Courier New" panose="02070309020205020404" pitchFamily="49" charset="0"/>
              </a:rPr>
              <a:t>("Juliet")) .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1232</TotalTime>
  <Words>1675</Words>
  <Application>Microsoft Office PowerPoint</Application>
  <PresentationFormat>On-screen Show (4:3)</PresentationFormat>
  <Paragraphs>258</Paragraphs>
  <Slides>37</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37</vt:i4>
      </vt:variant>
    </vt:vector>
  </HeadingPairs>
  <TitlesOfParts>
    <vt:vector size="50" baseType="lpstr">
      <vt:lpstr>ＭＳ Ｐゴシック</vt:lpstr>
      <vt:lpstr>Arial</vt:lpstr>
      <vt:lpstr>Book Antiqua</vt:lpstr>
      <vt:lpstr>Calibri</vt:lpstr>
      <vt:lpstr>Courier New</vt:lpstr>
      <vt:lpstr>Lucida Sans</vt:lpstr>
      <vt:lpstr>Marker Felt</vt:lpstr>
      <vt:lpstr>Monotype Sorts</vt:lpstr>
      <vt:lpstr>Tahoma</vt:lpstr>
      <vt:lpstr>Times New Roman</vt:lpstr>
      <vt:lpstr>Wingdings</vt:lpstr>
      <vt:lpstr>Office Theme</vt:lpstr>
      <vt:lpstr>1_Office Theme</vt:lpstr>
      <vt:lpstr>Using HashSet/HashMap</vt:lpstr>
      <vt:lpstr>PowerPoint Presentation</vt:lpstr>
      <vt:lpstr>Review of Java Collection Framework hierarchy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of a List-Based Map</vt:lpstr>
      <vt:lpstr>Implementing a HashMap</vt:lpstr>
      <vt:lpstr>Simplistic implementation of Hash Map</vt:lpstr>
      <vt:lpstr>PowerPoint Presentation</vt:lpstr>
      <vt:lpstr>HashSet.java</vt:lpstr>
      <vt:lpstr>Implementing Map Using Hashing</vt:lpstr>
      <vt:lpstr>Implementing Set Using Hashing</vt:lpstr>
      <vt:lpstr>Hashing Performance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Bill</dc:creator>
  <cp:lastModifiedBy>Cynthia Johnson</cp:lastModifiedBy>
  <cp:revision>196</cp:revision>
  <dcterms:created xsi:type="dcterms:W3CDTF">2009-11-15T10:21:31Z</dcterms:created>
  <dcterms:modified xsi:type="dcterms:W3CDTF">2016-09-02T19:15:52Z</dcterms:modified>
</cp:coreProperties>
</file>