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59" r:id="rId2"/>
    <p:sldId id="460" r:id="rId3"/>
    <p:sldId id="461" r:id="rId4"/>
    <p:sldId id="462" r:id="rId5"/>
    <p:sldId id="463" r:id="rId6"/>
    <p:sldId id="464" r:id="rId7"/>
    <p:sldId id="465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573" r:id="rId17"/>
    <p:sldId id="574" r:id="rId18"/>
    <p:sldId id="519" r:id="rId19"/>
    <p:sldId id="521" r:id="rId20"/>
    <p:sldId id="575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1" r:id="rId35"/>
    <p:sldId id="602" r:id="rId36"/>
    <p:sldId id="60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08E4-CE22-4E2F-B2AE-B45F5075D0E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00DA-6F59-45ED-B3B7-352F52C5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61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95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58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27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37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3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4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93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140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90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342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2008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ml/TestMyLinkedList.html" TargetMode="External"/><Relationship Id="rId2" Type="http://schemas.openxmlformats.org/officeDocument/2006/relationships/hyperlink" Target="html/MyLinked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cs.armstrong.edu/liang/intro10e/html/TestMyLinkedList.html" TargetMode="External"/><Relationship Id="rId4" Type="http://schemas.openxmlformats.org/officeDocument/2006/relationships/hyperlink" Target="http://www.cs.armstrong.edu/liang/intro10e/html/MyLinkedLis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Goals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To </a:t>
            </a:r>
            <a:r>
              <a:rPr lang="en-US" altLang="en-US" sz="2400" dirty="0" smtClean="0"/>
              <a:t>review </a:t>
            </a:r>
            <a:r>
              <a:rPr lang="en-US" altLang="en-US" sz="2400" dirty="0"/>
              <a:t>how to use the linked lists provided in the standard library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To be able to use iterators to traverse linked lists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To understand the implementation of linked lists 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List Iterator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/>
              <a:t> method returns the element that the iterator is passing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while iterator.hasNext()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String name = iterator.next();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i="1">
                <a:latin typeface="Courier New" panose="02070309020205020404" pitchFamily="49" charset="0"/>
              </a:rPr>
              <a:t>Do something with</a:t>
            </a:r>
            <a:r>
              <a:rPr lang="en-US" altLang="en-US" sz="2000">
                <a:latin typeface="Courier New" panose="02070309020205020404" pitchFamily="49" charset="0"/>
              </a:rPr>
              <a:t> name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Shorthand</a:t>
            </a:r>
            <a:r>
              <a:rPr lang="en-US" altLang="en-US"/>
              <a:t>: </a:t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for (String name : employeeNames)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i="1">
                <a:latin typeface="Courier New" panose="02070309020205020404" pitchFamily="49" charset="0"/>
              </a:rPr>
              <a:t>Do something with</a:t>
            </a:r>
            <a:r>
              <a:rPr lang="en-US" altLang="en-US" sz="2000">
                <a:latin typeface="Courier New" panose="02070309020205020404" pitchFamily="49" charset="0"/>
              </a:rPr>
              <a:t> name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400"/>
              <a:t>Behind the scenes, the for loop uses an iterator to visit all list elements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List Iterator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LinkedList</a:t>
            </a:r>
            <a:r>
              <a:rPr lang="en-US" altLang="en-US" sz="2400"/>
              <a:t> is a </a:t>
            </a:r>
            <a:r>
              <a:rPr lang="en-US" altLang="en-US" sz="2400" i="1"/>
              <a:t>doubly linked list</a:t>
            </a:r>
            <a:r>
              <a:rPr lang="en-US" altLang="en-US" sz="2400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Class stores two links:</a:t>
            </a:r>
            <a:r>
              <a:rPr lang="en-US" altLang="en-US"/>
              <a:t> </a:t>
            </a:r>
          </a:p>
          <a:p>
            <a:pPr lvl="2" eaLnBrk="1" hangingPunct="1">
              <a:buFontTx/>
              <a:buChar char="o"/>
            </a:pPr>
            <a:r>
              <a:rPr lang="en-US" altLang="en-US"/>
              <a:t>One to the next element, and </a:t>
            </a:r>
          </a:p>
          <a:p>
            <a:pPr lvl="2" eaLnBrk="1" hangingPunct="1">
              <a:buFontTx/>
              <a:buChar char="o"/>
            </a:pPr>
            <a:r>
              <a:rPr lang="en-US" altLang="en-US"/>
              <a:t>One to the previous element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To move the list position backwards, use: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ourier New" panose="02070309020205020404" pitchFamily="49" charset="0"/>
              </a:rPr>
              <a:t>hasPrevious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ourier New" panose="02070309020205020404" pitchFamily="49" charset="0"/>
              </a:rPr>
              <a:t>previous</a:t>
            </a:r>
            <a:r>
              <a:rPr lang="en-US" altLang="en-US" sz="2000" i="1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Adding and Removing from a LinkedList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add</a:t>
            </a:r>
            <a:r>
              <a:rPr lang="en-US" altLang="en-US" sz="2400"/>
              <a:t> method: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Adds an object after the iterator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Moves the iterator position past the new element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iterator.add("Juliet");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Adding and Removing from a LinkedList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remove</a:t>
            </a:r>
            <a:r>
              <a:rPr lang="en-US" altLang="en-US" sz="2400"/>
              <a:t> method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Removes and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Returns the object that was returned by the last call to </a:t>
            </a:r>
            <a:r>
              <a:rPr lang="en-US" altLang="en-US" sz="2000" i="1">
                <a:latin typeface="Courier New" panose="02070309020205020404" pitchFamily="49" charset="0"/>
              </a:rPr>
              <a:t>next</a:t>
            </a:r>
            <a:r>
              <a:rPr lang="en-US" altLang="en-US" sz="2000" i="1"/>
              <a:t> or </a:t>
            </a:r>
            <a:r>
              <a:rPr lang="en-US" altLang="en-US" sz="2000" i="1">
                <a:latin typeface="Courier New" panose="02070309020205020404" pitchFamily="49" charset="0"/>
              </a:rPr>
              <a:t>previous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//Remove all names that fulfill a certain condition while (iterator.hasNext())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{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String name = iterator.next();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if (name </a:t>
            </a:r>
            <a:r>
              <a:rPr lang="en-US" altLang="en-US" i="1">
                <a:latin typeface="Courier New" panose="02070309020205020404" pitchFamily="49" charset="0"/>
              </a:rPr>
              <a:t>fulfills condition</a:t>
            </a:r>
            <a:r>
              <a:rPr lang="en-US" altLang="en-US">
                <a:latin typeface="Courier New" panose="02070309020205020404" pitchFamily="49" charset="0"/>
              </a:rPr>
              <a:t>)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iterator.remove(); }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Be careful when calling </a:t>
            </a:r>
            <a:r>
              <a:rPr lang="en-US" altLang="en-US" sz="2000">
                <a:latin typeface="Courier New" panose="02070309020205020404" pitchFamily="49" charset="0"/>
              </a:rPr>
              <a:t>remove</a:t>
            </a:r>
            <a:r>
              <a:rPr lang="en-US" altLang="en-US" sz="2400"/>
              <a:t>: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It can be called only once after calling </a:t>
            </a:r>
            <a:r>
              <a:rPr lang="en-US" altLang="en-US" sz="2000" i="1">
                <a:latin typeface="Courier New" panose="02070309020205020404" pitchFamily="49" charset="0"/>
              </a:rPr>
              <a:t>next</a:t>
            </a:r>
            <a:r>
              <a:rPr lang="en-US" altLang="en-US" sz="2000" i="1"/>
              <a:t> or </a:t>
            </a:r>
            <a:r>
              <a:rPr lang="en-US" altLang="en-US" sz="2000" i="1">
                <a:latin typeface="Courier New" panose="02070309020205020404" pitchFamily="49" charset="0"/>
              </a:rPr>
              <a:t>previous</a:t>
            </a:r>
            <a:r>
              <a:rPr lang="en-US" altLang="en-US" sz="2000" i="1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You cannot call it immediately after a call to </a:t>
            </a:r>
            <a:r>
              <a:rPr lang="en-US" altLang="en-US" sz="2000" i="1">
                <a:latin typeface="Courier New" panose="02070309020205020404" pitchFamily="49" charset="0"/>
              </a:rPr>
              <a:t>add</a:t>
            </a:r>
            <a:r>
              <a:rPr lang="en-US" altLang="en-US" sz="2000" i="1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If you call it improperly, it throws an </a:t>
            </a:r>
            <a:r>
              <a:rPr lang="en-US" altLang="en-US" sz="2000" i="1">
                <a:latin typeface="Courier New" panose="02070309020205020404" pitchFamily="49" charset="0"/>
              </a:rPr>
              <a:t>IllegalStateException</a:t>
            </a:r>
            <a:r>
              <a:rPr lang="en-US" altLang="en-US"/>
              <a:t> </a:t>
            </a: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Sample Program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ListTester</a:t>
            </a:r>
            <a:r>
              <a:rPr lang="en-US" altLang="en-US" sz="2400"/>
              <a:t> is a sample program that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Inserts strings into a list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Iterates through the list, adding and removing elements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Prints the list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ch15/uselist/ListTester.java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01: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>
                <a:latin typeface="Courier New" panose="02070309020205020404" pitchFamily="49" charset="0"/>
              </a:rPr>
              <a:t> java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util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>
                <a:latin typeface="Courier New" panose="02070309020205020404" pitchFamily="49" charset="0"/>
              </a:rPr>
              <a:t> java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util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ListIterator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03: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04: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/**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05: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   A program that tests the LinkedList class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06: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*/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07: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latin typeface="Courier New" panose="02070309020205020404" pitchFamily="49" charset="0"/>
              </a:rPr>
              <a:t> ListTester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>
                <a:latin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09: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1600">
                <a:latin typeface="Courier New" panose="02070309020205020404" pitchFamily="49" charset="0"/>
              </a:rPr>
              <a:t> args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10: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>
                <a:latin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11:</a:t>
            </a:r>
            <a:r>
              <a:rPr lang="en-US" altLang="en-US" sz="1600">
                <a:latin typeface="Courier New" panose="02070309020205020404" pitchFamily="49" charset="0"/>
              </a:rPr>
              <a:t>       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latin typeface="Courier New" panose="02070309020205020404" pitchFamily="49" charset="0"/>
              </a:rPr>
              <a:t> staff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>
                <a:latin typeface="Courier New" panose="02070309020205020404" pitchFamily="49" charset="0"/>
              </a:rPr>
              <a:t> 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12: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"Dick"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13: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"Harry"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14: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"Romeo"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15: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"Tom"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16: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17: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| in the comments indicates the iterator position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 sz="1600">
                <a:latin typeface="Courier New" panose="02070309020205020404" pitchFamily="49" charset="0"/>
              </a:rPr>
              <a:t>       ListIterator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latin typeface="Courier New" panose="02070309020205020404" pitchFamily="49" charset="0"/>
              </a:rPr>
              <a:t> iterator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 sz="1600">
                <a:latin typeface="Courier New" panose="02070309020205020404" pitchFamily="49" charset="0"/>
              </a:rPr>
              <a:t>     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>
                <a:latin typeface="Courier New" panose="02070309020205020404" pitchFamily="49" charset="0"/>
              </a:rPr>
              <a:t>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.listIterator();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|DHRT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D|HRT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DH|RT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543800" y="5943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Continued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969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ch15/uselist/ListTester.java  (cont.)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23: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24: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Add more elements after second element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25: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26: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"Juliet"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DHJ|RT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27: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"Nina"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DHJN|RT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29: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DHJNR|T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30: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31: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Remove last traversed element 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33: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.remove();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DHJN|T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34:</a:t>
            </a:r>
            <a:r>
              <a:rPr lang="en-US" altLang="en-US" sz="1600">
                <a:latin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35: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Print all elements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36: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37: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>
                <a:latin typeface="Courier New" panose="02070309020205020404" pitchFamily="49" charset="0"/>
              </a:rPr>
              <a:t>String name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600">
                <a:latin typeface="Courier New" panose="02070309020205020404" pitchFamily="49" charset="0"/>
              </a:rPr>
              <a:t>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38:</a:t>
            </a:r>
            <a:r>
              <a:rPr lang="en-US" altLang="en-US" sz="1600">
                <a:latin typeface="Courier New" panose="02070309020205020404" pitchFamily="49" charset="0"/>
              </a:rPr>
              <a:t>   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altLang="en-US" sz="1600">
                <a:latin typeface="Courier New" panose="02070309020205020404" pitchFamily="49" charset="0"/>
              </a:rPr>
              <a:t>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 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39:</a:t>
            </a:r>
            <a:r>
              <a:rPr lang="en-US" altLang="en-US" sz="1600">
                <a:latin typeface="Courier New" panose="02070309020205020404" pitchFamily="49" charset="0"/>
              </a:rPr>
              <a:t>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40:</a:t>
            </a:r>
            <a:r>
              <a:rPr lang="en-US" altLang="en-US" sz="1600">
                <a:latin typeface="Courier New" panose="02070309020205020404" pitchFamily="49" charset="0"/>
              </a:rPr>
              <a:t>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"Expected: Dick Harry Juliet Nina Tom"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41: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ch15/uselist/ListTester.java  (cont.)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Output: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Dick Harry Juliet Nina Tom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Expected: Dick Harry Juliet Nina Tom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Fundamental Operations on Linked List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public class LinkedList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public ListIterator listIterator() {. . .}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. . .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/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public interface ListIterator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Object next();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boolean hasNext();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void add(Object value);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void remove();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void set(Object value);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. . .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Efficiency of Operations for Arrays and Lists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Adding or removing an element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A fixed number of node references need to be modified</a:t>
            </a:r>
            <a:br>
              <a:rPr lang="en-US" altLang="en-US" sz="2000" i="1"/>
            </a:br>
            <a:r>
              <a:rPr lang="en-US" altLang="en-US" sz="2000" i="1"/>
              <a:t>to add or remove a node, regardless of the size of the list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In big-Oh notation: O(1)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Adding or removing an element</a:t>
            </a:r>
            <a:r>
              <a:rPr lang="en-US" altLang="en-US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On average n/2 elements need to be moved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In big-Oh notation: O(n)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Using Linked Lists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A linked list consists of a number of nodes, each of which has a reference to the next node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Adding and removing elements in the middle of a linked list is efficient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Visiting the elements of a linked list in sequential order is efficient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Random access is not efficient</a:t>
            </a:r>
            <a:r>
              <a:rPr lang="en-US" altLang="en-US"/>
              <a:t>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learning how to use the Java library is important, it is equally important to understand how it works internally in case programming in a language without libraries.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Big Java by Cay Horstmann</a:t>
            </a:r>
          </a:p>
          <a:p>
            <a:pPr>
              <a:defRPr/>
            </a:pPr>
            <a:r>
              <a:rPr lang="en-US" smtClean="0"/>
              <a:t>Copyright © 2008 by John Wiley &amp; Sons. 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B2CAF-2A9D-4253-BC56-DF71764D0F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Nodes in Linked Lists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1143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>
                <a:cs typeface="Courier New" panose="02070309020205020404" pitchFamily="49" charset="0"/>
              </a:rPr>
              <a:t>A linked list consists of nodes. Each node contains an element, and each node is linked to its next neighbor. Thus a node can be defined as a class, as follows: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228600" y="3581400"/>
            <a:ext cx="4648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Node&lt;E&gt; {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 element;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Node&lt;E&gt; next;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Node(E o) {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element = o;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2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93775" y="2057400"/>
          <a:ext cx="76136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Picture" r:id="rId3" imgW="3712464" imgH="675132" progId="Word.Picture.8">
                  <p:embed/>
                </p:oleObj>
              </mc:Choice>
              <mc:Fallback>
                <p:oleObj name="Picture" r:id="rId3" imgW="3712464" imgH="67513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057400"/>
                        <a:ext cx="76136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3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3D723-FB17-453C-83D0-B3BEA591BC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Adding Three Nodes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524000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smtClean="0"/>
              <a:t>The variable </a:t>
            </a:r>
            <a:r>
              <a:rPr lang="en-US" altLang="en-US" sz="2800" u="sng" smtClean="0"/>
              <a:t>head</a:t>
            </a:r>
            <a:r>
              <a:rPr lang="en-US" altLang="en-US" sz="2800" smtClean="0"/>
              <a:t> refers to the first node in the list, and the variable </a:t>
            </a:r>
            <a:r>
              <a:rPr lang="en-US" altLang="en-US" sz="2800" u="sng" smtClean="0"/>
              <a:t>tail</a:t>
            </a:r>
            <a:r>
              <a:rPr lang="en-US" altLang="en-US" sz="2800" smtClean="0"/>
              <a:t> refers to the last node in the list. If the list is empty, both are </a:t>
            </a:r>
            <a:r>
              <a:rPr lang="en-US" altLang="en-US" sz="2800" u="sng" smtClean="0"/>
              <a:t>null</a:t>
            </a:r>
            <a:r>
              <a:rPr lang="en-US" altLang="en-US" sz="2800" smtClean="0"/>
              <a:t>. For example, you can create three nodes to store three strings in a list, as follows:</a:t>
            </a:r>
            <a:r>
              <a:rPr lang="en-US" altLang="en-US" sz="1600" smtClean="0"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2400" y="2667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Step 1: Declare </a:t>
            </a:r>
            <a:r>
              <a:rPr lang="en-US" altLang="en-US" sz="2800" u="sng"/>
              <a:t>head</a:t>
            </a:r>
            <a:r>
              <a:rPr lang="en-US" altLang="en-US" sz="2800"/>
              <a:t> and </a:t>
            </a:r>
            <a:r>
              <a:rPr lang="en-US" altLang="en-US" sz="2800" u="sng"/>
              <a:t>tail</a:t>
            </a:r>
            <a:r>
              <a:rPr lang="en-US" altLang="en-US" sz="2800"/>
              <a:t>:</a:t>
            </a: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30188" y="3367088"/>
          <a:ext cx="8531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Picture" r:id="rId3" imgW="3721501" imgH="418403" progId="Word.Picture.8">
                  <p:embed/>
                </p:oleObj>
              </mc:Choice>
              <mc:Fallback>
                <p:oleObj name="Picture" r:id="rId3" imgW="3721501" imgH="41840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367088"/>
                        <a:ext cx="8531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FEBFB-3785-4C5A-A431-B847D4CD10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Adding Three Nodes, cont.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28600" y="990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Step 2: Create the first node and insert it to the list: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45" name="Object 14"/>
          <p:cNvGraphicFramePr>
            <a:graphicFrameLocks noChangeAspect="1"/>
          </p:cNvGraphicFramePr>
          <p:nvPr/>
        </p:nvGraphicFramePr>
        <p:xfrm>
          <a:off x="231775" y="1827213"/>
          <a:ext cx="86788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Picture" r:id="rId3" imgW="3949560" imgH="838080" progId="Word.Picture.8">
                  <p:embed/>
                </p:oleObj>
              </mc:Choice>
              <mc:Fallback>
                <p:oleObj name="Picture" r:id="rId3" imgW="3949560" imgH="838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827213"/>
                        <a:ext cx="8678863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2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95A5C-29F9-485E-81A4-64C1786D17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Adding Three Nodes, cont.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228600" y="990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Step 3: Create the second node and insert it to the list: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70" name="Object 13"/>
          <p:cNvGraphicFramePr>
            <a:graphicFrameLocks noChangeAspect="1"/>
          </p:cNvGraphicFramePr>
          <p:nvPr/>
        </p:nvGraphicFramePr>
        <p:xfrm>
          <a:off x="155575" y="2282825"/>
          <a:ext cx="875665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Picture" r:id="rId3" imgW="4292640" imgH="1422360" progId="Word.Picture.8">
                  <p:embed/>
                </p:oleObj>
              </mc:Choice>
              <mc:Fallback>
                <p:oleObj name="Picture" r:id="rId3" imgW="4292640" imgH="1422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82825"/>
                        <a:ext cx="875665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2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D99981-C9D8-4544-AD77-BF5B173C67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Adding Three Nodes, cont.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228600" y="990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Step 4: Create the third node and insert it to the list: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95" name="Object 14"/>
          <p:cNvGraphicFramePr>
            <a:graphicFrameLocks noChangeAspect="1"/>
          </p:cNvGraphicFramePr>
          <p:nvPr/>
        </p:nvGraphicFramePr>
        <p:xfrm>
          <a:off x="230188" y="1976438"/>
          <a:ext cx="8529637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Picture" r:id="rId3" imgW="5143680" imgH="1765440" progId="Word.Picture.8">
                  <p:embed/>
                </p:oleObj>
              </mc:Choice>
              <mc:Fallback>
                <p:oleObj name="Picture" r:id="rId3" imgW="5143680" imgH="1765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976438"/>
                        <a:ext cx="8529637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0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B627E-DF1C-405C-AD1E-F3E9E49DDE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Traversing All Elements in the List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28600" y="914400"/>
            <a:ext cx="8915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Each node contains the element and a data field named </a:t>
            </a:r>
            <a:r>
              <a:rPr lang="en-US" altLang="en-US" i="1"/>
              <a:t>next</a:t>
            </a:r>
            <a:r>
              <a:rPr lang="en-US" altLang="en-US"/>
              <a:t> that points to the next node. If the node is the last in the list, its pointer data field </a:t>
            </a:r>
            <a:r>
              <a:rPr lang="en-US" altLang="en-US" u="sng"/>
              <a:t>next</a:t>
            </a:r>
            <a:r>
              <a:rPr lang="en-US" altLang="en-US"/>
              <a:t> contains the value </a:t>
            </a:r>
            <a:r>
              <a:rPr lang="en-US" altLang="en-US" u="sng"/>
              <a:t>null</a:t>
            </a:r>
            <a:r>
              <a:rPr lang="en-US" altLang="en-US"/>
              <a:t>. You can use this property to detect the last node. For example, you may write the following loop to traverse all the nodes in the list.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8600" y="3810000"/>
            <a:ext cx="861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Node&lt;E&gt; current = head;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while</a:t>
            </a:r>
            <a:r>
              <a:rPr lang="en-US" altLang="en-US" sz="2800">
                <a:solidFill>
                  <a:schemeClr val="tx2"/>
                </a:solidFill>
              </a:rPr>
              <a:t> (current != </a:t>
            </a:r>
            <a:r>
              <a:rPr lang="en-US" altLang="en-US" sz="2800" b="1">
                <a:solidFill>
                  <a:schemeClr val="tx2"/>
                </a:solidFill>
              </a:rPr>
              <a:t>null</a:t>
            </a:r>
            <a:r>
              <a:rPr lang="en-US" altLang="en-US" sz="2800">
                <a:solidFill>
                  <a:schemeClr val="tx2"/>
                </a:solidFill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  System.out.println(current.element);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  current = current.next;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6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95CA4-ED84-4030-9498-E2B925BBDB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MyLinkedList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339975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28600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6126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42988" y="5754688"/>
            <a:ext cx="2362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MyLinkedList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6130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02100" y="5754688"/>
            <a:ext cx="2700338" cy="569912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TestMyLinkedList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543" name="AutoShape 20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682625" y="5359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4" name="AutoShape 21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78250" y="5502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2545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295400"/>
            <a:ext cx="89550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8183B-C81D-4882-A22A-97EF64A385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Implementing addFirst(E e)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6"/>
          <p:cNvSpPr>
            <a:spLocks noChangeArrowheads="1"/>
          </p:cNvSpPr>
          <p:nvPr>
            <p:ph type="body" idx="1"/>
          </p:nvPr>
        </p:nvSpPr>
        <p:spPr>
          <a:xfrm>
            <a:off x="0" y="838200"/>
            <a:ext cx="4267200" cy="244633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public void addFirst(E e)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Node&lt;E&gt; newNode = new Node&lt;&gt;(e);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newNode.next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head = newNode;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if (tail == null)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    tail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9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6" name="Object 17"/>
          <p:cNvGraphicFramePr>
            <a:graphicFrameLocks noChangeAspect="1"/>
          </p:cNvGraphicFramePr>
          <p:nvPr/>
        </p:nvGraphicFramePr>
        <p:xfrm>
          <a:off x="2592388" y="2513013"/>
          <a:ext cx="6396037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Picture" r:id="rId3" imgW="4191120" imgH="2514600" progId="Word.Picture.8">
                  <p:embed/>
                </p:oleObj>
              </mc:Choice>
              <mc:Fallback>
                <p:oleObj name="Picture" r:id="rId3" imgW="4191120" imgH="2514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13013"/>
                        <a:ext cx="6396037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29ED2-F6EB-4CBA-A741-2423198998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Implementing addLast(E e)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7" name="Rectangle 11"/>
          <p:cNvSpPr>
            <a:spLocks noChangeArrowheads="1"/>
          </p:cNvSpPr>
          <p:nvPr>
            <p:ph type="body" idx="1"/>
          </p:nvPr>
        </p:nvSpPr>
        <p:spPr>
          <a:xfrm>
            <a:off x="152400" y="838200"/>
            <a:ext cx="4311650" cy="3276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smtClean="0">
                <a:solidFill>
                  <a:schemeClr val="tx2"/>
                </a:solidFill>
              </a:rPr>
              <a:t>public void</a:t>
            </a:r>
            <a:r>
              <a:rPr lang="en-US" altLang="en-US" sz="1800" smtClean="0">
                <a:solidFill>
                  <a:schemeClr val="tx2"/>
                </a:solidFill>
              </a:rPr>
              <a:t> addLast(E e)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</a:t>
            </a:r>
            <a:r>
              <a:rPr lang="en-US" altLang="en-US" sz="1800" b="1" smtClean="0">
                <a:solidFill>
                  <a:schemeClr val="tx2"/>
                </a:solidFill>
              </a:rPr>
              <a:t>if</a:t>
            </a:r>
            <a:r>
              <a:rPr lang="en-US" altLang="en-US" sz="1800" smtClean="0">
                <a:solidFill>
                  <a:schemeClr val="tx2"/>
                </a:solidFill>
              </a:rPr>
              <a:t> (tail == </a:t>
            </a:r>
            <a:r>
              <a:rPr lang="en-US" altLang="en-US" sz="1800" b="1" smtClean="0">
                <a:solidFill>
                  <a:schemeClr val="tx2"/>
                </a:solidFill>
              </a:rPr>
              <a:t>null</a:t>
            </a:r>
            <a:r>
              <a:rPr lang="en-US" altLang="en-US" sz="1800" smtClean="0">
                <a:solidFill>
                  <a:schemeClr val="tx2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head = tail = </a:t>
            </a:r>
            <a:r>
              <a:rPr lang="en-US" altLang="en-US" sz="1800" b="1" smtClean="0">
                <a:solidFill>
                  <a:schemeClr val="tx2"/>
                </a:solidFill>
              </a:rPr>
              <a:t>new</a:t>
            </a:r>
            <a:r>
              <a:rPr lang="en-US" altLang="en-US" sz="1800" smtClean="0">
                <a:solidFill>
                  <a:schemeClr val="tx2"/>
                </a:solidFill>
              </a:rPr>
              <a:t> Node&lt;&gt;(e);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</a:t>
            </a:r>
            <a:r>
              <a:rPr lang="en-US" altLang="en-US" sz="1800" b="1" smtClean="0">
                <a:solidFill>
                  <a:schemeClr val="tx2"/>
                </a:solidFill>
              </a:rPr>
              <a:t>else</a:t>
            </a:r>
            <a:r>
              <a:rPr lang="en-US" altLang="en-US" sz="1800" smtClean="0">
                <a:solidFill>
                  <a:schemeClr val="tx2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tail.next = </a:t>
            </a:r>
            <a:r>
              <a:rPr lang="en-US" altLang="en-US" sz="1800" b="1" smtClean="0">
                <a:solidFill>
                  <a:schemeClr val="tx2"/>
                </a:solidFill>
              </a:rPr>
              <a:t>new</a:t>
            </a:r>
            <a:r>
              <a:rPr lang="en-US" altLang="en-US" sz="1800" smtClean="0">
                <a:solidFill>
                  <a:schemeClr val="tx2"/>
                </a:solidFill>
              </a:rPr>
              <a:t> Node&lt;&gt;(e);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tail = tail.next;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349625" y="2887663"/>
          <a:ext cx="5481638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Picture" r:id="rId3" imgW="3657600" imgH="2343240" progId="Word.Picture.8">
                  <p:embed/>
                </p:oleObj>
              </mc:Choice>
              <mc:Fallback>
                <p:oleObj name="Picture" r:id="rId3" imgW="3657600" imgH="23432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887663"/>
                        <a:ext cx="5481638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9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Inserting an Element into a Linked List</a:t>
            </a:r>
            <a:r>
              <a:rPr lang="en-US" altLang="en-US"/>
              <a:t> </a:t>
            </a:r>
          </a:p>
        </p:txBody>
      </p:sp>
      <p:pic>
        <p:nvPicPr>
          <p:cNvPr id="16389" name="Picture 5" descr="linked_ins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04704-4961-4E0F-848F-2622FEA89B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Implementing add(int index, E e)</a:t>
            </a:r>
            <a:r>
              <a:rPr lang="en-US" altLang="en-US" smtClean="0"/>
              <a:t>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1" name="Rectangle 10"/>
          <p:cNvSpPr>
            <a:spLocks noChangeArrowheads="1"/>
          </p:cNvSpPr>
          <p:nvPr>
            <p:ph type="body" idx="1"/>
          </p:nvPr>
        </p:nvSpPr>
        <p:spPr>
          <a:xfrm>
            <a:off x="152400" y="838200"/>
            <a:ext cx="4114800" cy="4038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</a:rPr>
              <a:t>public void</a:t>
            </a:r>
            <a:r>
              <a:rPr lang="en-US" altLang="en-US" sz="2000" smtClean="0">
                <a:solidFill>
                  <a:schemeClr val="tx2"/>
                </a:solidFill>
              </a:rPr>
              <a:t> add(</a:t>
            </a:r>
            <a:r>
              <a:rPr lang="en-US" altLang="en-US" sz="2000" b="1" smtClean="0">
                <a:solidFill>
                  <a:schemeClr val="tx2"/>
                </a:solidFill>
              </a:rPr>
              <a:t>int</a:t>
            </a:r>
            <a:r>
              <a:rPr lang="en-US" altLang="en-US" sz="2000" smtClean="0">
                <a:solidFill>
                  <a:schemeClr val="tx2"/>
                </a:solidFill>
              </a:rPr>
              <a:t> index, E e)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if</a:t>
            </a:r>
            <a:r>
              <a:rPr lang="en-US" altLang="en-US" sz="2000" smtClean="0">
                <a:solidFill>
                  <a:schemeClr val="tx2"/>
                </a:solidFill>
              </a:rPr>
              <a:t> (index == 0) addFirst(e);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 if</a:t>
            </a:r>
            <a:r>
              <a:rPr lang="en-US" altLang="en-US" sz="2000" smtClean="0">
                <a:solidFill>
                  <a:schemeClr val="tx2"/>
                </a:solidFill>
              </a:rPr>
              <a:t> (index &gt;= size) addLast(e);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</a:t>
            </a:r>
            <a:r>
              <a:rPr lang="en-US" altLang="en-US" sz="2000" smtClean="0">
                <a:solidFill>
                  <a:schemeClr val="tx2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Node&lt;E&gt; current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</a:rPr>
              <a:t>for</a:t>
            </a:r>
            <a:r>
              <a:rPr lang="en-US" altLang="en-US" sz="2000" smtClean="0">
                <a:solidFill>
                  <a:schemeClr val="tx2"/>
                </a:solidFill>
              </a:rPr>
              <a:t> (</a:t>
            </a:r>
            <a:r>
              <a:rPr lang="en-US" altLang="en-US" sz="2000" b="1" smtClean="0">
                <a:solidFill>
                  <a:schemeClr val="tx2"/>
                </a:solidFill>
              </a:rPr>
              <a:t>int</a:t>
            </a:r>
            <a:r>
              <a:rPr lang="en-US" altLang="en-US" sz="2000" smtClean="0">
                <a:solidFill>
                  <a:schemeClr val="tx2"/>
                </a:solidFill>
              </a:rPr>
              <a:t> i = 1; i &lt; index; i++)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  current = current.next;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Node&lt;E&gt; temp = current.next;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current.next = </a:t>
            </a:r>
            <a:r>
              <a:rPr lang="en-US" altLang="en-US" sz="2000" b="1" smtClean="0">
                <a:solidFill>
                  <a:schemeClr val="tx2"/>
                </a:solidFill>
              </a:rPr>
              <a:t>new</a:t>
            </a:r>
            <a:r>
              <a:rPr lang="en-US" altLang="en-US" sz="2000" smtClean="0">
                <a:solidFill>
                  <a:schemeClr val="tx2"/>
                </a:solidFill>
              </a:rPr>
              <a:t> Node&lt;&gt;(e);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(current.next).next = temp;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size++;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708400" y="1952625"/>
          <a:ext cx="54356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Picture" r:id="rId3" imgW="3187468" imgH="1305416" progId="Word.Picture.8">
                  <p:embed/>
                </p:oleObj>
              </mc:Choice>
              <mc:Fallback>
                <p:oleObj name="Picture" r:id="rId3" imgW="3187468" imgH="13054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52625"/>
                        <a:ext cx="54356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887788" y="4329113"/>
          <a:ext cx="5256212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Picture" r:id="rId5" imgW="3187468" imgH="1305416" progId="Word.Picture.8">
                  <p:embed/>
                </p:oleObj>
              </mc:Choice>
              <mc:Fallback>
                <p:oleObj name="Picture" r:id="rId5" imgW="3187468" imgH="13054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329113"/>
                        <a:ext cx="5256212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264131-F03A-40CA-BE06-DEE9BD2C01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Implementing removeFirst()</a:t>
            </a:r>
            <a:r>
              <a:rPr lang="en-US" altLang="en-US" smtClean="0"/>
              <a:t> 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0"/>
          <p:cNvSpPr>
            <a:spLocks noChangeArrowheads="1"/>
          </p:cNvSpPr>
          <p:nvPr>
            <p:ph type="body" idx="1"/>
          </p:nvPr>
        </p:nvSpPr>
        <p:spPr>
          <a:xfrm>
            <a:off x="152400" y="838200"/>
            <a:ext cx="3505200" cy="3276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</a:rPr>
              <a:t>public</a:t>
            </a:r>
            <a:r>
              <a:rPr lang="en-US" altLang="en-US" sz="2000" smtClean="0">
                <a:solidFill>
                  <a:schemeClr val="tx2"/>
                </a:solidFill>
              </a:rPr>
              <a:t> E removeFirst()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if</a:t>
            </a:r>
            <a:r>
              <a:rPr lang="en-US" altLang="en-US" sz="2000" smtClean="0">
                <a:solidFill>
                  <a:schemeClr val="tx2"/>
                </a:solidFill>
              </a:rPr>
              <a:t> (size == 0) </a:t>
            </a:r>
            <a:r>
              <a:rPr lang="en-US" altLang="en-US" sz="2000" b="1" smtClean="0">
                <a:solidFill>
                  <a:schemeClr val="tx2"/>
                </a:solidFill>
              </a:rPr>
              <a:t>return null</a:t>
            </a:r>
            <a:r>
              <a:rPr lang="en-US" altLang="en-US" sz="20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</a:t>
            </a:r>
            <a:r>
              <a:rPr lang="en-US" altLang="en-US" sz="2000" smtClean="0">
                <a:solidFill>
                  <a:schemeClr val="tx2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Node&lt;E&gt; temp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head = head.next;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</a:rPr>
              <a:t>if</a:t>
            </a:r>
            <a:r>
              <a:rPr lang="en-US" altLang="en-US" sz="2000" smtClean="0">
                <a:solidFill>
                  <a:schemeClr val="tx2"/>
                </a:solidFill>
              </a:rPr>
              <a:t> (head == </a:t>
            </a:r>
            <a:r>
              <a:rPr lang="en-US" altLang="en-US" sz="2000" b="1" smtClean="0">
                <a:solidFill>
                  <a:schemeClr val="tx2"/>
                </a:solidFill>
              </a:rPr>
              <a:t>null</a:t>
            </a:r>
            <a:r>
              <a:rPr lang="en-US" altLang="en-US" sz="2000" smtClean="0">
                <a:solidFill>
                  <a:schemeClr val="tx2"/>
                </a:solidFill>
              </a:rPr>
              <a:t>) tail = </a:t>
            </a:r>
            <a:r>
              <a:rPr lang="en-US" altLang="en-US" sz="2000" b="1" smtClean="0">
                <a:solidFill>
                  <a:schemeClr val="tx2"/>
                </a:solidFill>
              </a:rPr>
              <a:t>null</a:t>
            </a:r>
            <a:r>
              <a:rPr lang="en-US" altLang="en-US" sz="20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return temp.element;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9" name="Object 14"/>
          <p:cNvGraphicFramePr>
            <a:graphicFrameLocks noChangeAspect="1"/>
          </p:cNvGraphicFramePr>
          <p:nvPr/>
        </p:nvGraphicFramePr>
        <p:xfrm>
          <a:off x="3657600" y="2362200"/>
          <a:ext cx="54864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Picture" r:id="rId3" imgW="3380232" imgH="2246376" progId="Word.Picture.8">
                  <p:embed/>
                </p:oleObj>
              </mc:Choice>
              <mc:Fallback>
                <p:oleObj name="Picture" r:id="rId3" imgW="3380232" imgH="22463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54864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7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3F721-228E-46DE-8072-B32F1508626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04800"/>
            <a:ext cx="5029200" cy="990600"/>
          </a:xfrm>
          <a:noFill/>
        </p:spPr>
        <p:txBody>
          <a:bodyPr/>
          <a:lstStyle/>
          <a:p>
            <a:r>
              <a:rPr lang="en-US" altLang="en-US" sz="3600" smtClean="0"/>
              <a:t>Implementing removeLast()</a:t>
            </a:r>
            <a:r>
              <a:rPr lang="en-US" altLang="en-US" smtClean="0"/>
              <a:t>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9" name="Rectangle 10"/>
          <p:cNvSpPr>
            <a:spLocks noChangeArrowheads="1"/>
          </p:cNvSpPr>
          <p:nvPr>
            <p:ph type="body" idx="1"/>
          </p:nvPr>
        </p:nvSpPr>
        <p:spPr>
          <a:xfrm>
            <a:off x="0" y="228600"/>
            <a:ext cx="3429000" cy="5791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smtClean="0">
                <a:solidFill>
                  <a:schemeClr val="tx2"/>
                </a:solidFill>
              </a:rPr>
              <a:t>public</a:t>
            </a:r>
            <a:r>
              <a:rPr lang="en-US" altLang="en-US" sz="1800" smtClean="0">
                <a:solidFill>
                  <a:schemeClr val="tx2"/>
                </a:solidFill>
              </a:rPr>
              <a:t> E removeLast()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</a:t>
            </a:r>
            <a:r>
              <a:rPr lang="en-US" altLang="en-US" sz="1800" b="1" smtClean="0">
                <a:solidFill>
                  <a:schemeClr val="tx2"/>
                </a:solidFill>
              </a:rPr>
              <a:t>if</a:t>
            </a:r>
            <a:r>
              <a:rPr lang="en-US" altLang="en-US" sz="1800" smtClean="0">
                <a:solidFill>
                  <a:schemeClr val="tx2"/>
                </a:solidFill>
              </a:rPr>
              <a:t> (size == 0) </a:t>
            </a:r>
            <a:r>
              <a:rPr lang="en-US" altLang="en-US" sz="1800" b="1" smtClean="0">
                <a:solidFill>
                  <a:schemeClr val="tx2"/>
                </a:solidFill>
              </a:rPr>
              <a:t>return null</a:t>
            </a:r>
            <a:r>
              <a:rPr lang="en-US" altLang="en-US" sz="18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</a:t>
            </a:r>
            <a:r>
              <a:rPr lang="en-US" altLang="en-US" sz="1800" b="1" smtClean="0">
                <a:solidFill>
                  <a:schemeClr val="tx2"/>
                </a:solidFill>
              </a:rPr>
              <a:t>else if</a:t>
            </a:r>
            <a:r>
              <a:rPr lang="en-US" altLang="en-US" sz="1800" smtClean="0">
                <a:solidFill>
                  <a:schemeClr val="tx2"/>
                </a:solidFill>
              </a:rPr>
              <a:t> (size == 1)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Node&lt;E&gt; temp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head = tail = </a:t>
            </a:r>
            <a:r>
              <a:rPr lang="en-US" altLang="en-US" sz="1800" b="1" smtClean="0">
                <a:solidFill>
                  <a:schemeClr val="tx2"/>
                </a:solidFill>
              </a:rPr>
              <a:t>null</a:t>
            </a:r>
            <a:r>
              <a:rPr lang="en-US" altLang="en-US" sz="18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size = 0;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return temp.element;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</a:t>
            </a:r>
            <a:r>
              <a:rPr lang="en-US" altLang="en-US" sz="1800" b="1" smtClean="0">
                <a:solidFill>
                  <a:schemeClr val="tx2"/>
                </a:solidFill>
              </a:rPr>
              <a:t>else</a:t>
            </a:r>
            <a:endParaRPr lang="en-US" altLang="en-US" sz="180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Node&lt;E&gt; current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</a:t>
            </a:r>
            <a:r>
              <a:rPr lang="en-US" altLang="en-US" sz="1800" b="1" smtClean="0">
                <a:solidFill>
                  <a:schemeClr val="tx2"/>
                </a:solidFill>
              </a:rPr>
              <a:t>for</a:t>
            </a:r>
            <a:r>
              <a:rPr lang="en-US" altLang="en-US" sz="1800" smtClean="0">
                <a:solidFill>
                  <a:schemeClr val="tx2"/>
                </a:solidFill>
              </a:rPr>
              <a:t> (</a:t>
            </a:r>
            <a:r>
              <a:rPr lang="en-US" altLang="en-US" sz="1800" b="1" smtClean="0">
                <a:solidFill>
                  <a:schemeClr val="tx2"/>
                </a:solidFill>
              </a:rPr>
              <a:t>int</a:t>
            </a:r>
            <a:r>
              <a:rPr lang="en-US" altLang="en-US" sz="1800" smtClean="0">
                <a:solidFill>
                  <a:schemeClr val="tx2"/>
                </a:solidFill>
              </a:rPr>
              <a:t> i = 0; i &lt; size - 2; i++)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  current = current.next;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Node temp = tail;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tail = current;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tail.next = </a:t>
            </a:r>
            <a:r>
              <a:rPr lang="en-US" altLang="en-US" sz="1800" b="1" smtClean="0">
                <a:solidFill>
                  <a:schemeClr val="tx2"/>
                </a:solidFill>
              </a:rPr>
              <a:t>null</a:t>
            </a:r>
            <a:r>
              <a:rPr lang="en-US" altLang="en-US" sz="18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</a:t>
            </a:r>
            <a:r>
              <a:rPr lang="en-US" altLang="en-US" sz="1800" b="1" smtClean="0">
                <a:solidFill>
                  <a:schemeClr val="tx2"/>
                </a:solidFill>
              </a:rPr>
              <a:t>return</a:t>
            </a:r>
            <a:r>
              <a:rPr lang="en-US" altLang="en-US" sz="1800" smtClean="0">
                <a:solidFill>
                  <a:schemeClr val="tx2"/>
                </a:solidFill>
              </a:rPr>
              <a:t> temp.element;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64" name="Object 15"/>
          <p:cNvGraphicFramePr>
            <a:graphicFrameLocks noChangeAspect="1"/>
          </p:cNvGraphicFramePr>
          <p:nvPr/>
        </p:nvGraphicFramePr>
        <p:xfrm>
          <a:off x="3505200" y="1752600"/>
          <a:ext cx="56388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Picture" r:id="rId3" imgW="3025140" imgH="2132076" progId="Word.Picture.8">
                  <p:embed/>
                </p:oleObj>
              </mc:Choice>
              <mc:Fallback>
                <p:oleObj name="Picture" r:id="rId3" imgW="3025140" imgH="21320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56388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8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26C44-F704-455C-A4ED-48E69FE58C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smtClean="0"/>
              <a:t>Implementing remove(int index)</a:t>
            </a:r>
            <a:r>
              <a:rPr lang="en-US" altLang="en-US" smtClean="0"/>
              <a:t> 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Rectangle 10"/>
          <p:cNvSpPr>
            <a:spLocks noChangeArrowheads="1"/>
          </p:cNvSpPr>
          <p:nvPr>
            <p:ph type="body" idx="1"/>
          </p:nvPr>
        </p:nvSpPr>
        <p:spPr>
          <a:xfrm>
            <a:off x="152400" y="838200"/>
            <a:ext cx="5410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</a:rPr>
              <a:t>public</a:t>
            </a:r>
            <a:r>
              <a:rPr lang="en-US" altLang="en-US" sz="2000" smtClean="0">
                <a:solidFill>
                  <a:schemeClr val="tx2"/>
                </a:solidFill>
              </a:rPr>
              <a:t> E remove(</a:t>
            </a:r>
            <a:r>
              <a:rPr lang="en-US" altLang="en-US" sz="2000" b="1" smtClean="0">
                <a:solidFill>
                  <a:schemeClr val="tx2"/>
                </a:solidFill>
              </a:rPr>
              <a:t>int</a:t>
            </a:r>
            <a:r>
              <a:rPr lang="en-US" altLang="en-US" sz="2000" smtClean="0">
                <a:solidFill>
                  <a:schemeClr val="tx2"/>
                </a:solidFill>
              </a:rPr>
              <a:t> index)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if</a:t>
            </a:r>
            <a:r>
              <a:rPr lang="en-US" altLang="en-US" sz="2000" smtClean="0">
                <a:solidFill>
                  <a:schemeClr val="tx2"/>
                </a:solidFill>
              </a:rPr>
              <a:t> (index &lt; 0 || index &gt;= size) </a:t>
            </a:r>
            <a:r>
              <a:rPr lang="en-US" altLang="en-US" sz="2000" b="1" smtClean="0">
                <a:solidFill>
                  <a:schemeClr val="tx2"/>
                </a:solidFill>
              </a:rPr>
              <a:t>return null</a:t>
            </a:r>
            <a:r>
              <a:rPr lang="en-US" altLang="en-US" sz="200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 if</a:t>
            </a:r>
            <a:r>
              <a:rPr lang="en-US" altLang="en-US" sz="2000" smtClean="0">
                <a:solidFill>
                  <a:schemeClr val="tx2"/>
                </a:solidFill>
              </a:rPr>
              <a:t> (index == 0) </a:t>
            </a:r>
            <a:r>
              <a:rPr lang="en-US" altLang="en-US" sz="2000" b="1" smtClean="0">
                <a:solidFill>
                  <a:schemeClr val="tx2"/>
                </a:solidFill>
              </a:rPr>
              <a:t>return</a:t>
            </a:r>
            <a:r>
              <a:rPr lang="en-US" altLang="en-US" sz="2000" smtClean="0">
                <a:solidFill>
                  <a:schemeClr val="tx2"/>
                </a:solidFill>
              </a:rPr>
              <a:t> removeFirst();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 if </a:t>
            </a:r>
            <a:r>
              <a:rPr lang="en-US" altLang="en-US" sz="2000" smtClean="0">
                <a:solidFill>
                  <a:schemeClr val="tx2"/>
                </a:solidFill>
              </a:rPr>
              <a:t>(index == size - 1) </a:t>
            </a:r>
            <a:r>
              <a:rPr lang="en-US" altLang="en-US" sz="2000" b="1" smtClean="0">
                <a:solidFill>
                  <a:schemeClr val="tx2"/>
                </a:solidFill>
              </a:rPr>
              <a:t>return</a:t>
            </a:r>
            <a:r>
              <a:rPr lang="en-US" altLang="en-US" sz="2000" smtClean="0">
                <a:solidFill>
                  <a:schemeClr val="tx2"/>
                </a:solidFill>
              </a:rPr>
              <a:t> removeLast();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</a:rPr>
              <a:t>else</a:t>
            </a:r>
            <a:r>
              <a:rPr lang="en-US" altLang="en-US" sz="2000" smtClean="0">
                <a:solidFill>
                  <a:schemeClr val="tx2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Node&lt;E&gt; previous = head;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</a:rPr>
              <a:t>for</a:t>
            </a:r>
            <a:r>
              <a:rPr lang="en-US" altLang="en-US" sz="2000" smtClean="0">
                <a:solidFill>
                  <a:schemeClr val="tx2"/>
                </a:solidFill>
              </a:rPr>
              <a:t> (int i = 1; i &lt; index; i++)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  previous = previous.next;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Node&lt;E&gt; current = previous.next;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previous.next = current.next;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size--;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</a:rPr>
              <a:t>return </a:t>
            </a:r>
            <a:r>
              <a:rPr lang="en-US" altLang="en-US" sz="2000" smtClean="0">
                <a:solidFill>
                  <a:schemeClr val="tx2"/>
                </a:solidFill>
              </a:rPr>
              <a:t>current.element;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0" y="2312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8" name="Object 15"/>
          <p:cNvGraphicFramePr>
            <a:graphicFrameLocks noChangeAspect="1"/>
          </p:cNvGraphicFramePr>
          <p:nvPr/>
        </p:nvGraphicFramePr>
        <p:xfrm>
          <a:off x="3810000" y="2743200"/>
          <a:ext cx="51816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Picture" r:id="rId3" imgW="3241548" imgH="2232660" progId="Word.Picture.8">
                  <p:embed/>
                </p:oleObj>
              </mc:Choice>
              <mc:Fallback>
                <p:oleObj name="Picture" r:id="rId3" imgW="3241548" imgH="22326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518160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1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917FDB-1DD0-496C-A9AF-2967505207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457200"/>
          </a:xfrm>
          <a:noFill/>
        </p:spPr>
        <p:txBody>
          <a:bodyPr/>
          <a:lstStyle/>
          <a:p>
            <a:r>
              <a:rPr lang="en-US" altLang="en-US" smtClean="0"/>
              <a:t>Circular Linked Lists 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600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/>
              <a:t>A </a:t>
            </a:r>
            <a:r>
              <a:rPr lang="en-US" altLang="en-US" i="1" smtClean="0"/>
              <a:t>circular, singly linked list</a:t>
            </a:r>
            <a:r>
              <a:rPr lang="en-US" altLang="en-US" smtClean="0"/>
              <a:t> is like a singly linked list, except that the pointer of the last node points back to the first node. 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0" y="3044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34" name="Object 13"/>
          <p:cNvGraphicFramePr>
            <a:graphicFrameLocks noChangeAspect="1"/>
          </p:cNvGraphicFramePr>
          <p:nvPr/>
        </p:nvGraphicFramePr>
        <p:xfrm>
          <a:off x="231775" y="3200400"/>
          <a:ext cx="86788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Picture" r:id="rId3" imgW="3712464" imgH="798576" progId="Word.Picture.8">
                  <p:embed/>
                </p:oleObj>
              </mc:Choice>
              <mc:Fallback>
                <p:oleObj name="Picture" r:id="rId3" imgW="3712464" imgH="79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200400"/>
                        <a:ext cx="86788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5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6DF16-1C7B-40C5-812C-F467DD5546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457200"/>
          </a:xfrm>
          <a:noFill/>
        </p:spPr>
        <p:txBody>
          <a:bodyPr/>
          <a:lstStyle/>
          <a:p>
            <a:r>
              <a:rPr lang="en-US" altLang="en-US" smtClean="0"/>
              <a:t>Doubly Linked Lists 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048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/>
              <a:t>A </a:t>
            </a:r>
            <a:r>
              <a:rPr lang="en-US" altLang="en-US" sz="2800" i="1" smtClean="0"/>
              <a:t>doubly linked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list</a:t>
            </a:r>
            <a:r>
              <a:rPr lang="en-US" altLang="en-US" sz="2800" smtClean="0"/>
              <a:t> contains the nodes with two pointers. One points to the next node and the other points to the previous node. These two pointers are conveniently called </a:t>
            </a:r>
            <a:r>
              <a:rPr lang="en-US" altLang="en-US" sz="2800" i="1" smtClean="0"/>
              <a:t>a forward pointer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a backward pointer</a:t>
            </a:r>
            <a:r>
              <a:rPr lang="en-US" altLang="en-US" sz="2800" smtClean="0"/>
              <a:t>. So, a doubly linked list can be traversed forward and backward.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0" y="3044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57" name="Object 12"/>
          <p:cNvGraphicFramePr>
            <a:graphicFrameLocks noChangeAspect="1"/>
          </p:cNvGraphicFramePr>
          <p:nvPr/>
        </p:nvGraphicFramePr>
        <p:xfrm>
          <a:off x="231775" y="3733800"/>
          <a:ext cx="86788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Picture" r:id="rId3" imgW="3712464" imgH="798576" progId="Word.Picture.8">
                  <p:embed/>
                </p:oleObj>
              </mc:Choice>
              <mc:Fallback>
                <p:oleObj name="Picture" r:id="rId3" imgW="3712464" imgH="79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733800"/>
                        <a:ext cx="86788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9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8C741-C304-49B9-B347-796C728831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457200"/>
          </a:xfrm>
          <a:noFill/>
        </p:spPr>
        <p:txBody>
          <a:bodyPr/>
          <a:lstStyle/>
          <a:p>
            <a:r>
              <a:rPr lang="en-US" altLang="en-US" smtClean="0"/>
              <a:t>Circular Doubly Linked Lists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2133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/>
              <a:t>A </a:t>
            </a:r>
            <a:r>
              <a:rPr lang="en-US" altLang="en-US" i="1" smtClean="0"/>
              <a:t>circular</a:t>
            </a:r>
            <a:r>
              <a:rPr lang="en-US" altLang="en-US" smtClean="0"/>
              <a:t>, </a:t>
            </a:r>
            <a:r>
              <a:rPr lang="en-US" altLang="en-US" i="1" smtClean="0"/>
              <a:t>doubly linked list</a:t>
            </a:r>
            <a:r>
              <a:rPr lang="en-US" altLang="en-US" smtClean="0"/>
              <a:t> is doubly linked list, except that the forward pointer of the last node points to the first node and the backward pointer of the first pointer points to the last node. 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82" name="Object 12"/>
          <p:cNvGraphicFramePr>
            <a:graphicFrameLocks noChangeAspect="1"/>
          </p:cNvGraphicFramePr>
          <p:nvPr/>
        </p:nvGraphicFramePr>
        <p:xfrm>
          <a:off x="231775" y="3429000"/>
          <a:ext cx="8678863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Picture" r:id="rId3" imgW="3712464" imgH="1030224" progId="Word.Picture.8">
                  <p:embed/>
                </p:oleObj>
              </mc:Choice>
              <mc:Fallback>
                <p:oleObj name="Picture" r:id="rId3" imgW="3712464" imgH="103022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429000"/>
                        <a:ext cx="8678863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9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Java's </a:t>
            </a:r>
            <a:r>
              <a:rPr lang="en-US" altLang="en-US" sz="2000" b="1">
                <a:solidFill>
                  <a:srgbClr val="333333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2400" b="1">
                <a:solidFill>
                  <a:srgbClr val="0033CC"/>
                </a:solidFill>
              </a:rPr>
              <a:t> class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Generic class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Specify type of elements in angle brackets: </a:t>
            </a:r>
            <a:r>
              <a:rPr lang="en-US" altLang="en-US" sz="2000" i="1">
                <a:latin typeface="Courier New" panose="02070309020205020404" pitchFamily="49" charset="0"/>
              </a:rPr>
              <a:t>LinkedList&lt;Product</a:t>
            </a:r>
            <a:r>
              <a:rPr lang="en-US" altLang="en-US" sz="2000" i="1"/>
              <a:t>&gt;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Package: </a:t>
            </a:r>
            <a:r>
              <a:rPr lang="en-US" altLang="en-US" sz="2000">
                <a:latin typeface="Courier New" panose="02070309020205020404" pitchFamily="49" charset="0"/>
              </a:rPr>
              <a:t>java.util</a:t>
            </a:r>
            <a:r>
              <a:rPr lang="en-US" altLang="en-US" sz="240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Easy access to first and last elements with methods</a:t>
            </a:r>
            <a:br>
              <a:rPr lang="en-US" altLang="en-US" sz="2400"/>
            </a:br>
            <a:r>
              <a:rPr lang="en-US" altLang="en-US"/>
              <a:t>void addFirst(E obj) </a:t>
            </a:r>
            <a:br>
              <a:rPr lang="en-US" altLang="en-US"/>
            </a:br>
            <a:r>
              <a:rPr lang="en-US" altLang="en-US"/>
              <a:t>void addLast(E obj) </a:t>
            </a:r>
            <a:br>
              <a:rPr lang="en-US" altLang="en-US"/>
            </a:br>
            <a:r>
              <a:rPr lang="en-US" altLang="en-US"/>
              <a:t>E getFirst() </a:t>
            </a:r>
            <a:br>
              <a:rPr lang="en-US" altLang="en-US"/>
            </a:br>
            <a:r>
              <a:rPr lang="en-US" altLang="en-US"/>
              <a:t>E getLast() </a:t>
            </a:r>
            <a:br>
              <a:rPr lang="en-US" altLang="en-US"/>
            </a:br>
            <a:r>
              <a:rPr lang="en-US" altLang="en-US"/>
              <a:t>E removeFirst() </a:t>
            </a:r>
            <a:br>
              <a:rPr lang="en-US" altLang="en-US"/>
            </a:br>
            <a:r>
              <a:rPr lang="en-US" altLang="en-US"/>
              <a:t>E removeLast()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List Iterator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ListIterator</a:t>
            </a:r>
            <a:r>
              <a:rPr lang="en-US" altLang="en-US" sz="2400"/>
              <a:t> type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Gives access to elements inside a linked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Encapsulates a position anywhere inside the linked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Protects the linked list while giving access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A List Iterator</a:t>
            </a:r>
            <a:r>
              <a:rPr lang="en-US" altLang="en-US"/>
              <a:t> </a:t>
            </a:r>
          </a:p>
        </p:txBody>
      </p:sp>
      <p:pic>
        <p:nvPicPr>
          <p:cNvPr id="19461" name="Picture 5" descr="listIt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A Conceptual View of the List Iterator</a:t>
            </a:r>
            <a:r>
              <a:rPr lang="en-US" altLang="en-US"/>
              <a:t> </a:t>
            </a:r>
          </a:p>
        </p:txBody>
      </p:sp>
      <p:pic>
        <p:nvPicPr>
          <p:cNvPr id="20485" name="Picture 5" descr="concep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List Iterator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Think of an iterator as pointing between two elements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/>
              <a:t>Analogy: like the cursor in a word processor points between two characters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listIterator</a:t>
            </a:r>
            <a:r>
              <a:rPr lang="en-US" altLang="en-US" sz="2400"/>
              <a:t> method of the </a:t>
            </a:r>
            <a:r>
              <a:rPr lang="en-US" altLang="en-US" sz="2000">
                <a:latin typeface="Courier New" panose="02070309020205020404" pitchFamily="49" charset="0"/>
              </a:rPr>
              <a:t>LinkedList</a:t>
            </a:r>
            <a:r>
              <a:rPr lang="en-US" altLang="en-US" sz="2400"/>
              <a:t> class gets a list iterator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LinkedList&lt;String&gt; employeeNames = . . .; ListIterator&lt;String&gt; iterator =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employeeNames.listIterator();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2008 by John Wiley &amp; Sons.  All rights reserved.</a:t>
            </a: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33CC"/>
                </a:solidFill>
              </a:rPr>
              <a:t>List Iterator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Initially, the iterator points before the first element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/>
              <a:t> method moves the iterator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>
                <a:latin typeface="Courier New" panose="02070309020205020404" pitchFamily="49" charset="0"/>
              </a:rPr>
              <a:t>iterator.next</a:t>
            </a:r>
            <a:r>
              <a:rPr lang="en-US" altLang="en-US" sz="2400"/>
              <a:t>();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/>
              <a:t> throws a </a:t>
            </a:r>
            <a:r>
              <a:rPr lang="en-US" altLang="en-US" sz="2000">
                <a:latin typeface="Courier New" panose="02070309020205020404" pitchFamily="49" charset="0"/>
              </a:rPr>
              <a:t>NoSuchElementException</a:t>
            </a:r>
            <a:r>
              <a:rPr lang="en-US" altLang="en-US" sz="2400"/>
              <a:t> if you are already past the end of the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hasNext</a:t>
            </a:r>
            <a:r>
              <a:rPr lang="en-US" altLang="en-US" sz="2400"/>
              <a:t> returns true if there is a next element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000">
                <a:latin typeface="Courier New" panose="02070309020205020404" pitchFamily="49" charset="0"/>
              </a:rPr>
              <a:t>if (iterator.hasNext())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iterator.next();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1892</Words>
  <Application>Microsoft Office PowerPoint</Application>
  <PresentationFormat>On-screen Show (4:3)</PresentationFormat>
  <Paragraphs>294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Default Design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a Linked List</vt:lpstr>
      <vt:lpstr>Nodes in Linked Lists</vt:lpstr>
      <vt:lpstr>Adding Three Nodes</vt:lpstr>
      <vt:lpstr>Adding Three Nodes, cont.</vt:lpstr>
      <vt:lpstr>Adding Three Nodes, cont.</vt:lpstr>
      <vt:lpstr>Adding Three Nodes, cont.</vt:lpstr>
      <vt:lpstr>Traversing All Elements in the List</vt:lpstr>
      <vt:lpstr>MyLinkedList</vt:lpstr>
      <vt:lpstr>Implementing addFirst(E e)</vt:lpstr>
      <vt:lpstr>Implementing addLast(E e)</vt:lpstr>
      <vt:lpstr>Implementing add(int index, E e) </vt:lpstr>
      <vt:lpstr>Implementing removeFirst() </vt:lpstr>
      <vt:lpstr>Implementing removeLast() </vt:lpstr>
      <vt:lpstr>Implementing remove(int index) </vt:lpstr>
      <vt:lpstr>Circular Linked Lists </vt:lpstr>
      <vt:lpstr>Doubly Linked Lists </vt:lpstr>
      <vt:lpstr>Circular Doubly Linked Lists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Cynthia Johnson</cp:lastModifiedBy>
  <cp:revision>59</cp:revision>
  <dcterms:created xsi:type="dcterms:W3CDTF">2007-02-01T21:32:19Z</dcterms:created>
  <dcterms:modified xsi:type="dcterms:W3CDTF">2016-08-25T21:26:38Z</dcterms:modified>
</cp:coreProperties>
</file>