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8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4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866A9B-B00E-5347-AE1F-97B4A76EF9C6}" type="datetimeFigureOut">
              <a:rPr lang="en-US" smtClean="0"/>
              <a:t>9/12/2016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554651-C5D8-D042-9057-143ECB439E32}" type="slidenum">
              <a:rPr lang="en-US" smtClean="0"/>
              <a:t>‹#›</a:t>
            </a:fld>
            <a:endParaRPr lang="en-US"/>
          </a:p>
        </p:txBody>
      </p:sp>
    </p:spTree>
    <p:extLst>
      <p:ext uri="{BB962C8B-B14F-4D97-AF65-F5344CB8AC3E}">
        <p14:creationId xmlns:p14="http://schemas.microsoft.com/office/powerpoint/2010/main" val="19264272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F059C1-0F63-9E46-8E2D-214421D137A5}" type="datetimeFigureOut">
              <a:rPr lang="en-US" smtClean="0"/>
              <a:t>9/12/2016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E3FEC-060B-524A-92B0-CF34F1C1D38C}" type="slidenum">
              <a:rPr lang="en-US" smtClean="0"/>
              <a:t>‹#›</a:t>
            </a:fld>
            <a:endParaRPr lang="en-US"/>
          </a:p>
        </p:txBody>
      </p:sp>
    </p:spTree>
    <p:extLst>
      <p:ext uri="{BB962C8B-B14F-4D97-AF65-F5344CB8AC3E}">
        <p14:creationId xmlns:p14="http://schemas.microsoft.com/office/powerpoint/2010/main" val="34800703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8CAB85-CA55-DD44-B062-DAA805023244}"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319944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36539-7E95-BF4F-9E2C-3F96E6C2AD0E}"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422170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6C93D-156E-4745-B320-79379B7A7869}"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2230158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400800"/>
            <a:ext cx="1905000" cy="457200"/>
          </a:xfrm>
        </p:spPr>
        <p:txBody>
          <a:bodyPr/>
          <a:lstStyle>
            <a:lvl1pPr>
              <a:defRPr/>
            </a:lvl1pPr>
          </a:lstStyle>
          <a:p>
            <a:fld id="{3FC19737-95A9-464B-93D4-5119BDCB0410}" type="datetime1">
              <a:rPr lang="en-US" smtClean="0"/>
              <a:t>9/12/2016</a:t>
            </a:fld>
            <a:endParaRPr lang="en-US" dirty="0"/>
          </a:p>
        </p:txBody>
      </p:sp>
      <p:sp>
        <p:nvSpPr>
          <p:cNvPr id="6" name="Slide Number Placeholder 5"/>
          <p:cNvSpPr>
            <a:spLocks noGrp="1"/>
          </p:cNvSpPr>
          <p:nvPr>
            <p:ph type="sldNum" sz="quarter" idx="11"/>
          </p:nvPr>
        </p:nvSpPr>
        <p:spPr>
          <a:xfrm>
            <a:off x="6553200" y="6399213"/>
            <a:ext cx="1905000" cy="457200"/>
          </a:xfrm>
        </p:spPr>
        <p:txBody>
          <a:bodyPr/>
          <a:lstStyle>
            <a:lvl1pPr>
              <a:defRPr/>
            </a:lvl1pPr>
          </a:lstStyle>
          <a:p>
            <a:fld id="{B521D68F-A179-404A-A8AD-6473E43B0E04}" type="slidenum">
              <a:rPr lang="en-US"/>
              <a:pPr/>
              <a:t>‹#›</a:t>
            </a:fld>
            <a:endParaRPr lang="en-US" dirty="0"/>
          </a:p>
        </p:txBody>
      </p:sp>
    </p:spTree>
    <p:extLst>
      <p:ext uri="{BB962C8B-B14F-4D97-AF65-F5344CB8AC3E}">
        <p14:creationId xmlns:p14="http://schemas.microsoft.com/office/powerpoint/2010/main" val="129586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01E68-2827-6347-B78A-8D0AE0997263}"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329814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5F0A4F-BCBC-BD43-AFC2-CDF649457892}" type="datetime1">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112726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BC1F86-1AF1-6B4B-B8C8-EAA1367CBF19}" type="datetime1">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27125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5C78C-FD45-E247-9DB7-2C364326350A}" type="datetime1">
              <a:rPr lang="en-US" smtClean="0"/>
              <a:t>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298431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2BB17-2EFC-5042-95C4-87CF9F937BA5}" type="datetime1">
              <a:rPr lang="en-US" smtClean="0"/>
              <a:t>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19082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57DC4-4136-B340-B199-C13EBFCC1A57}" type="datetime1">
              <a:rPr lang="en-US" smtClean="0"/>
              <a:t>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240904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3CEF3-B156-7E4C-993A-B7EEC44E3702}" type="datetime1">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418948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1A899-2791-FA45-882B-B294C0A5D8D4}" type="datetime1">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22E4-8A77-4C48-9A6A-185DBF15248C}" type="slidenum">
              <a:rPr lang="en-US" smtClean="0"/>
              <a:t>‹#›</a:t>
            </a:fld>
            <a:endParaRPr lang="en-US"/>
          </a:p>
        </p:txBody>
      </p:sp>
    </p:spTree>
    <p:extLst>
      <p:ext uri="{BB962C8B-B14F-4D97-AF65-F5344CB8AC3E}">
        <p14:creationId xmlns:p14="http://schemas.microsoft.com/office/powerpoint/2010/main" val="220776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CEA58-4618-D74B-87D9-14507C7EE4F1}" type="datetime1">
              <a:rPr lang="en-US" smtClean="0"/>
              <a:t>9/12/2016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622E4-8A77-4C48-9A6A-185DBF15248C}" type="slidenum">
              <a:rPr lang="en-US" smtClean="0"/>
              <a:t>‹#›</a:t>
            </a:fld>
            <a:endParaRPr lang="en-US"/>
          </a:p>
        </p:txBody>
      </p:sp>
    </p:spTree>
    <p:extLst>
      <p:ext uri="{BB962C8B-B14F-4D97-AF65-F5344CB8AC3E}">
        <p14:creationId xmlns:p14="http://schemas.microsoft.com/office/powerpoint/2010/main" val="18268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oracle.com/technetwork/java/javase/memleaks-137499.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 and Java</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1</a:t>
            </a:fld>
            <a:endParaRPr lang="en-US"/>
          </a:p>
        </p:txBody>
      </p:sp>
    </p:spTree>
    <p:extLst>
      <p:ext uri="{BB962C8B-B14F-4D97-AF65-F5344CB8AC3E}">
        <p14:creationId xmlns:p14="http://schemas.microsoft.com/office/powerpoint/2010/main" val="859117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gc</a:t>
            </a:r>
            <a:r>
              <a:rPr lang="en-US" dirty="0" smtClean="0"/>
              <a:t> do?</a:t>
            </a:r>
            <a:endParaRPr lang="en-US" dirty="0"/>
          </a:p>
        </p:txBody>
      </p:sp>
      <p:sp>
        <p:nvSpPr>
          <p:cNvPr id="3" name="Content Placeholder 2"/>
          <p:cNvSpPr>
            <a:spLocks noGrp="1"/>
          </p:cNvSpPr>
          <p:nvPr>
            <p:ph idx="1"/>
          </p:nvPr>
        </p:nvSpPr>
        <p:spPr/>
        <p:txBody>
          <a:bodyPr/>
          <a:lstStyle/>
          <a:p>
            <a:r>
              <a:rPr lang="en-US" dirty="0" smtClean="0"/>
              <a:t>The Java garbage collector monitors allocated memory (</a:t>
            </a:r>
            <a:r>
              <a:rPr lang="en-US" b="1" dirty="0" smtClean="0"/>
              <a:t>new</a:t>
            </a:r>
            <a:r>
              <a:rPr lang="en-US" dirty="0" smtClean="0"/>
              <a:t> keyword) to make sure it is being used and referred to.</a:t>
            </a:r>
          </a:p>
          <a:p>
            <a:r>
              <a:rPr lang="en-US" dirty="0" smtClean="0"/>
              <a:t>When an object created by </a:t>
            </a:r>
            <a:r>
              <a:rPr lang="en-US" b="1" dirty="0" smtClean="0"/>
              <a:t>new</a:t>
            </a:r>
            <a:r>
              <a:rPr lang="en-US" dirty="0" smtClean="0"/>
              <a:t>, is no longer used or referenced, the </a:t>
            </a:r>
            <a:r>
              <a:rPr lang="en-US" dirty="0" err="1" smtClean="0"/>
              <a:t>gc</a:t>
            </a:r>
            <a:r>
              <a:rPr lang="en-US" dirty="0" smtClean="0"/>
              <a:t> frees (</a:t>
            </a:r>
            <a:r>
              <a:rPr lang="en-US" dirty="0" err="1" smtClean="0"/>
              <a:t>deallocates</a:t>
            </a:r>
            <a:r>
              <a:rPr lang="en-US" dirty="0" smtClean="0"/>
              <a:t>) the memory for use by other objects.</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10</a:t>
            </a:fld>
            <a:endParaRPr lang="en-US"/>
          </a:p>
        </p:txBody>
      </p:sp>
    </p:spTree>
    <p:extLst>
      <p:ext uri="{BB962C8B-B14F-4D97-AF65-F5344CB8AC3E}">
        <p14:creationId xmlns:p14="http://schemas.microsoft.com/office/powerpoint/2010/main" val="118091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GC</a:t>
            </a:r>
            <a:endParaRPr lang="en-US" dirty="0"/>
          </a:p>
        </p:txBody>
      </p:sp>
      <p:sp>
        <p:nvSpPr>
          <p:cNvPr id="3" name="Content Placeholder 2"/>
          <p:cNvSpPr>
            <a:spLocks noGrp="1"/>
          </p:cNvSpPr>
          <p:nvPr>
            <p:ph idx="1"/>
          </p:nvPr>
        </p:nvSpPr>
        <p:spPr/>
        <p:txBody>
          <a:bodyPr/>
          <a:lstStyle/>
          <a:p>
            <a:r>
              <a:rPr lang="en-US" dirty="0" smtClean="0"/>
              <a:t>The GC is another thread running in the background of your program</a:t>
            </a:r>
          </a:p>
          <a:p>
            <a:r>
              <a:rPr lang="en-US" dirty="0" smtClean="0"/>
              <a:t>It tracks all objects including ones being used</a:t>
            </a:r>
          </a:p>
          <a:p>
            <a:r>
              <a:rPr lang="en-US" dirty="0" smtClean="0"/>
              <a:t>It frees memory effectively, but can create performance issues in your code.</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11</a:t>
            </a:fld>
            <a:endParaRPr lang="en-US"/>
          </a:p>
        </p:txBody>
      </p:sp>
    </p:spTree>
    <p:extLst>
      <p:ext uri="{BB962C8B-B14F-4D97-AF65-F5344CB8AC3E}">
        <p14:creationId xmlns:p14="http://schemas.microsoft.com/office/powerpoint/2010/main" val="116443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Roots</a:t>
            </a:r>
            <a:endParaRPr lang="en-US" dirty="0"/>
          </a:p>
        </p:txBody>
      </p:sp>
      <p:sp>
        <p:nvSpPr>
          <p:cNvPr id="3" name="Content Placeholder 2"/>
          <p:cNvSpPr>
            <a:spLocks noGrp="1"/>
          </p:cNvSpPr>
          <p:nvPr>
            <p:ph idx="1"/>
          </p:nvPr>
        </p:nvSpPr>
        <p:spPr/>
        <p:txBody>
          <a:bodyPr/>
          <a:lstStyle/>
          <a:p>
            <a:r>
              <a:rPr lang="en-US" dirty="0" smtClean="0"/>
              <a:t>The GC keeps a tree (data structure) of objects used in the program.</a:t>
            </a:r>
          </a:p>
          <a:p>
            <a:r>
              <a:rPr lang="en-US" dirty="0" smtClean="0"/>
              <a:t>Special objects called roots are always reachable.  These include:</a:t>
            </a:r>
          </a:p>
          <a:p>
            <a:pPr lvl="1"/>
            <a:r>
              <a:rPr lang="en-US" dirty="0" smtClean="0"/>
              <a:t>Local variables</a:t>
            </a:r>
          </a:p>
          <a:p>
            <a:pPr lvl="1"/>
            <a:r>
              <a:rPr lang="en-US" dirty="0" smtClean="0"/>
              <a:t>Active Java threads</a:t>
            </a:r>
          </a:p>
          <a:p>
            <a:pPr lvl="1"/>
            <a:r>
              <a:rPr lang="en-US" dirty="0" smtClean="0"/>
              <a:t>Static variables</a:t>
            </a:r>
          </a:p>
          <a:p>
            <a:pPr lvl="1"/>
            <a:r>
              <a:rPr lang="en-US" dirty="0" smtClean="0"/>
              <a:t>JNI references</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12</a:t>
            </a:fld>
            <a:endParaRPr lang="en-US"/>
          </a:p>
        </p:txBody>
      </p:sp>
    </p:spTree>
    <p:extLst>
      <p:ext uri="{BB962C8B-B14F-4D97-AF65-F5344CB8AC3E}">
        <p14:creationId xmlns:p14="http://schemas.microsoft.com/office/powerpoint/2010/main" val="227682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GC do?</a:t>
            </a:r>
            <a:endParaRPr lang="en-US" dirty="0"/>
          </a:p>
        </p:txBody>
      </p:sp>
      <p:sp>
        <p:nvSpPr>
          <p:cNvPr id="3" name="Content Placeholder 2"/>
          <p:cNvSpPr>
            <a:spLocks noGrp="1"/>
          </p:cNvSpPr>
          <p:nvPr>
            <p:ph idx="1"/>
          </p:nvPr>
        </p:nvSpPr>
        <p:spPr/>
        <p:txBody>
          <a:bodyPr/>
          <a:lstStyle/>
          <a:p>
            <a:r>
              <a:rPr lang="en-US" dirty="0" smtClean="0"/>
              <a:t>The GC runs periodically and does a “mark-and-sweep algorithm” </a:t>
            </a:r>
          </a:p>
          <a:p>
            <a:pPr lvl="1"/>
            <a:r>
              <a:rPr lang="en-US" dirty="0" smtClean="0"/>
              <a:t>Look at all objects references in object tree and marks objects as “alive” (referred to) or “dead”</a:t>
            </a:r>
          </a:p>
          <a:p>
            <a:pPr lvl="1"/>
            <a:r>
              <a:rPr lang="en-US" dirty="0" smtClean="0"/>
              <a:t>Reclaims all heap memory not occupied by  “alive” objects. (marks that memory as free)</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13</a:t>
            </a:fld>
            <a:endParaRPr lang="en-US"/>
          </a:p>
        </p:txBody>
      </p:sp>
    </p:spTree>
    <p:extLst>
      <p:ext uri="{BB962C8B-B14F-4D97-AF65-F5344CB8AC3E}">
        <p14:creationId xmlns:p14="http://schemas.microsoft.com/office/powerpoint/2010/main" val="2873710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Garbage Collect?</a:t>
            </a:r>
            <a:endParaRPr lang="en-US" dirty="0"/>
          </a:p>
        </p:txBody>
      </p:sp>
      <p:sp>
        <p:nvSpPr>
          <p:cNvPr id="3" name="Content Placeholder 2"/>
          <p:cNvSpPr>
            <a:spLocks noGrp="1"/>
          </p:cNvSpPr>
          <p:nvPr>
            <p:ph idx="1"/>
          </p:nvPr>
        </p:nvSpPr>
        <p:spPr/>
        <p:txBody>
          <a:bodyPr/>
          <a:lstStyle/>
          <a:p>
            <a:r>
              <a:rPr lang="en-US" dirty="0" smtClean="0"/>
              <a:t>Classic memory leaks (programs that use more and more memory the longer they run) are caused by unreachable, but not freed (disposed) memory.</a:t>
            </a:r>
          </a:p>
          <a:p>
            <a:r>
              <a:rPr lang="en-US" dirty="0" smtClean="0"/>
              <a:t>GC is designed to remove that cause of memory leaks.</a:t>
            </a:r>
          </a:p>
          <a:p>
            <a:r>
              <a:rPr lang="en-US" dirty="0" smtClean="0"/>
              <a:t>If program continually refers to objects it is not using, they will not be </a:t>
            </a:r>
            <a:r>
              <a:rPr lang="en-US" smtClean="0"/>
              <a:t>garbage collected.</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14</a:t>
            </a:fld>
            <a:endParaRPr lang="en-US"/>
          </a:p>
        </p:txBody>
      </p:sp>
    </p:spTree>
    <p:extLst>
      <p:ext uri="{BB962C8B-B14F-4D97-AF65-F5344CB8AC3E}">
        <p14:creationId xmlns:p14="http://schemas.microsoft.com/office/powerpoint/2010/main" val="3714716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Choosing Data Structures</a:t>
            </a:r>
            <a:br>
              <a:rPr lang="en-US" dirty="0" smtClean="0"/>
            </a:br>
            <a:endParaRPr lang="en-US" sz="2200" dirty="0"/>
          </a:p>
        </p:txBody>
      </p:sp>
      <p:sp>
        <p:nvSpPr>
          <p:cNvPr id="3" name="Subtitle 2"/>
          <p:cNvSpPr>
            <a:spLocks noGrp="1"/>
          </p:cNvSpPr>
          <p:nvPr>
            <p:ph type="subTitle" idx="1"/>
          </p:nvPr>
        </p:nvSpPr>
        <p:spPr>
          <a:xfrm>
            <a:off x="1371600" y="3962400"/>
            <a:ext cx="6400800" cy="1752600"/>
          </a:xfrm>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15</a:t>
            </a:fld>
            <a:endParaRPr lang="en-US"/>
          </a:p>
        </p:txBody>
      </p:sp>
    </p:spTree>
    <p:extLst>
      <p:ext uri="{BB962C8B-B14F-4D97-AF65-F5344CB8AC3E}">
        <p14:creationId xmlns:p14="http://schemas.microsoft.com/office/powerpoint/2010/main" val="32623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C10C62F-4FE9-4ADB-982A-13BD02C3333F}" type="slidenum">
              <a:rPr lang="en-US"/>
              <a:pPr/>
              <a:t>16</a:t>
            </a:fld>
            <a:endParaRPr lang="en-US" dirty="0"/>
          </a:p>
        </p:txBody>
      </p:sp>
      <p:sp>
        <p:nvSpPr>
          <p:cNvPr id="335874" name="Rectangle 2"/>
          <p:cNvSpPr>
            <a:spLocks noGrp="1" noChangeArrowheads="1"/>
          </p:cNvSpPr>
          <p:nvPr>
            <p:ph type="title"/>
          </p:nvPr>
        </p:nvSpPr>
        <p:spPr>
          <a:xfrm>
            <a:off x="685800" y="381000"/>
            <a:ext cx="7772400" cy="533400"/>
          </a:xfrm>
          <a:noFill/>
          <a:ln/>
        </p:spPr>
        <p:txBody>
          <a:bodyPr>
            <a:normAutofit fontScale="90000"/>
          </a:bodyPr>
          <a:lstStyle/>
          <a:p>
            <a:r>
              <a:rPr lang="en-US" dirty="0"/>
              <a:t>Executing Time </a:t>
            </a:r>
          </a:p>
        </p:txBody>
      </p:sp>
      <p:sp>
        <p:nvSpPr>
          <p:cNvPr id="335875" name="Rectangle 3"/>
          <p:cNvSpPr>
            <a:spLocks noGrp="1" noChangeArrowheads="1"/>
          </p:cNvSpPr>
          <p:nvPr>
            <p:ph type="body" idx="1"/>
          </p:nvPr>
        </p:nvSpPr>
        <p:spPr>
          <a:xfrm>
            <a:off x="228600" y="1066800"/>
            <a:ext cx="8686800" cy="5334000"/>
          </a:xfrm>
          <a:noFill/>
          <a:ln/>
        </p:spPr>
        <p:txBody>
          <a:bodyPr/>
          <a:lstStyle/>
          <a:p>
            <a:pPr marL="442913" indent="-358775">
              <a:spcBef>
                <a:spcPct val="0"/>
              </a:spcBef>
              <a:buFont typeface="Monotype Sorts" pitchFamily="2" charset="2"/>
              <a:buNone/>
            </a:pPr>
            <a:r>
              <a:rPr lang="en-US" sz="2400" dirty="0"/>
              <a:t>	Suppose two algorithms perform the same task such as search (linear search vs. binary search) and sorting (selection sort vs. insertion sort). Which one is better? One possible approach to answer this question is to implement these algorithms in Java and run the programs to get execution time. But there are two problems for this approach:</a:t>
            </a:r>
          </a:p>
          <a:p>
            <a:pPr marL="442913" indent="-358775">
              <a:spcBef>
                <a:spcPct val="0"/>
              </a:spcBef>
              <a:buFont typeface="Monotype Sorts" pitchFamily="2" charset="2"/>
              <a:buNone/>
            </a:pPr>
            <a:endParaRPr lang="en-US" sz="2400" dirty="0"/>
          </a:p>
          <a:p>
            <a:pPr marL="442913" indent="-358775">
              <a:lnSpc>
                <a:spcPct val="90000"/>
              </a:lnSpc>
            </a:pPr>
            <a:r>
              <a:rPr lang="en-US" sz="2400" dirty="0"/>
              <a:t>First, there are many tasks running concurrently on a computer. The execution time of a particular program is dependent on the system load.  </a:t>
            </a:r>
          </a:p>
          <a:p>
            <a:pPr marL="442913" indent="-358775">
              <a:lnSpc>
                <a:spcPct val="90000"/>
              </a:lnSpc>
            </a:pPr>
            <a:r>
              <a:rPr lang="en-US" sz="2400" dirty="0"/>
              <a:t>Second, the execution time is dependent on specific input. Consider linear search and binary search for example. If an element to be searched happens to be the first in the list, linear search will find the element quicker than binary search. </a:t>
            </a:r>
          </a:p>
        </p:txBody>
      </p:sp>
    </p:spTree>
    <p:extLst>
      <p:ext uri="{BB962C8B-B14F-4D97-AF65-F5344CB8AC3E}">
        <p14:creationId xmlns:p14="http://schemas.microsoft.com/office/powerpoint/2010/main" val="929318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Rate</a:t>
            </a:r>
            <a:endParaRPr lang="en-US" dirty="0"/>
          </a:p>
        </p:txBody>
      </p:sp>
      <p:sp>
        <p:nvSpPr>
          <p:cNvPr id="3" name="Content Placeholder 2"/>
          <p:cNvSpPr>
            <a:spLocks noGrp="1"/>
          </p:cNvSpPr>
          <p:nvPr>
            <p:ph idx="1"/>
          </p:nvPr>
        </p:nvSpPr>
        <p:spPr/>
        <p:txBody>
          <a:bodyPr/>
          <a:lstStyle/>
          <a:p>
            <a:r>
              <a:rPr lang="en-US" dirty="0" smtClean="0"/>
              <a:t>It is often useful to see how the execution time of an algorithm changes with the size of the input</a:t>
            </a:r>
          </a:p>
          <a:p>
            <a:r>
              <a:rPr lang="en-US" dirty="0" smtClean="0"/>
              <a:t>This is sometimes called the “growth rate” of an algorithm.</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17</a:t>
            </a:fld>
            <a:endParaRPr lang="en-US" dirty="0"/>
          </a:p>
        </p:txBody>
      </p:sp>
    </p:spTree>
    <p:extLst>
      <p:ext uri="{BB962C8B-B14F-4D97-AF65-F5344CB8AC3E}">
        <p14:creationId xmlns:p14="http://schemas.microsoft.com/office/powerpoint/2010/main" val="251809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O Notation</a:t>
            </a:r>
            <a:endParaRPr lang="en-US" dirty="0"/>
          </a:p>
        </p:txBody>
      </p:sp>
      <p:sp>
        <p:nvSpPr>
          <p:cNvPr id="3" name="Content Placeholder 2"/>
          <p:cNvSpPr>
            <a:spLocks noGrp="1"/>
          </p:cNvSpPr>
          <p:nvPr>
            <p:ph idx="1"/>
          </p:nvPr>
        </p:nvSpPr>
        <p:spPr/>
        <p:txBody>
          <a:bodyPr/>
          <a:lstStyle/>
          <a:p>
            <a:r>
              <a:rPr lang="en-US" dirty="0" smtClean="0"/>
              <a:t>Computer scientists use Big O notation to show that execution growth rate.</a:t>
            </a:r>
          </a:p>
          <a:p>
            <a:r>
              <a:rPr lang="en-US" dirty="0" smtClean="0"/>
              <a:t>It is an abbreviation for “Order of Magnitude”</a:t>
            </a:r>
          </a:p>
          <a:p>
            <a:r>
              <a:rPr lang="en-US" dirty="0" smtClean="0"/>
              <a:t>Using this notation, the complexity of the linear search algorithm is O(n), pronounced “order of n”</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18</a:t>
            </a:fld>
            <a:endParaRPr lang="en-US" dirty="0"/>
          </a:p>
        </p:txBody>
      </p:sp>
    </p:spTree>
    <p:extLst>
      <p:ext uri="{BB962C8B-B14F-4D97-AF65-F5344CB8AC3E}">
        <p14:creationId xmlns:p14="http://schemas.microsoft.com/office/powerpoint/2010/main" val="135438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Worst and Average Cases</a:t>
            </a:r>
            <a:endParaRPr lang="en-US" dirty="0"/>
          </a:p>
        </p:txBody>
      </p:sp>
      <p:sp>
        <p:nvSpPr>
          <p:cNvPr id="3" name="Content Placeholder 2"/>
          <p:cNvSpPr>
            <a:spLocks noGrp="1"/>
          </p:cNvSpPr>
          <p:nvPr>
            <p:ph idx="1"/>
          </p:nvPr>
        </p:nvSpPr>
        <p:spPr/>
        <p:txBody>
          <a:bodyPr/>
          <a:lstStyle/>
          <a:p>
            <a:r>
              <a:rPr lang="en-US" dirty="0" smtClean="0"/>
              <a:t>In addition to Big O, we often worry about what is the best-case execution time or more importantly, worst-case.</a:t>
            </a:r>
          </a:p>
          <a:p>
            <a:r>
              <a:rPr lang="en-US" dirty="0" smtClean="0"/>
              <a:t>Worst-case analysis is very useful- your algorithm will never run slower than the worst case.</a:t>
            </a:r>
          </a:p>
          <a:p>
            <a:r>
              <a:rPr lang="en-US" dirty="0" smtClean="0"/>
              <a:t>Average case analysis is ideal, but programs rarely run exactly average</a:t>
            </a:r>
          </a:p>
          <a:p>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19</a:t>
            </a:fld>
            <a:endParaRPr lang="en-US" dirty="0"/>
          </a:p>
        </p:txBody>
      </p:sp>
    </p:spTree>
    <p:extLst>
      <p:ext uri="{BB962C8B-B14F-4D97-AF65-F5344CB8AC3E}">
        <p14:creationId xmlns:p14="http://schemas.microsoft.com/office/powerpoint/2010/main" val="230217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care?</a:t>
            </a:r>
            <a:endParaRPr lang="en-US" dirty="0"/>
          </a:p>
        </p:txBody>
      </p:sp>
      <p:sp>
        <p:nvSpPr>
          <p:cNvPr id="3" name="Content Placeholder 2"/>
          <p:cNvSpPr>
            <a:spLocks noGrp="1"/>
          </p:cNvSpPr>
          <p:nvPr>
            <p:ph idx="1"/>
          </p:nvPr>
        </p:nvSpPr>
        <p:spPr/>
        <p:txBody>
          <a:bodyPr/>
          <a:lstStyle/>
          <a:p>
            <a:r>
              <a:rPr lang="en-US" dirty="0" smtClean="0"/>
              <a:t>Java actually handles most of the memory management for you so why care?</a:t>
            </a:r>
          </a:p>
          <a:p>
            <a:r>
              <a:rPr lang="en-US" dirty="0" smtClean="0"/>
              <a:t>Other languages don’t do memory management- the programmers do </a:t>
            </a:r>
          </a:p>
          <a:p>
            <a:r>
              <a:rPr lang="en-US" dirty="0" smtClean="0"/>
              <a:t>If you do have memory issues a basic understanding  can help you resolve them.</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2</a:t>
            </a:fld>
            <a:endParaRPr lang="en-US"/>
          </a:p>
        </p:txBody>
      </p:sp>
    </p:spTree>
    <p:extLst>
      <p:ext uri="{BB962C8B-B14F-4D97-AF65-F5344CB8AC3E}">
        <p14:creationId xmlns:p14="http://schemas.microsoft.com/office/powerpoint/2010/main" val="3982224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5C61D8E6-1896-4706-88B4-3F7579FA8985}" type="slidenum">
              <a:rPr lang="en-US"/>
              <a:pPr/>
              <a:t>20</a:t>
            </a:fld>
            <a:endParaRPr lang="en-US" dirty="0"/>
          </a:p>
        </p:txBody>
      </p:sp>
      <p:sp>
        <p:nvSpPr>
          <p:cNvPr id="339970" name="Rectangle 2"/>
          <p:cNvSpPr>
            <a:spLocks noGrp="1" noChangeArrowheads="1"/>
          </p:cNvSpPr>
          <p:nvPr>
            <p:ph type="title"/>
          </p:nvPr>
        </p:nvSpPr>
        <p:spPr>
          <a:xfrm>
            <a:off x="685800" y="228600"/>
            <a:ext cx="7772400" cy="685800"/>
          </a:xfrm>
          <a:noFill/>
          <a:ln/>
        </p:spPr>
        <p:txBody>
          <a:bodyPr>
            <a:normAutofit fontScale="90000"/>
          </a:bodyPr>
          <a:lstStyle/>
          <a:p>
            <a:r>
              <a:rPr lang="en-US" dirty="0"/>
              <a:t>Ignoring Multiplicative Constants </a:t>
            </a:r>
          </a:p>
        </p:txBody>
      </p:sp>
      <p:sp>
        <p:nvSpPr>
          <p:cNvPr id="339971" name="Rectangle 3"/>
          <p:cNvSpPr>
            <a:spLocks noGrp="1" noChangeArrowheads="1"/>
          </p:cNvSpPr>
          <p:nvPr>
            <p:ph type="body" idx="1"/>
          </p:nvPr>
        </p:nvSpPr>
        <p:spPr>
          <a:xfrm>
            <a:off x="228600" y="1066800"/>
            <a:ext cx="8763000" cy="2286000"/>
          </a:xfrm>
          <a:noFill/>
          <a:ln/>
        </p:spPr>
        <p:txBody>
          <a:bodyPr>
            <a:normAutofit/>
          </a:bodyPr>
          <a:lstStyle/>
          <a:p>
            <a:pPr marL="0" indent="0">
              <a:spcBef>
                <a:spcPct val="0"/>
              </a:spcBef>
              <a:buFont typeface="Monotype Sorts" pitchFamily="2" charset="2"/>
              <a:buNone/>
            </a:pPr>
            <a:r>
              <a:rPr lang="en-US" sz="2400" dirty="0"/>
              <a:t>The linear search algorithm requires </a:t>
            </a:r>
            <a:r>
              <a:rPr lang="en-US" sz="2400" i="1" dirty="0"/>
              <a:t>n</a:t>
            </a:r>
            <a:r>
              <a:rPr lang="en-US" sz="2400" dirty="0"/>
              <a:t> comparisons in the worst-case and  </a:t>
            </a:r>
            <a:r>
              <a:rPr lang="en-US" sz="2400" i="1" dirty="0"/>
              <a:t>n/2</a:t>
            </a:r>
            <a:r>
              <a:rPr lang="en-US" sz="2400" dirty="0"/>
              <a:t> comparisons in the average-case. Using the Big  </a:t>
            </a:r>
            <a:r>
              <a:rPr lang="en-US" sz="2400" i="1" dirty="0"/>
              <a:t>O</a:t>
            </a:r>
            <a:r>
              <a:rPr lang="en-US" sz="2400" dirty="0"/>
              <a:t> notation, both cases require  </a:t>
            </a:r>
            <a:r>
              <a:rPr lang="en-US" sz="2400" i="1" dirty="0"/>
              <a:t>O(n)</a:t>
            </a:r>
            <a:r>
              <a:rPr lang="en-US" sz="2400" dirty="0"/>
              <a:t> time. The multiplicative constant (1/2) can be omitted. Algorithm analysis is focused on growth rate. The multiplicative constants have no impact on growth rates. The growth rate for  n/2 or 100n is the same as n, i.e., O(n) = O(n/2) = O(100n).</a:t>
            </a:r>
          </a:p>
        </p:txBody>
      </p:sp>
      <p:sp>
        <p:nvSpPr>
          <p:cNvPr id="339973"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39975"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39977" name="Rectangle 9"/>
          <p:cNvSpPr>
            <a:spLocks noChangeArrowheads="1"/>
          </p:cNvSpPr>
          <p:nvPr/>
        </p:nvSpPr>
        <p:spPr bwMode="auto">
          <a:xfrm>
            <a:off x="0" y="27400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55" y="3505200"/>
            <a:ext cx="7618413" cy="2867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826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FD63669-61A1-40DC-9C20-ADE6DD7EB456}" type="slidenum">
              <a:rPr lang="en-US"/>
              <a:pPr/>
              <a:t>21</a:t>
            </a:fld>
            <a:endParaRPr lang="en-US" dirty="0"/>
          </a:p>
        </p:txBody>
      </p:sp>
      <p:sp>
        <p:nvSpPr>
          <p:cNvPr id="344066" name="Rectangle 2"/>
          <p:cNvSpPr>
            <a:spLocks noGrp="1" noChangeArrowheads="1"/>
          </p:cNvSpPr>
          <p:nvPr>
            <p:ph type="title"/>
          </p:nvPr>
        </p:nvSpPr>
        <p:spPr>
          <a:xfrm>
            <a:off x="685800" y="228600"/>
            <a:ext cx="7772400" cy="685800"/>
          </a:xfrm>
          <a:noFill/>
          <a:ln/>
        </p:spPr>
        <p:txBody>
          <a:bodyPr>
            <a:normAutofit fontScale="90000"/>
          </a:bodyPr>
          <a:lstStyle/>
          <a:p>
            <a:r>
              <a:rPr lang="en-US" dirty="0"/>
              <a:t>Examples: Determining Big-O</a:t>
            </a:r>
          </a:p>
        </p:txBody>
      </p:sp>
      <p:sp>
        <p:nvSpPr>
          <p:cNvPr id="344067" name="Rectangle 3"/>
          <p:cNvSpPr>
            <a:spLocks noGrp="1" noChangeArrowheads="1"/>
          </p:cNvSpPr>
          <p:nvPr>
            <p:ph type="body" idx="1"/>
          </p:nvPr>
        </p:nvSpPr>
        <p:spPr>
          <a:xfrm>
            <a:off x="914400" y="1447800"/>
            <a:ext cx="7086600" cy="3124200"/>
          </a:xfrm>
          <a:noFill/>
          <a:ln/>
        </p:spPr>
        <p:txBody>
          <a:bodyPr/>
          <a:lstStyle/>
          <a:p>
            <a:pPr marL="0" indent="0">
              <a:lnSpc>
                <a:spcPct val="150000"/>
              </a:lnSpc>
              <a:spcBef>
                <a:spcPct val="0"/>
              </a:spcBef>
            </a:pPr>
            <a:r>
              <a:rPr lang="en-US" sz="3000" dirty="0"/>
              <a:t>Repetition</a:t>
            </a:r>
          </a:p>
          <a:p>
            <a:pPr marL="0" indent="0">
              <a:lnSpc>
                <a:spcPct val="150000"/>
              </a:lnSpc>
              <a:spcBef>
                <a:spcPct val="0"/>
              </a:spcBef>
            </a:pPr>
            <a:r>
              <a:rPr lang="en-US" sz="3000" dirty="0"/>
              <a:t>Sequence </a:t>
            </a:r>
          </a:p>
          <a:p>
            <a:pPr marL="0" indent="0">
              <a:lnSpc>
                <a:spcPct val="150000"/>
              </a:lnSpc>
              <a:spcBef>
                <a:spcPct val="0"/>
              </a:spcBef>
            </a:pPr>
            <a:r>
              <a:rPr lang="en-US" sz="3000" dirty="0"/>
              <a:t>Selection</a:t>
            </a:r>
          </a:p>
          <a:p>
            <a:pPr marL="0" indent="0">
              <a:spcBef>
                <a:spcPct val="0"/>
              </a:spcBef>
              <a:buFont typeface="Monotype Sorts" pitchFamily="2" charset="2"/>
              <a:buNone/>
            </a:pPr>
            <a:endParaRPr lang="en-US" sz="3000" dirty="0"/>
          </a:p>
        </p:txBody>
      </p:sp>
      <p:sp>
        <p:nvSpPr>
          <p:cNvPr id="344068"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44070"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44075" name="Rectangle 11"/>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Tree>
    <p:extLst>
      <p:ext uri="{BB962C8B-B14F-4D97-AF65-F5344CB8AC3E}">
        <p14:creationId xmlns:p14="http://schemas.microsoft.com/office/powerpoint/2010/main" val="2415518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1"/>
          </p:nvPr>
        </p:nvSpPr>
        <p:spPr/>
        <p:txBody>
          <a:bodyPr/>
          <a:lstStyle/>
          <a:p>
            <a:fld id="{E63F417E-6011-4070-83C5-B2EEB2A21D5B}" type="slidenum">
              <a:rPr lang="en-US"/>
              <a:pPr/>
              <a:t>22</a:t>
            </a:fld>
            <a:endParaRPr lang="en-US" dirty="0"/>
          </a:p>
        </p:txBody>
      </p:sp>
      <p:sp>
        <p:nvSpPr>
          <p:cNvPr id="382978" name="Rectangle 2"/>
          <p:cNvSpPr>
            <a:spLocks noGrp="1" noChangeArrowheads="1"/>
          </p:cNvSpPr>
          <p:nvPr>
            <p:ph type="title"/>
          </p:nvPr>
        </p:nvSpPr>
        <p:spPr>
          <a:xfrm>
            <a:off x="685800" y="285750"/>
            <a:ext cx="7772400" cy="933450"/>
          </a:xfrm>
          <a:noFill/>
          <a:ln/>
        </p:spPr>
        <p:txBody>
          <a:bodyPr/>
          <a:lstStyle/>
          <a:p>
            <a:r>
              <a:rPr lang="en-US" dirty="0"/>
              <a:t>Repetition: Simple Loops</a:t>
            </a:r>
          </a:p>
        </p:txBody>
      </p:sp>
      <p:sp>
        <p:nvSpPr>
          <p:cNvPr id="382980"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82981"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82982"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382989" name="Text Box 13"/>
          <p:cNvSpPr txBox="1">
            <a:spLocks noChangeArrowheads="1"/>
          </p:cNvSpPr>
          <p:nvPr/>
        </p:nvSpPr>
        <p:spPr bwMode="auto">
          <a:xfrm>
            <a:off x="2459038" y="4038600"/>
            <a:ext cx="53133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T(n) = (a constant c) * n = </a:t>
            </a:r>
            <a:r>
              <a:rPr lang="en-US" dirty="0" err="1">
                <a:latin typeface="Arial" charset="0"/>
              </a:rPr>
              <a:t>cn</a:t>
            </a:r>
            <a:r>
              <a:rPr lang="en-US" dirty="0">
                <a:latin typeface="Arial" charset="0"/>
              </a:rPr>
              <a:t> = </a:t>
            </a:r>
            <a:r>
              <a:rPr lang="en-US" b="1" dirty="0">
                <a:latin typeface="Arial" charset="0"/>
              </a:rPr>
              <a:t>O(n)</a:t>
            </a:r>
            <a:endParaRPr lang="en-US" dirty="0">
              <a:latin typeface="Arial" charset="0"/>
            </a:endParaRPr>
          </a:p>
        </p:txBody>
      </p:sp>
      <p:sp>
        <p:nvSpPr>
          <p:cNvPr id="382993" name="Rectangle 17"/>
          <p:cNvSpPr>
            <a:spLocks noGrp="1" noChangeArrowheads="1"/>
          </p:cNvSpPr>
          <p:nvPr>
            <p:ph type="body" idx="1"/>
          </p:nvPr>
        </p:nvSpPr>
        <p:spPr>
          <a:xfrm>
            <a:off x="2362200" y="1676400"/>
            <a:ext cx="4953000" cy="1600200"/>
          </a:xfrm>
          <a:solidFill>
            <a:schemeClr val="bg1"/>
          </a:solidFill>
          <a:ln/>
        </p:spPr>
        <p:txBody>
          <a:bodyPr/>
          <a:lstStyle/>
          <a:p>
            <a:pPr marL="0" indent="0">
              <a:lnSpc>
                <a:spcPct val="90000"/>
              </a:lnSpc>
              <a:buFont typeface="Monotype Sorts" pitchFamily="2" charset="2"/>
              <a:buNone/>
            </a:pPr>
            <a:r>
              <a:rPr lang="en-US" sz="2400">
                <a:latin typeface="Courier New" pitchFamily="49" charset="0"/>
              </a:rPr>
              <a:t>for (i = 1; i &lt;= n; i++) {</a:t>
            </a:r>
          </a:p>
          <a:p>
            <a:pPr marL="0" indent="0">
              <a:lnSpc>
                <a:spcPct val="90000"/>
              </a:lnSpc>
              <a:buFont typeface="Monotype Sorts" pitchFamily="2" charset="2"/>
              <a:buNone/>
            </a:pPr>
            <a:r>
              <a:rPr lang="en-US" sz="2400">
                <a:latin typeface="Courier New" pitchFamily="49" charset="0"/>
              </a:rPr>
              <a:t>  k = k + 5;</a:t>
            </a:r>
          </a:p>
          <a:p>
            <a:pPr marL="0" indent="0">
              <a:lnSpc>
                <a:spcPct val="90000"/>
              </a:lnSpc>
              <a:buFont typeface="Monotype Sorts" pitchFamily="2" charset="2"/>
              <a:buNone/>
            </a:pPr>
            <a:r>
              <a:rPr lang="en-US" sz="2400">
                <a:latin typeface="Courier New" pitchFamily="49" charset="0"/>
              </a:rPr>
              <a:t>}</a:t>
            </a:r>
          </a:p>
        </p:txBody>
      </p:sp>
      <p:grpSp>
        <p:nvGrpSpPr>
          <p:cNvPr id="383005" name="Group 29"/>
          <p:cNvGrpSpPr>
            <a:grpSpLocks/>
          </p:cNvGrpSpPr>
          <p:nvPr/>
        </p:nvGrpSpPr>
        <p:grpSpPr bwMode="auto">
          <a:xfrm>
            <a:off x="4648200" y="2438400"/>
            <a:ext cx="2713038" cy="533400"/>
            <a:chOff x="2928" y="1536"/>
            <a:chExt cx="1709" cy="336"/>
          </a:xfrm>
        </p:grpSpPr>
        <p:sp>
          <p:nvSpPr>
            <p:cNvPr id="382995" name="Text Box 19"/>
            <p:cNvSpPr txBox="1">
              <a:spLocks noChangeArrowheads="1"/>
            </p:cNvSpPr>
            <p:nvPr/>
          </p:nvSpPr>
          <p:spPr bwMode="auto">
            <a:xfrm>
              <a:off x="3494" y="1584"/>
              <a:ext cx="1143" cy="288"/>
            </a:xfrm>
            <a:prstGeom prst="rect">
              <a:avLst/>
            </a:prstGeom>
            <a:solidFill>
              <a:schemeClr val="tx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2"/>
                  </a:solidFill>
                </a:rPr>
                <a:t>constant time</a:t>
              </a:r>
            </a:p>
          </p:txBody>
        </p:sp>
        <p:sp>
          <p:nvSpPr>
            <p:cNvPr id="382996" name="Line 20"/>
            <p:cNvSpPr>
              <a:spLocks noChangeShapeType="1"/>
            </p:cNvSpPr>
            <p:nvPr/>
          </p:nvSpPr>
          <p:spPr bwMode="auto">
            <a:xfrm flipH="1" flipV="1">
              <a:off x="2928" y="1536"/>
              <a:ext cx="576" cy="214"/>
            </a:xfrm>
            <a:prstGeom prst="line">
              <a:avLst/>
            </a:prstGeom>
            <a:ln>
              <a:headEnd type="none" w="sm" len="sm"/>
              <a:tailEnd type="stealth" w="lg" len="med"/>
            </a:ln>
            <a:extLst/>
          </p:spPr>
          <p:style>
            <a:lnRef idx="2">
              <a:schemeClr val="dk1"/>
            </a:lnRef>
            <a:fillRef idx="0">
              <a:schemeClr val="dk1"/>
            </a:fillRef>
            <a:effectRef idx="1">
              <a:schemeClr val="dk1"/>
            </a:effectRef>
            <a:fontRef idx="minor">
              <a:schemeClr val="tx1"/>
            </a:fontRef>
          </p:style>
          <p:txBody>
            <a:bodyPr wrap="none" anchor="ctr"/>
            <a:lstStyle/>
            <a:p>
              <a:endParaRPr lang="en-US"/>
            </a:p>
          </p:txBody>
        </p:sp>
      </p:grpSp>
      <p:grpSp>
        <p:nvGrpSpPr>
          <p:cNvPr id="382997" name="Group 21"/>
          <p:cNvGrpSpPr>
            <a:grpSpLocks/>
          </p:cNvGrpSpPr>
          <p:nvPr/>
        </p:nvGrpSpPr>
        <p:grpSpPr bwMode="auto">
          <a:xfrm>
            <a:off x="685800" y="1752600"/>
            <a:ext cx="1676400" cy="1143000"/>
            <a:chOff x="480" y="2438"/>
            <a:chExt cx="1056" cy="768"/>
          </a:xfrm>
        </p:grpSpPr>
        <p:sp>
          <p:nvSpPr>
            <p:cNvPr id="382998" name="Text Box 22"/>
            <p:cNvSpPr txBox="1">
              <a:spLocks noChangeArrowheads="1"/>
            </p:cNvSpPr>
            <p:nvPr/>
          </p:nvSpPr>
          <p:spPr bwMode="auto">
            <a:xfrm>
              <a:off x="480" y="2544"/>
              <a:ext cx="797" cy="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executed</a:t>
              </a:r>
            </a:p>
            <a:p>
              <a:r>
                <a:rPr lang="en-US" i="1"/>
                <a:t>n</a:t>
              </a:r>
              <a:r>
                <a:rPr lang="en-US"/>
                <a:t> times</a:t>
              </a:r>
            </a:p>
          </p:txBody>
        </p:sp>
        <p:sp>
          <p:nvSpPr>
            <p:cNvPr id="382999" name="AutoShape 2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3001" name="AutoShape 25"/>
          <p:cNvSpPr>
            <a:spLocks/>
          </p:cNvSpPr>
          <p:nvPr/>
        </p:nvSpPr>
        <p:spPr bwMode="auto">
          <a:xfrm>
            <a:off x="1066800" y="4800600"/>
            <a:ext cx="4953000" cy="381000"/>
          </a:xfrm>
          <a:prstGeom prst="accentCallout2">
            <a:avLst>
              <a:gd name="adj1" fmla="val 30000"/>
              <a:gd name="adj2" fmla="val 101537"/>
              <a:gd name="adj3" fmla="val 30000"/>
              <a:gd name="adj4" fmla="val 102694"/>
              <a:gd name="adj5" fmla="val -88750"/>
              <a:gd name="adj6" fmla="val 103880"/>
            </a:avLst>
          </a:prstGeom>
          <a:solidFill>
            <a:schemeClr val="accent1"/>
          </a:solidFill>
          <a:ln w="12700">
            <a:solidFill>
              <a:schemeClr val="tx1"/>
            </a:solidFill>
            <a:miter lim="800000"/>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800" i="1">
                <a:latin typeface="Arial" charset="0"/>
              </a:rPr>
              <a:t>Ignore multiplicative constants (e.g., “c”).</a:t>
            </a:r>
          </a:p>
        </p:txBody>
      </p:sp>
      <p:sp>
        <p:nvSpPr>
          <p:cNvPr id="383002" name="Text Box 26"/>
          <p:cNvSpPr txBox="1">
            <a:spLocks noChangeArrowheads="1"/>
          </p:cNvSpPr>
          <p:nvPr/>
        </p:nvSpPr>
        <p:spPr bwMode="auto">
          <a:xfrm>
            <a:off x="762000" y="35814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Time Complexity</a:t>
            </a:r>
          </a:p>
        </p:txBody>
      </p:sp>
    </p:spTree>
    <p:extLst>
      <p:ext uri="{BB962C8B-B14F-4D97-AF65-F5344CB8AC3E}">
        <p14:creationId xmlns:p14="http://schemas.microsoft.com/office/powerpoint/2010/main" val="1924139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3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29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3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3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9" grpId="0"/>
      <p:bldP spid="383001" grpId="0" animBg="1"/>
      <p:bldP spid="3830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1"/>
          </p:nvPr>
        </p:nvSpPr>
        <p:spPr/>
        <p:txBody>
          <a:bodyPr/>
          <a:lstStyle/>
          <a:p>
            <a:fld id="{7FC6991E-3168-4E79-BDD7-01FB5A954932}" type="slidenum">
              <a:rPr lang="en-US"/>
              <a:pPr/>
              <a:t>23</a:t>
            </a:fld>
            <a:endParaRPr lang="en-US"/>
          </a:p>
        </p:txBody>
      </p:sp>
      <p:sp>
        <p:nvSpPr>
          <p:cNvPr id="385026" name="Rectangle 2"/>
          <p:cNvSpPr>
            <a:spLocks noGrp="1" noChangeArrowheads="1"/>
          </p:cNvSpPr>
          <p:nvPr>
            <p:ph type="title"/>
          </p:nvPr>
        </p:nvSpPr>
        <p:spPr>
          <a:xfrm>
            <a:off x="685800" y="285750"/>
            <a:ext cx="7772400" cy="933450"/>
          </a:xfrm>
          <a:noFill/>
          <a:ln/>
        </p:spPr>
        <p:txBody>
          <a:bodyPr/>
          <a:lstStyle/>
          <a:p>
            <a:r>
              <a:rPr lang="en-US"/>
              <a:t>Repetition: Nested Loops</a:t>
            </a:r>
          </a:p>
        </p:txBody>
      </p:sp>
      <p:sp>
        <p:nvSpPr>
          <p:cNvPr id="385027"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5028"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5029"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5030" name="Text Box 6"/>
          <p:cNvSpPr txBox="1">
            <a:spLocks noChangeArrowheads="1"/>
          </p:cNvSpPr>
          <p:nvPr/>
        </p:nvSpPr>
        <p:spPr bwMode="auto">
          <a:xfrm>
            <a:off x="2209800" y="5029200"/>
            <a:ext cx="5867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T(n) = (a constant c) * n * n = c</a:t>
            </a:r>
            <a:r>
              <a:rPr lang="en-US"/>
              <a:t>n</a:t>
            </a:r>
            <a:r>
              <a:rPr lang="en-US" baseline="30000"/>
              <a:t>2</a:t>
            </a:r>
            <a:r>
              <a:rPr lang="en-US">
                <a:latin typeface="Arial" charset="0"/>
              </a:rPr>
              <a:t> = </a:t>
            </a:r>
            <a:r>
              <a:rPr lang="en-US"/>
              <a:t>O(n</a:t>
            </a:r>
            <a:r>
              <a:rPr lang="en-US" baseline="30000"/>
              <a:t>2</a:t>
            </a:r>
            <a:r>
              <a:rPr lang="en-US"/>
              <a:t>)</a:t>
            </a:r>
            <a:endParaRPr lang="en-US" b="1">
              <a:latin typeface="Arial" charset="0"/>
            </a:endParaRPr>
          </a:p>
        </p:txBody>
      </p:sp>
      <p:sp>
        <p:nvSpPr>
          <p:cNvPr id="385031" name="Rectangle 7"/>
          <p:cNvSpPr>
            <a:spLocks noGrp="1" noChangeArrowheads="1"/>
          </p:cNvSpPr>
          <p:nvPr>
            <p:ph type="body" idx="1"/>
          </p:nvPr>
        </p:nvSpPr>
        <p:spPr>
          <a:xfrm>
            <a:off x="1828800" y="1600200"/>
            <a:ext cx="5486400" cy="2057400"/>
          </a:xfrm>
          <a:solidFill>
            <a:schemeClr val="bg1"/>
          </a:solidFill>
          <a:ln/>
        </p:spPr>
        <p:txBody>
          <a:bodyPr/>
          <a:lstStyle/>
          <a:p>
            <a:pPr marL="0" indent="0">
              <a:lnSpc>
                <a:spcPct val="90000"/>
              </a:lnSpc>
              <a:buFont typeface="Monotype Sorts" pitchFamily="2" charset="2"/>
              <a:buNone/>
            </a:pPr>
            <a:r>
              <a:rPr lang="en-US" sz="2400">
                <a:latin typeface="Courier New" pitchFamily="49" charset="0"/>
              </a:rPr>
              <a:t>for (i = 1; i &lt;= n; i++) {</a:t>
            </a:r>
          </a:p>
          <a:p>
            <a:pPr marL="0" indent="0">
              <a:lnSpc>
                <a:spcPct val="90000"/>
              </a:lnSpc>
              <a:buFont typeface="Monotype Sorts" pitchFamily="2" charset="2"/>
              <a:buNone/>
            </a:pPr>
            <a:r>
              <a:rPr lang="en-US" sz="2400">
                <a:latin typeface="Courier New" pitchFamily="49" charset="0"/>
              </a:rPr>
              <a:t>  for (j = 1; j &lt;= n; j++) {</a:t>
            </a:r>
          </a:p>
          <a:p>
            <a:pPr marL="0" indent="0">
              <a:lnSpc>
                <a:spcPct val="90000"/>
              </a:lnSpc>
              <a:buFont typeface="Monotype Sorts" pitchFamily="2" charset="2"/>
              <a:buNone/>
            </a:pPr>
            <a:r>
              <a:rPr lang="en-US" sz="2400">
                <a:latin typeface="Courier New" pitchFamily="49" charset="0"/>
              </a:rPr>
              <a:t>    k = k + i + j;</a:t>
            </a:r>
          </a:p>
          <a:p>
            <a:pPr marL="0" indent="0">
              <a:lnSpc>
                <a:spcPct val="90000"/>
              </a:lnSpc>
              <a:buFont typeface="Monotype Sorts" pitchFamily="2" charset="2"/>
              <a:buNone/>
            </a:pPr>
            <a:r>
              <a:rPr lang="en-US" sz="2400">
                <a:latin typeface="Courier New" pitchFamily="49" charset="0"/>
              </a:rPr>
              <a:t>  }</a:t>
            </a:r>
          </a:p>
          <a:p>
            <a:pPr marL="0" indent="0">
              <a:lnSpc>
                <a:spcPct val="90000"/>
              </a:lnSpc>
              <a:buFont typeface="Monotype Sorts" pitchFamily="2" charset="2"/>
              <a:buNone/>
            </a:pPr>
            <a:r>
              <a:rPr lang="en-US" sz="2400">
                <a:latin typeface="Courier New" pitchFamily="49" charset="0"/>
              </a:rPr>
              <a:t>}</a:t>
            </a:r>
          </a:p>
        </p:txBody>
      </p:sp>
      <p:grpSp>
        <p:nvGrpSpPr>
          <p:cNvPr id="385043" name="Group 19"/>
          <p:cNvGrpSpPr>
            <a:grpSpLocks/>
          </p:cNvGrpSpPr>
          <p:nvPr/>
        </p:nvGrpSpPr>
        <p:grpSpPr bwMode="auto">
          <a:xfrm>
            <a:off x="5029200" y="2819400"/>
            <a:ext cx="1890713" cy="1143000"/>
            <a:chOff x="2688" y="1728"/>
            <a:chExt cx="1191" cy="720"/>
          </a:xfrm>
        </p:grpSpPr>
        <p:sp>
          <p:nvSpPr>
            <p:cNvPr id="385033" name="Text Box 9"/>
            <p:cNvSpPr txBox="1">
              <a:spLocks noChangeArrowheads="1"/>
            </p:cNvSpPr>
            <p:nvPr/>
          </p:nvSpPr>
          <p:spPr bwMode="auto">
            <a:xfrm>
              <a:off x="2736" y="2160"/>
              <a:ext cx="1143" cy="288"/>
            </a:xfrm>
            <a:prstGeom prst="rect">
              <a:avLst/>
            </a:prstGeom>
            <a:solidFill>
              <a:schemeClr val="tx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2"/>
                  </a:solidFill>
                </a:rPr>
                <a:t>constant time</a:t>
              </a:r>
            </a:p>
          </p:txBody>
        </p:sp>
        <p:sp>
          <p:nvSpPr>
            <p:cNvPr id="385034" name="Line 10"/>
            <p:cNvSpPr>
              <a:spLocks noChangeShapeType="1"/>
            </p:cNvSpPr>
            <p:nvPr/>
          </p:nvSpPr>
          <p:spPr bwMode="auto">
            <a:xfrm flipH="1" flipV="1">
              <a:off x="2688" y="1728"/>
              <a:ext cx="288" cy="384"/>
            </a:xfrm>
            <a:prstGeom prst="line">
              <a:avLst/>
            </a:prstGeom>
            <a:ln>
              <a:headEnd type="none" w="sm" len="sm"/>
              <a:tailEnd type="stealth" w="lg" len="med"/>
            </a:ln>
            <a:extLst/>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grpSp>
        <p:nvGrpSpPr>
          <p:cNvPr id="385035" name="Group 11"/>
          <p:cNvGrpSpPr>
            <a:grpSpLocks/>
          </p:cNvGrpSpPr>
          <p:nvPr/>
        </p:nvGrpSpPr>
        <p:grpSpPr bwMode="auto">
          <a:xfrm>
            <a:off x="152400" y="1676400"/>
            <a:ext cx="1676400" cy="1828800"/>
            <a:chOff x="480" y="2438"/>
            <a:chExt cx="1056" cy="768"/>
          </a:xfrm>
        </p:grpSpPr>
        <p:sp>
          <p:nvSpPr>
            <p:cNvPr id="385036" name="Text Box 12"/>
            <p:cNvSpPr txBox="1">
              <a:spLocks noChangeArrowheads="1"/>
            </p:cNvSpPr>
            <p:nvPr/>
          </p:nvSpPr>
          <p:spPr bwMode="auto">
            <a:xfrm>
              <a:off x="480" y="2544"/>
              <a:ext cx="797" cy="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executed</a:t>
              </a:r>
            </a:p>
            <a:p>
              <a:r>
                <a:rPr lang="en-US" i="1"/>
                <a:t>n</a:t>
              </a:r>
              <a:r>
                <a:rPr lang="en-US"/>
                <a:t> times</a:t>
              </a:r>
            </a:p>
          </p:txBody>
        </p:sp>
        <p:sp>
          <p:nvSpPr>
            <p:cNvPr id="385037"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5038" name="AutoShape 14"/>
          <p:cNvSpPr>
            <a:spLocks/>
          </p:cNvSpPr>
          <p:nvPr/>
        </p:nvSpPr>
        <p:spPr bwMode="auto">
          <a:xfrm>
            <a:off x="1066800" y="5791200"/>
            <a:ext cx="4953000" cy="381000"/>
          </a:xfrm>
          <a:prstGeom prst="accentCallout2">
            <a:avLst>
              <a:gd name="adj1" fmla="val 30000"/>
              <a:gd name="adj2" fmla="val 101537"/>
              <a:gd name="adj3" fmla="val 30000"/>
              <a:gd name="adj4" fmla="val 104454"/>
              <a:gd name="adj5" fmla="val -104167"/>
              <a:gd name="adj6" fmla="val 107468"/>
            </a:avLst>
          </a:prstGeom>
          <a:solidFill>
            <a:schemeClr val="accent1"/>
          </a:solidFill>
          <a:ln w="12700">
            <a:solidFill>
              <a:schemeClr val="tx1"/>
            </a:solidFill>
            <a:miter lim="800000"/>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800" i="1">
                <a:latin typeface="Arial" charset="0"/>
              </a:rPr>
              <a:t>Ignore multiplicative constants (e.g., “c”).</a:t>
            </a:r>
          </a:p>
        </p:txBody>
      </p:sp>
      <p:sp>
        <p:nvSpPr>
          <p:cNvPr id="385039" name="Text Box 15"/>
          <p:cNvSpPr txBox="1">
            <a:spLocks noChangeArrowheads="1"/>
          </p:cNvSpPr>
          <p:nvPr/>
        </p:nvSpPr>
        <p:spPr bwMode="auto">
          <a:xfrm>
            <a:off x="762000" y="45720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Time Complexity</a:t>
            </a:r>
          </a:p>
        </p:txBody>
      </p:sp>
      <p:grpSp>
        <p:nvGrpSpPr>
          <p:cNvPr id="385040" name="Group 16"/>
          <p:cNvGrpSpPr>
            <a:grpSpLocks/>
          </p:cNvGrpSpPr>
          <p:nvPr/>
        </p:nvGrpSpPr>
        <p:grpSpPr bwMode="auto">
          <a:xfrm>
            <a:off x="7086600" y="2057400"/>
            <a:ext cx="1855788" cy="1187450"/>
            <a:chOff x="3504" y="2256"/>
            <a:chExt cx="1122" cy="972"/>
          </a:xfrm>
        </p:grpSpPr>
        <p:sp>
          <p:nvSpPr>
            <p:cNvPr id="385041"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42" name="Text Box 18"/>
            <p:cNvSpPr txBox="1">
              <a:spLocks noChangeArrowheads="1"/>
            </p:cNvSpPr>
            <p:nvPr/>
          </p:nvSpPr>
          <p:spPr bwMode="auto">
            <a:xfrm>
              <a:off x="3763" y="2256"/>
              <a:ext cx="863" cy="9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inner loop</a:t>
              </a:r>
            </a:p>
            <a:p>
              <a:r>
                <a:rPr lang="en-US"/>
                <a:t>executed</a:t>
              </a:r>
            </a:p>
            <a:p>
              <a:r>
                <a:rPr lang="en-US" i="1"/>
                <a:t>n</a:t>
              </a:r>
              <a:r>
                <a:rPr lang="en-US"/>
                <a:t> times</a:t>
              </a:r>
            </a:p>
          </p:txBody>
        </p:sp>
      </p:grpSp>
    </p:spTree>
    <p:extLst>
      <p:ext uri="{BB962C8B-B14F-4D97-AF65-F5344CB8AC3E}">
        <p14:creationId xmlns:p14="http://schemas.microsoft.com/office/powerpoint/2010/main" val="1948669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50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5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5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0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5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p:bldP spid="385038" grpId="0" animBg="1"/>
      <p:bldP spid="3850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1"/>
          </p:nvPr>
        </p:nvSpPr>
        <p:spPr/>
        <p:txBody>
          <a:bodyPr/>
          <a:lstStyle/>
          <a:p>
            <a:fld id="{EED8A053-19FE-4FF8-BAF5-E43609846C14}" type="slidenum">
              <a:rPr lang="en-US"/>
              <a:pPr/>
              <a:t>24</a:t>
            </a:fld>
            <a:endParaRPr lang="en-US"/>
          </a:p>
        </p:txBody>
      </p:sp>
      <p:sp>
        <p:nvSpPr>
          <p:cNvPr id="387074" name="Rectangle 2"/>
          <p:cNvSpPr>
            <a:spLocks noGrp="1" noChangeArrowheads="1"/>
          </p:cNvSpPr>
          <p:nvPr>
            <p:ph type="title"/>
          </p:nvPr>
        </p:nvSpPr>
        <p:spPr>
          <a:xfrm>
            <a:off x="685800" y="285750"/>
            <a:ext cx="7772400" cy="933450"/>
          </a:xfrm>
          <a:noFill/>
          <a:ln/>
        </p:spPr>
        <p:txBody>
          <a:bodyPr/>
          <a:lstStyle/>
          <a:p>
            <a:r>
              <a:rPr lang="en-US"/>
              <a:t>Repetition: Nested Loops</a:t>
            </a:r>
          </a:p>
        </p:txBody>
      </p:sp>
      <p:sp>
        <p:nvSpPr>
          <p:cNvPr id="387075"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7076"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7077"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7078" name="Text Box 6"/>
          <p:cNvSpPr txBox="1">
            <a:spLocks noChangeArrowheads="1"/>
          </p:cNvSpPr>
          <p:nvPr/>
        </p:nvSpPr>
        <p:spPr bwMode="auto">
          <a:xfrm>
            <a:off x="1295400" y="4267200"/>
            <a:ext cx="67818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T(n) = c + 2c + 3c + 4c + … + nc = c</a:t>
            </a:r>
            <a:r>
              <a:rPr lang="en-US"/>
              <a:t>n(n+1)/2</a:t>
            </a:r>
            <a:r>
              <a:rPr lang="en-US">
                <a:latin typeface="Arial" charset="0"/>
              </a:rPr>
              <a:t> = (c/2)</a:t>
            </a:r>
            <a:r>
              <a:rPr lang="en-US"/>
              <a:t>n</a:t>
            </a:r>
            <a:r>
              <a:rPr lang="en-US" baseline="30000"/>
              <a:t>2</a:t>
            </a:r>
            <a:r>
              <a:rPr lang="en-US"/>
              <a:t> + (c/2)n = O(n</a:t>
            </a:r>
            <a:r>
              <a:rPr lang="en-US" baseline="30000"/>
              <a:t>2</a:t>
            </a:r>
            <a:r>
              <a:rPr lang="en-US"/>
              <a:t>)</a:t>
            </a:r>
            <a:endParaRPr lang="en-US" b="1">
              <a:latin typeface="Arial" charset="0"/>
            </a:endParaRPr>
          </a:p>
        </p:txBody>
      </p:sp>
      <p:sp>
        <p:nvSpPr>
          <p:cNvPr id="387079" name="Rectangle 7"/>
          <p:cNvSpPr>
            <a:spLocks noGrp="1" noChangeArrowheads="1"/>
          </p:cNvSpPr>
          <p:nvPr>
            <p:ph type="body" idx="1"/>
          </p:nvPr>
        </p:nvSpPr>
        <p:spPr>
          <a:xfrm>
            <a:off x="1828800" y="1600200"/>
            <a:ext cx="5486400" cy="2057400"/>
          </a:xfrm>
          <a:solidFill>
            <a:schemeClr val="bg1"/>
          </a:solidFill>
          <a:ln/>
        </p:spPr>
        <p:txBody>
          <a:bodyPr/>
          <a:lstStyle/>
          <a:p>
            <a:pPr marL="0" indent="0">
              <a:lnSpc>
                <a:spcPct val="90000"/>
              </a:lnSpc>
              <a:buFont typeface="Monotype Sorts" pitchFamily="2" charset="2"/>
              <a:buNone/>
            </a:pPr>
            <a:r>
              <a:rPr lang="en-US" sz="2400" dirty="0">
                <a:latin typeface="Courier New" pitchFamily="49" charset="0"/>
              </a:rPr>
              <a:t>for (i = 1; i &lt;= n; i++) {</a:t>
            </a:r>
          </a:p>
          <a:p>
            <a:pPr marL="0" indent="0">
              <a:lnSpc>
                <a:spcPct val="90000"/>
              </a:lnSpc>
              <a:buFont typeface="Monotype Sorts" pitchFamily="2" charset="2"/>
              <a:buNone/>
            </a:pPr>
            <a:r>
              <a:rPr lang="en-US" sz="2400" dirty="0">
                <a:latin typeface="Courier New" pitchFamily="49" charset="0"/>
              </a:rPr>
              <a:t>  for (j = 1; j &lt;= i; j++) {</a:t>
            </a:r>
          </a:p>
          <a:p>
            <a:pPr marL="0" indent="0">
              <a:lnSpc>
                <a:spcPct val="90000"/>
              </a:lnSpc>
              <a:buFont typeface="Monotype Sorts" pitchFamily="2" charset="2"/>
              <a:buNone/>
            </a:pPr>
            <a:r>
              <a:rPr lang="en-US" sz="2400" dirty="0">
                <a:latin typeface="Courier New" pitchFamily="49" charset="0"/>
              </a:rPr>
              <a:t>    k = k + i + j;</a:t>
            </a:r>
          </a:p>
          <a:p>
            <a:pPr marL="0" indent="0">
              <a:lnSpc>
                <a:spcPct val="90000"/>
              </a:lnSpc>
              <a:buFont typeface="Monotype Sorts" pitchFamily="2" charset="2"/>
              <a:buNone/>
            </a:pPr>
            <a:r>
              <a:rPr lang="en-US" sz="2400" dirty="0">
                <a:latin typeface="Courier New" pitchFamily="49" charset="0"/>
              </a:rPr>
              <a:t>  }</a:t>
            </a:r>
          </a:p>
          <a:p>
            <a:pPr marL="0" indent="0">
              <a:lnSpc>
                <a:spcPct val="90000"/>
              </a:lnSpc>
              <a:buFont typeface="Monotype Sorts" pitchFamily="2" charset="2"/>
              <a:buNone/>
            </a:pPr>
            <a:r>
              <a:rPr lang="en-US" sz="2400" dirty="0">
                <a:latin typeface="Courier New" pitchFamily="49" charset="0"/>
              </a:rPr>
              <a:t>}</a:t>
            </a:r>
          </a:p>
        </p:txBody>
      </p:sp>
      <p:grpSp>
        <p:nvGrpSpPr>
          <p:cNvPr id="387080" name="Group 8"/>
          <p:cNvGrpSpPr>
            <a:grpSpLocks/>
          </p:cNvGrpSpPr>
          <p:nvPr/>
        </p:nvGrpSpPr>
        <p:grpSpPr bwMode="auto">
          <a:xfrm>
            <a:off x="5029200" y="2819400"/>
            <a:ext cx="1890713" cy="1143000"/>
            <a:chOff x="2688" y="1728"/>
            <a:chExt cx="1191" cy="720"/>
          </a:xfrm>
        </p:grpSpPr>
        <p:sp>
          <p:nvSpPr>
            <p:cNvPr id="387081" name="Text Box 9"/>
            <p:cNvSpPr txBox="1">
              <a:spLocks noChangeArrowheads="1"/>
            </p:cNvSpPr>
            <p:nvPr/>
          </p:nvSpPr>
          <p:spPr bwMode="auto">
            <a:xfrm>
              <a:off x="2736" y="2160"/>
              <a:ext cx="1143" cy="288"/>
            </a:xfrm>
            <a:prstGeom prst="rect">
              <a:avLst/>
            </a:prstGeom>
            <a:solidFill>
              <a:schemeClr val="tx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2"/>
                  </a:solidFill>
                </a:rPr>
                <a:t>constant time</a:t>
              </a:r>
            </a:p>
          </p:txBody>
        </p:sp>
        <p:sp>
          <p:nvSpPr>
            <p:cNvPr id="387082" name="Line 10"/>
            <p:cNvSpPr>
              <a:spLocks noChangeShapeType="1"/>
            </p:cNvSpPr>
            <p:nvPr/>
          </p:nvSpPr>
          <p:spPr bwMode="auto">
            <a:xfrm flipH="1" flipV="1">
              <a:off x="2688" y="1728"/>
              <a:ext cx="288" cy="384"/>
            </a:xfrm>
            <a:prstGeom prst="line">
              <a:avLst/>
            </a:prstGeom>
            <a:ln>
              <a:headEnd type="none" w="sm" len="sm"/>
              <a:tailEnd type="stealth" w="lg" len="med"/>
            </a:ln>
            <a:extLst/>
          </p:spPr>
          <p:style>
            <a:lnRef idx="2">
              <a:schemeClr val="dk1"/>
            </a:lnRef>
            <a:fillRef idx="0">
              <a:schemeClr val="dk1"/>
            </a:fillRef>
            <a:effectRef idx="1">
              <a:schemeClr val="dk1"/>
            </a:effectRef>
            <a:fontRef idx="minor">
              <a:schemeClr val="tx1"/>
            </a:fontRef>
          </p:style>
          <p:txBody>
            <a:bodyPr wrap="none" anchor="ctr"/>
            <a:lstStyle/>
            <a:p>
              <a:endParaRPr lang="en-US"/>
            </a:p>
          </p:txBody>
        </p:sp>
      </p:grpSp>
      <p:grpSp>
        <p:nvGrpSpPr>
          <p:cNvPr id="387083" name="Group 11"/>
          <p:cNvGrpSpPr>
            <a:grpSpLocks/>
          </p:cNvGrpSpPr>
          <p:nvPr/>
        </p:nvGrpSpPr>
        <p:grpSpPr bwMode="auto">
          <a:xfrm>
            <a:off x="152400" y="1676400"/>
            <a:ext cx="1676400" cy="1828800"/>
            <a:chOff x="480" y="2438"/>
            <a:chExt cx="1056" cy="768"/>
          </a:xfrm>
        </p:grpSpPr>
        <p:sp>
          <p:nvSpPr>
            <p:cNvPr id="387084" name="Text Box 12"/>
            <p:cNvSpPr txBox="1">
              <a:spLocks noChangeArrowheads="1"/>
            </p:cNvSpPr>
            <p:nvPr/>
          </p:nvSpPr>
          <p:spPr bwMode="auto">
            <a:xfrm>
              <a:off x="480" y="2544"/>
              <a:ext cx="797" cy="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executed</a:t>
              </a:r>
            </a:p>
            <a:p>
              <a:r>
                <a:rPr lang="en-US" i="1"/>
                <a:t>n</a:t>
              </a:r>
              <a:r>
                <a:rPr lang="en-US"/>
                <a:t> times</a:t>
              </a:r>
            </a:p>
          </p:txBody>
        </p:sp>
        <p:sp>
          <p:nvSpPr>
            <p:cNvPr id="387085"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7086" name="AutoShape 14"/>
          <p:cNvSpPr>
            <a:spLocks/>
          </p:cNvSpPr>
          <p:nvPr/>
        </p:nvSpPr>
        <p:spPr bwMode="auto">
          <a:xfrm>
            <a:off x="3733800" y="5257800"/>
            <a:ext cx="4953000" cy="381000"/>
          </a:xfrm>
          <a:prstGeom prst="accentCallout2">
            <a:avLst>
              <a:gd name="adj1" fmla="val 30000"/>
              <a:gd name="adj2" fmla="val -1537"/>
              <a:gd name="adj3" fmla="val 30000"/>
              <a:gd name="adj4" fmla="val -6889"/>
              <a:gd name="adj5" fmla="val -58750"/>
              <a:gd name="adj6" fmla="val -12532"/>
            </a:avLst>
          </a:prstGeom>
          <a:solidFill>
            <a:schemeClr val="accent1"/>
          </a:solidFill>
          <a:ln w="12700">
            <a:solidFill>
              <a:schemeClr val="tx1"/>
            </a:solidFill>
            <a:miter lim="800000"/>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800" i="1">
                <a:latin typeface="Arial" charset="0"/>
              </a:rPr>
              <a:t>Ignore non-dominating terms</a:t>
            </a:r>
          </a:p>
        </p:txBody>
      </p:sp>
      <p:sp>
        <p:nvSpPr>
          <p:cNvPr id="387087" name="Text Box 15"/>
          <p:cNvSpPr txBox="1">
            <a:spLocks noChangeArrowheads="1"/>
          </p:cNvSpPr>
          <p:nvPr/>
        </p:nvSpPr>
        <p:spPr bwMode="auto">
          <a:xfrm>
            <a:off x="304800" y="38100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Time Complexity</a:t>
            </a:r>
          </a:p>
        </p:txBody>
      </p:sp>
      <p:grpSp>
        <p:nvGrpSpPr>
          <p:cNvPr id="387088" name="Group 16"/>
          <p:cNvGrpSpPr>
            <a:grpSpLocks/>
          </p:cNvGrpSpPr>
          <p:nvPr/>
        </p:nvGrpSpPr>
        <p:grpSpPr bwMode="auto">
          <a:xfrm>
            <a:off x="7086600" y="2057400"/>
            <a:ext cx="1855788" cy="1187450"/>
            <a:chOff x="3504" y="2256"/>
            <a:chExt cx="1122" cy="972"/>
          </a:xfrm>
        </p:grpSpPr>
        <p:sp>
          <p:nvSpPr>
            <p:cNvPr id="387089"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90" name="Text Box 18"/>
            <p:cNvSpPr txBox="1">
              <a:spLocks noChangeArrowheads="1"/>
            </p:cNvSpPr>
            <p:nvPr/>
          </p:nvSpPr>
          <p:spPr bwMode="auto">
            <a:xfrm>
              <a:off x="3763" y="2256"/>
              <a:ext cx="863" cy="9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inner loop</a:t>
              </a:r>
            </a:p>
            <a:p>
              <a:r>
                <a:rPr lang="en-US"/>
                <a:t>executed</a:t>
              </a:r>
            </a:p>
            <a:p>
              <a:r>
                <a:rPr lang="en-US" i="1">
                  <a:solidFill>
                    <a:srgbClr val="FF3300"/>
                  </a:solidFill>
                </a:rPr>
                <a:t>i</a:t>
              </a:r>
              <a:r>
                <a:rPr lang="en-US"/>
                <a:t> times</a:t>
              </a:r>
            </a:p>
          </p:txBody>
        </p:sp>
      </p:grpSp>
      <p:sp>
        <p:nvSpPr>
          <p:cNvPr id="387091" name="AutoShape 19"/>
          <p:cNvSpPr>
            <a:spLocks/>
          </p:cNvSpPr>
          <p:nvPr/>
        </p:nvSpPr>
        <p:spPr bwMode="auto">
          <a:xfrm>
            <a:off x="2743200" y="5791200"/>
            <a:ext cx="4953000" cy="381000"/>
          </a:xfrm>
          <a:prstGeom prst="accentCallout2">
            <a:avLst>
              <a:gd name="adj1" fmla="val 30000"/>
              <a:gd name="adj2" fmla="val -1537"/>
              <a:gd name="adj3" fmla="val 30000"/>
              <a:gd name="adj4" fmla="val -9870"/>
              <a:gd name="adj5" fmla="val -196667"/>
              <a:gd name="adj6" fmla="val -18685"/>
            </a:avLst>
          </a:prstGeom>
          <a:solidFill>
            <a:schemeClr val="accent1"/>
          </a:solidFill>
          <a:ln w="12700">
            <a:solidFill>
              <a:schemeClr val="tx1"/>
            </a:solidFill>
            <a:miter lim="800000"/>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r>
              <a:rPr lang="en-US" i="1"/>
              <a:t>Ignore multiplicative constants</a:t>
            </a:r>
          </a:p>
        </p:txBody>
      </p:sp>
    </p:spTree>
    <p:extLst>
      <p:ext uri="{BB962C8B-B14F-4D97-AF65-F5344CB8AC3E}">
        <p14:creationId xmlns:p14="http://schemas.microsoft.com/office/powerpoint/2010/main" val="2852789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70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70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70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0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707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70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0"/>
      <p:bldP spid="387086" grpId="0" animBg="1"/>
      <p:bldP spid="387087" grpId="0"/>
      <p:bldP spid="3870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1"/>
          </p:nvPr>
        </p:nvSpPr>
        <p:spPr/>
        <p:txBody>
          <a:bodyPr/>
          <a:lstStyle/>
          <a:p>
            <a:fld id="{0B856320-85BC-434E-B298-9EC21735B0A5}" type="slidenum">
              <a:rPr lang="en-US"/>
              <a:pPr/>
              <a:t>25</a:t>
            </a:fld>
            <a:endParaRPr lang="en-US"/>
          </a:p>
        </p:txBody>
      </p:sp>
      <p:sp>
        <p:nvSpPr>
          <p:cNvPr id="388098" name="Rectangle 2"/>
          <p:cNvSpPr>
            <a:spLocks noGrp="1" noChangeArrowheads="1"/>
          </p:cNvSpPr>
          <p:nvPr>
            <p:ph type="title"/>
          </p:nvPr>
        </p:nvSpPr>
        <p:spPr>
          <a:xfrm>
            <a:off x="685800" y="285750"/>
            <a:ext cx="7772400" cy="933450"/>
          </a:xfrm>
          <a:noFill/>
          <a:ln/>
        </p:spPr>
        <p:txBody>
          <a:bodyPr/>
          <a:lstStyle/>
          <a:p>
            <a:r>
              <a:rPr lang="en-US"/>
              <a:t>Repetition: Nested Loops</a:t>
            </a:r>
          </a:p>
        </p:txBody>
      </p:sp>
      <p:sp>
        <p:nvSpPr>
          <p:cNvPr id="388099"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8100"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8101"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8102" name="Text Box 6"/>
          <p:cNvSpPr txBox="1">
            <a:spLocks noChangeArrowheads="1"/>
          </p:cNvSpPr>
          <p:nvPr/>
        </p:nvSpPr>
        <p:spPr bwMode="auto">
          <a:xfrm>
            <a:off x="1295400" y="4572000"/>
            <a:ext cx="678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T(n) = 20 * c * n = </a:t>
            </a:r>
            <a:r>
              <a:rPr lang="en-US"/>
              <a:t>O(n)</a:t>
            </a:r>
            <a:endParaRPr lang="en-US" b="1">
              <a:latin typeface="Arial" charset="0"/>
            </a:endParaRPr>
          </a:p>
        </p:txBody>
      </p:sp>
      <p:sp>
        <p:nvSpPr>
          <p:cNvPr id="388103" name="Rectangle 7"/>
          <p:cNvSpPr>
            <a:spLocks noGrp="1" noChangeArrowheads="1"/>
          </p:cNvSpPr>
          <p:nvPr>
            <p:ph type="body" idx="1"/>
          </p:nvPr>
        </p:nvSpPr>
        <p:spPr>
          <a:xfrm>
            <a:off x="1828800" y="1600200"/>
            <a:ext cx="5486400" cy="2057400"/>
          </a:xfrm>
          <a:solidFill>
            <a:schemeClr val="bg1"/>
          </a:solidFill>
          <a:ln/>
        </p:spPr>
        <p:txBody>
          <a:bodyPr/>
          <a:lstStyle/>
          <a:p>
            <a:pPr marL="0" indent="0">
              <a:lnSpc>
                <a:spcPct val="90000"/>
              </a:lnSpc>
              <a:buFont typeface="Monotype Sorts" pitchFamily="2" charset="2"/>
              <a:buNone/>
            </a:pPr>
            <a:r>
              <a:rPr lang="en-US" sz="2400">
                <a:latin typeface="Courier New" pitchFamily="49" charset="0"/>
              </a:rPr>
              <a:t>for (i = 1; i &lt;= n; i++) {</a:t>
            </a:r>
          </a:p>
          <a:p>
            <a:pPr marL="0" indent="0">
              <a:lnSpc>
                <a:spcPct val="90000"/>
              </a:lnSpc>
              <a:buFont typeface="Monotype Sorts" pitchFamily="2" charset="2"/>
              <a:buNone/>
            </a:pPr>
            <a:r>
              <a:rPr lang="en-US" sz="2400">
                <a:latin typeface="Courier New" pitchFamily="49" charset="0"/>
              </a:rPr>
              <a:t>  for (j = 1; j &lt;= </a:t>
            </a:r>
            <a:r>
              <a:rPr lang="en-US" sz="2400">
                <a:solidFill>
                  <a:srgbClr val="FF3300"/>
                </a:solidFill>
                <a:latin typeface="Courier New" pitchFamily="49" charset="0"/>
              </a:rPr>
              <a:t>20</a:t>
            </a:r>
            <a:r>
              <a:rPr lang="en-US" sz="2400">
                <a:latin typeface="Courier New" pitchFamily="49" charset="0"/>
              </a:rPr>
              <a:t>; j++) {</a:t>
            </a:r>
          </a:p>
          <a:p>
            <a:pPr marL="0" indent="0">
              <a:lnSpc>
                <a:spcPct val="90000"/>
              </a:lnSpc>
              <a:buFont typeface="Monotype Sorts" pitchFamily="2" charset="2"/>
              <a:buNone/>
            </a:pPr>
            <a:r>
              <a:rPr lang="en-US" sz="2400">
                <a:latin typeface="Courier New" pitchFamily="49" charset="0"/>
              </a:rPr>
              <a:t>    k = k + i + j;</a:t>
            </a:r>
          </a:p>
          <a:p>
            <a:pPr marL="0" indent="0">
              <a:lnSpc>
                <a:spcPct val="90000"/>
              </a:lnSpc>
              <a:buFont typeface="Monotype Sorts" pitchFamily="2" charset="2"/>
              <a:buNone/>
            </a:pPr>
            <a:r>
              <a:rPr lang="en-US" sz="2400">
                <a:latin typeface="Courier New" pitchFamily="49" charset="0"/>
              </a:rPr>
              <a:t>  }</a:t>
            </a:r>
          </a:p>
          <a:p>
            <a:pPr marL="0" indent="0">
              <a:lnSpc>
                <a:spcPct val="90000"/>
              </a:lnSpc>
              <a:buFont typeface="Monotype Sorts" pitchFamily="2" charset="2"/>
              <a:buNone/>
            </a:pPr>
            <a:r>
              <a:rPr lang="en-US" sz="2400">
                <a:latin typeface="Courier New" pitchFamily="49" charset="0"/>
              </a:rPr>
              <a:t>}</a:t>
            </a:r>
          </a:p>
        </p:txBody>
      </p:sp>
      <p:grpSp>
        <p:nvGrpSpPr>
          <p:cNvPr id="388104" name="Group 8"/>
          <p:cNvGrpSpPr>
            <a:grpSpLocks/>
          </p:cNvGrpSpPr>
          <p:nvPr/>
        </p:nvGrpSpPr>
        <p:grpSpPr bwMode="auto">
          <a:xfrm>
            <a:off x="5029200" y="2819400"/>
            <a:ext cx="1890713" cy="1143000"/>
            <a:chOff x="2688" y="1728"/>
            <a:chExt cx="1191" cy="720"/>
          </a:xfrm>
        </p:grpSpPr>
        <p:sp>
          <p:nvSpPr>
            <p:cNvPr id="388105" name="Text Box 9"/>
            <p:cNvSpPr txBox="1">
              <a:spLocks noChangeArrowheads="1"/>
            </p:cNvSpPr>
            <p:nvPr/>
          </p:nvSpPr>
          <p:spPr bwMode="auto">
            <a:xfrm>
              <a:off x="2736" y="2160"/>
              <a:ext cx="1143" cy="288"/>
            </a:xfrm>
            <a:prstGeom prst="rect">
              <a:avLst/>
            </a:prstGeom>
            <a:solidFill>
              <a:schemeClr val="tx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bg2"/>
                  </a:solidFill>
                </a:rPr>
                <a:t>constant time</a:t>
              </a:r>
            </a:p>
          </p:txBody>
        </p:sp>
        <p:sp>
          <p:nvSpPr>
            <p:cNvPr id="388106" name="Line 10"/>
            <p:cNvSpPr>
              <a:spLocks noChangeShapeType="1"/>
            </p:cNvSpPr>
            <p:nvPr/>
          </p:nvSpPr>
          <p:spPr bwMode="auto">
            <a:xfrm flipH="1" flipV="1">
              <a:off x="2688" y="1728"/>
              <a:ext cx="288" cy="384"/>
            </a:xfrm>
            <a:prstGeom prst="line">
              <a:avLst/>
            </a:prstGeom>
            <a:ln>
              <a:headEnd type="none" w="sm" len="sm"/>
              <a:tailEnd type="stealth" w="lg" len="med"/>
            </a:ln>
            <a:extLst/>
          </p:spPr>
          <p:style>
            <a:lnRef idx="2">
              <a:schemeClr val="dk1"/>
            </a:lnRef>
            <a:fillRef idx="0">
              <a:schemeClr val="dk1"/>
            </a:fillRef>
            <a:effectRef idx="1">
              <a:schemeClr val="dk1"/>
            </a:effectRef>
            <a:fontRef idx="minor">
              <a:schemeClr val="tx1"/>
            </a:fontRef>
          </p:style>
          <p:txBody>
            <a:bodyPr wrap="none" anchor="ctr"/>
            <a:lstStyle/>
            <a:p>
              <a:endParaRPr lang="en-US"/>
            </a:p>
          </p:txBody>
        </p:sp>
      </p:grpSp>
      <p:grpSp>
        <p:nvGrpSpPr>
          <p:cNvPr id="388107" name="Group 11"/>
          <p:cNvGrpSpPr>
            <a:grpSpLocks/>
          </p:cNvGrpSpPr>
          <p:nvPr/>
        </p:nvGrpSpPr>
        <p:grpSpPr bwMode="auto">
          <a:xfrm>
            <a:off x="152400" y="1676400"/>
            <a:ext cx="1676400" cy="1828800"/>
            <a:chOff x="480" y="2438"/>
            <a:chExt cx="1056" cy="768"/>
          </a:xfrm>
        </p:grpSpPr>
        <p:sp>
          <p:nvSpPr>
            <p:cNvPr id="388108" name="Text Box 12"/>
            <p:cNvSpPr txBox="1">
              <a:spLocks noChangeArrowheads="1"/>
            </p:cNvSpPr>
            <p:nvPr/>
          </p:nvSpPr>
          <p:spPr bwMode="auto">
            <a:xfrm>
              <a:off x="480" y="2544"/>
              <a:ext cx="797" cy="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executed</a:t>
              </a:r>
            </a:p>
            <a:p>
              <a:r>
                <a:rPr lang="en-US" i="1"/>
                <a:t>n</a:t>
              </a:r>
              <a:r>
                <a:rPr lang="en-US"/>
                <a:t> times</a:t>
              </a:r>
            </a:p>
          </p:txBody>
        </p:sp>
        <p:sp>
          <p:nvSpPr>
            <p:cNvPr id="388109"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8111" name="Text Box 15"/>
          <p:cNvSpPr txBox="1">
            <a:spLocks noChangeArrowheads="1"/>
          </p:cNvSpPr>
          <p:nvPr/>
        </p:nvSpPr>
        <p:spPr bwMode="auto">
          <a:xfrm>
            <a:off x="304800" y="41148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Time Complexity</a:t>
            </a:r>
          </a:p>
        </p:txBody>
      </p:sp>
      <p:grpSp>
        <p:nvGrpSpPr>
          <p:cNvPr id="388112" name="Group 16"/>
          <p:cNvGrpSpPr>
            <a:grpSpLocks/>
          </p:cNvGrpSpPr>
          <p:nvPr/>
        </p:nvGrpSpPr>
        <p:grpSpPr bwMode="auto">
          <a:xfrm>
            <a:off x="7288213" y="2057400"/>
            <a:ext cx="1855787" cy="1187450"/>
            <a:chOff x="3504" y="2256"/>
            <a:chExt cx="1122" cy="972"/>
          </a:xfrm>
        </p:grpSpPr>
        <p:sp>
          <p:nvSpPr>
            <p:cNvPr id="388113"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4" name="Text Box 18"/>
            <p:cNvSpPr txBox="1">
              <a:spLocks noChangeArrowheads="1"/>
            </p:cNvSpPr>
            <p:nvPr/>
          </p:nvSpPr>
          <p:spPr bwMode="auto">
            <a:xfrm>
              <a:off x="3763" y="2256"/>
              <a:ext cx="863" cy="9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inner loop</a:t>
              </a:r>
            </a:p>
            <a:p>
              <a:r>
                <a:rPr lang="en-US"/>
                <a:t>executed</a:t>
              </a:r>
            </a:p>
            <a:p>
              <a:r>
                <a:rPr lang="en-US" i="1">
                  <a:solidFill>
                    <a:srgbClr val="FF3300"/>
                  </a:solidFill>
                </a:rPr>
                <a:t>20</a:t>
              </a:r>
              <a:r>
                <a:rPr lang="en-US"/>
                <a:t> times</a:t>
              </a:r>
            </a:p>
          </p:txBody>
        </p:sp>
      </p:grpSp>
      <p:sp>
        <p:nvSpPr>
          <p:cNvPr id="388115" name="AutoShape 19"/>
          <p:cNvSpPr>
            <a:spLocks/>
          </p:cNvSpPr>
          <p:nvPr/>
        </p:nvSpPr>
        <p:spPr bwMode="auto">
          <a:xfrm>
            <a:off x="3048000" y="5257800"/>
            <a:ext cx="5486400" cy="457200"/>
          </a:xfrm>
          <a:prstGeom prst="accentCallout2">
            <a:avLst>
              <a:gd name="adj1" fmla="val 25000"/>
              <a:gd name="adj2" fmla="val -1389"/>
              <a:gd name="adj3" fmla="val 25000"/>
              <a:gd name="adj4" fmla="val -1389"/>
              <a:gd name="adj5" fmla="val -62847"/>
              <a:gd name="adj6" fmla="val -1417"/>
            </a:avLst>
          </a:prstGeom>
          <a:solidFill>
            <a:schemeClr val="accent1"/>
          </a:solidFill>
          <a:ln w="12700">
            <a:solidFill>
              <a:schemeClr val="tx1"/>
            </a:solidFill>
            <a:miter lim="800000"/>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r>
              <a:rPr lang="en-US" i="1"/>
              <a:t>Ignore multiplicative constants (e.g., 20*c)</a:t>
            </a:r>
          </a:p>
        </p:txBody>
      </p:sp>
    </p:spTree>
    <p:extLst>
      <p:ext uri="{BB962C8B-B14F-4D97-AF65-F5344CB8AC3E}">
        <p14:creationId xmlns:p14="http://schemas.microsoft.com/office/powerpoint/2010/main" val="98388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1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1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8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11" grpId="0"/>
      <p:bldP spid="3881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1"/>
          </p:nvPr>
        </p:nvSpPr>
        <p:spPr/>
        <p:txBody>
          <a:bodyPr/>
          <a:lstStyle/>
          <a:p>
            <a:fld id="{519794F5-5EE6-4707-8193-35C6093FCB32}" type="slidenum">
              <a:rPr lang="en-US"/>
              <a:pPr/>
              <a:t>26</a:t>
            </a:fld>
            <a:endParaRPr lang="en-US"/>
          </a:p>
        </p:txBody>
      </p:sp>
      <p:sp>
        <p:nvSpPr>
          <p:cNvPr id="389122" name="Rectangle 2"/>
          <p:cNvSpPr>
            <a:spLocks noGrp="1" noChangeArrowheads="1"/>
          </p:cNvSpPr>
          <p:nvPr>
            <p:ph type="title"/>
          </p:nvPr>
        </p:nvSpPr>
        <p:spPr>
          <a:xfrm>
            <a:off x="685800" y="285750"/>
            <a:ext cx="7772400" cy="628650"/>
          </a:xfrm>
          <a:noFill/>
          <a:ln/>
        </p:spPr>
        <p:txBody>
          <a:bodyPr>
            <a:normAutofit fontScale="90000"/>
          </a:bodyPr>
          <a:lstStyle/>
          <a:p>
            <a:r>
              <a:rPr lang="en-US"/>
              <a:t>Sequence</a:t>
            </a:r>
          </a:p>
        </p:txBody>
      </p:sp>
      <p:sp>
        <p:nvSpPr>
          <p:cNvPr id="389123"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9124"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9125"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9126" name="Text Box 6"/>
          <p:cNvSpPr txBox="1">
            <a:spLocks noChangeArrowheads="1"/>
          </p:cNvSpPr>
          <p:nvPr/>
        </p:nvSpPr>
        <p:spPr bwMode="auto">
          <a:xfrm>
            <a:off x="1447800" y="5410200"/>
            <a:ext cx="678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T(n) = c *10 + 20 * c * n = </a:t>
            </a:r>
            <a:r>
              <a:rPr lang="en-US"/>
              <a:t>O(n)</a:t>
            </a:r>
            <a:endParaRPr lang="en-US" b="1">
              <a:latin typeface="Arial" charset="0"/>
            </a:endParaRPr>
          </a:p>
        </p:txBody>
      </p:sp>
      <p:sp>
        <p:nvSpPr>
          <p:cNvPr id="389127" name="Rectangle 7"/>
          <p:cNvSpPr>
            <a:spLocks noGrp="1" noChangeArrowheads="1"/>
          </p:cNvSpPr>
          <p:nvPr>
            <p:ph type="body" idx="1"/>
          </p:nvPr>
        </p:nvSpPr>
        <p:spPr>
          <a:xfrm>
            <a:off x="2133600" y="2743200"/>
            <a:ext cx="5486400" cy="1752600"/>
          </a:xfrm>
          <a:solidFill>
            <a:schemeClr val="bg1"/>
          </a:solidFill>
          <a:ln/>
        </p:spPr>
        <p:txBody>
          <a:bodyPr/>
          <a:lstStyle/>
          <a:p>
            <a:pPr marL="0" indent="0">
              <a:lnSpc>
                <a:spcPct val="90000"/>
              </a:lnSpc>
              <a:buFont typeface="Monotype Sorts" pitchFamily="2" charset="2"/>
              <a:buNone/>
            </a:pPr>
            <a:r>
              <a:rPr lang="en-US" sz="2000">
                <a:latin typeface="Courier New" pitchFamily="49" charset="0"/>
              </a:rPr>
              <a:t>for (i = 1; i &lt;= n; i++) {</a:t>
            </a:r>
          </a:p>
          <a:p>
            <a:pPr marL="0" indent="0">
              <a:lnSpc>
                <a:spcPct val="90000"/>
              </a:lnSpc>
              <a:buFont typeface="Monotype Sorts" pitchFamily="2" charset="2"/>
              <a:buNone/>
            </a:pPr>
            <a:r>
              <a:rPr lang="en-US" sz="2000">
                <a:latin typeface="Courier New" pitchFamily="49" charset="0"/>
              </a:rPr>
              <a:t>  for (j = 1; j &lt;= </a:t>
            </a:r>
            <a:r>
              <a:rPr lang="en-US" sz="2000">
                <a:solidFill>
                  <a:srgbClr val="FF3300"/>
                </a:solidFill>
                <a:latin typeface="Courier New" pitchFamily="49" charset="0"/>
              </a:rPr>
              <a:t>20</a:t>
            </a:r>
            <a:r>
              <a:rPr lang="en-US" sz="2000">
                <a:latin typeface="Courier New" pitchFamily="49" charset="0"/>
              </a:rPr>
              <a:t>; j++) {</a:t>
            </a:r>
          </a:p>
          <a:p>
            <a:pPr marL="0" indent="0">
              <a:lnSpc>
                <a:spcPct val="90000"/>
              </a:lnSpc>
              <a:buFont typeface="Monotype Sorts" pitchFamily="2" charset="2"/>
              <a:buNone/>
            </a:pPr>
            <a:r>
              <a:rPr lang="en-US" sz="2000">
                <a:latin typeface="Courier New" pitchFamily="49" charset="0"/>
              </a:rPr>
              <a:t>    k = k + i + j;</a:t>
            </a:r>
          </a:p>
          <a:p>
            <a:pPr marL="0" indent="0">
              <a:lnSpc>
                <a:spcPct val="90000"/>
              </a:lnSpc>
              <a:buFont typeface="Monotype Sorts" pitchFamily="2" charset="2"/>
              <a:buNone/>
            </a:pPr>
            <a:r>
              <a:rPr lang="en-US" sz="2000">
                <a:latin typeface="Courier New" pitchFamily="49" charset="0"/>
              </a:rPr>
              <a:t>  }</a:t>
            </a:r>
          </a:p>
          <a:p>
            <a:pPr marL="0" indent="0">
              <a:lnSpc>
                <a:spcPct val="90000"/>
              </a:lnSpc>
              <a:buFont typeface="Monotype Sorts" pitchFamily="2" charset="2"/>
              <a:buNone/>
            </a:pPr>
            <a:r>
              <a:rPr lang="en-US" sz="2000">
                <a:latin typeface="Courier New" pitchFamily="49" charset="0"/>
              </a:rPr>
              <a:t>}</a:t>
            </a:r>
          </a:p>
        </p:txBody>
      </p:sp>
      <p:grpSp>
        <p:nvGrpSpPr>
          <p:cNvPr id="389131" name="Group 11"/>
          <p:cNvGrpSpPr>
            <a:grpSpLocks/>
          </p:cNvGrpSpPr>
          <p:nvPr/>
        </p:nvGrpSpPr>
        <p:grpSpPr bwMode="auto">
          <a:xfrm>
            <a:off x="457200" y="2819400"/>
            <a:ext cx="1676400" cy="1524000"/>
            <a:chOff x="480" y="2438"/>
            <a:chExt cx="1056" cy="768"/>
          </a:xfrm>
        </p:grpSpPr>
        <p:sp>
          <p:nvSpPr>
            <p:cNvPr id="389132" name="Text Box 12"/>
            <p:cNvSpPr txBox="1">
              <a:spLocks noChangeArrowheads="1"/>
            </p:cNvSpPr>
            <p:nvPr/>
          </p:nvSpPr>
          <p:spPr bwMode="auto">
            <a:xfrm>
              <a:off x="480" y="2544"/>
              <a:ext cx="797" cy="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executed</a:t>
              </a:r>
            </a:p>
            <a:p>
              <a:r>
                <a:rPr lang="en-US" i="1"/>
                <a:t>n</a:t>
              </a:r>
              <a:r>
                <a:rPr lang="en-US"/>
                <a:t> times</a:t>
              </a:r>
            </a:p>
          </p:txBody>
        </p:sp>
        <p:sp>
          <p:nvSpPr>
            <p:cNvPr id="389133"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134" name="Text Box 14"/>
          <p:cNvSpPr txBox="1">
            <a:spLocks noChangeArrowheads="1"/>
          </p:cNvSpPr>
          <p:nvPr/>
        </p:nvSpPr>
        <p:spPr bwMode="auto">
          <a:xfrm>
            <a:off x="457200" y="49530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Time Complexity</a:t>
            </a:r>
          </a:p>
        </p:txBody>
      </p:sp>
      <p:grpSp>
        <p:nvGrpSpPr>
          <p:cNvPr id="389135" name="Group 15"/>
          <p:cNvGrpSpPr>
            <a:grpSpLocks/>
          </p:cNvGrpSpPr>
          <p:nvPr/>
        </p:nvGrpSpPr>
        <p:grpSpPr bwMode="auto">
          <a:xfrm>
            <a:off x="6781800" y="3048000"/>
            <a:ext cx="1855788" cy="1187450"/>
            <a:chOff x="3504" y="2256"/>
            <a:chExt cx="1122" cy="972"/>
          </a:xfrm>
        </p:grpSpPr>
        <p:sp>
          <p:nvSpPr>
            <p:cNvPr id="389136" name="AutoShape 16"/>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7" name="Text Box 17"/>
            <p:cNvSpPr txBox="1">
              <a:spLocks noChangeArrowheads="1"/>
            </p:cNvSpPr>
            <p:nvPr/>
          </p:nvSpPr>
          <p:spPr bwMode="auto">
            <a:xfrm>
              <a:off x="3763" y="2256"/>
              <a:ext cx="863" cy="9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inner loop</a:t>
              </a:r>
            </a:p>
            <a:p>
              <a:r>
                <a:rPr lang="en-US"/>
                <a:t>executed</a:t>
              </a:r>
            </a:p>
            <a:p>
              <a:r>
                <a:rPr lang="en-US" i="1">
                  <a:solidFill>
                    <a:srgbClr val="FF3300"/>
                  </a:solidFill>
                </a:rPr>
                <a:t>20</a:t>
              </a:r>
              <a:r>
                <a:rPr lang="en-US"/>
                <a:t> times</a:t>
              </a:r>
            </a:p>
          </p:txBody>
        </p:sp>
      </p:grpSp>
      <p:sp>
        <p:nvSpPr>
          <p:cNvPr id="389139" name="Rectangle 19"/>
          <p:cNvSpPr>
            <a:spLocks noChangeArrowheads="1"/>
          </p:cNvSpPr>
          <p:nvPr/>
        </p:nvSpPr>
        <p:spPr bwMode="auto">
          <a:xfrm>
            <a:off x="2133600" y="1600200"/>
            <a:ext cx="5486400" cy="1066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000">
                <a:latin typeface="Courier New" pitchFamily="49" charset="0"/>
              </a:rPr>
              <a:t>for (j = 1; j &lt;= </a:t>
            </a:r>
            <a:r>
              <a:rPr lang="en-US" sz="2000">
                <a:solidFill>
                  <a:srgbClr val="FF3300"/>
                </a:solidFill>
                <a:latin typeface="Courier New" pitchFamily="49" charset="0"/>
              </a:rPr>
              <a:t>10</a:t>
            </a:r>
            <a:r>
              <a:rPr lang="en-US" sz="2000">
                <a:latin typeface="Courier New" pitchFamily="49" charset="0"/>
              </a:rPr>
              <a:t>; j++) {</a:t>
            </a:r>
          </a:p>
          <a:p>
            <a:pPr>
              <a:lnSpc>
                <a:spcPct val="90000"/>
              </a:lnSpc>
              <a:spcBef>
                <a:spcPct val="20000"/>
              </a:spcBef>
              <a:buClr>
                <a:schemeClr val="tx2"/>
              </a:buClr>
              <a:buSzPct val="75000"/>
              <a:buFont typeface="Monotype Sorts" pitchFamily="2" charset="2"/>
              <a:buNone/>
            </a:pPr>
            <a:r>
              <a:rPr lang="en-US" sz="2000">
                <a:latin typeface="Courier New" pitchFamily="49" charset="0"/>
              </a:rPr>
              <a:t>  k = k + 4;</a:t>
            </a:r>
          </a:p>
          <a:p>
            <a:pPr>
              <a:lnSpc>
                <a:spcPct val="90000"/>
              </a:lnSpc>
              <a:spcBef>
                <a:spcPct val="20000"/>
              </a:spcBef>
              <a:buClr>
                <a:schemeClr val="tx2"/>
              </a:buClr>
              <a:buSzPct val="75000"/>
              <a:buFont typeface="Monotype Sorts" pitchFamily="2" charset="2"/>
              <a:buNone/>
            </a:pPr>
            <a:r>
              <a:rPr lang="en-US" sz="2000">
                <a:latin typeface="Courier New" pitchFamily="49" charset="0"/>
              </a:rPr>
              <a:t>}</a:t>
            </a:r>
          </a:p>
        </p:txBody>
      </p:sp>
      <p:grpSp>
        <p:nvGrpSpPr>
          <p:cNvPr id="389140" name="Group 20"/>
          <p:cNvGrpSpPr>
            <a:grpSpLocks/>
          </p:cNvGrpSpPr>
          <p:nvPr/>
        </p:nvGrpSpPr>
        <p:grpSpPr bwMode="auto">
          <a:xfrm>
            <a:off x="533400" y="1676400"/>
            <a:ext cx="1676400" cy="949325"/>
            <a:chOff x="480" y="2438"/>
            <a:chExt cx="1056" cy="797"/>
          </a:xfrm>
        </p:grpSpPr>
        <p:sp>
          <p:nvSpPr>
            <p:cNvPr id="389141" name="Text Box 21"/>
            <p:cNvSpPr txBox="1">
              <a:spLocks noChangeArrowheads="1"/>
            </p:cNvSpPr>
            <p:nvPr/>
          </p:nvSpPr>
          <p:spPr bwMode="auto">
            <a:xfrm>
              <a:off x="480" y="2545"/>
              <a:ext cx="797" cy="6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executed</a:t>
              </a:r>
            </a:p>
            <a:p>
              <a:r>
                <a:rPr lang="en-US" i="1"/>
                <a:t>10</a:t>
              </a:r>
              <a:r>
                <a:rPr lang="en-US"/>
                <a:t> times</a:t>
              </a:r>
            </a:p>
          </p:txBody>
        </p:sp>
        <p:sp>
          <p:nvSpPr>
            <p:cNvPr id="389142" name="AutoShape 22"/>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68136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p:bldP spid="3891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1"/>
          </p:nvPr>
        </p:nvSpPr>
        <p:spPr/>
        <p:txBody>
          <a:bodyPr/>
          <a:lstStyle/>
          <a:p>
            <a:fld id="{DFF5B636-2A05-4B23-8B8C-87773794E08B}" type="slidenum">
              <a:rPr lang="en-US"/>
              <a:pPr/>
              <a:t>27</a:t>
            </a:fld>
            <a:endParaRPr lang="en-US"/>
          </a:p>
        </p:txBody>
      </p:sp>
      <p:sp>
        <p:nvSpPr>
          <p:cNvPr id="390146" name="Rectangle 2"/>
          <p:cNvSpPr>
            <a:spLocks noGrp="1" noChangeArrowheads="1"/>
          </p:cNvSpPr>
          <p:nvPr>
            <p:ph type="title"/>
          </p:nvPr>
        </p:nvSpPr>
        <p:spPr>
          <a:xfrm>
            <a:off x="685800" y="285750"/>
            <a:ext cx="7772400" cy="476250"/>
          </a:xfrm>
          <a:noFill/>
          <a:ln/>
        </p:spPr>
        <p:txBody>
          <a:bodyPr>
            <a:normAutofit fontScale="90000"/>
          </a:bodyPr>
          <a:lstStyle/>
          <a:p>
            <a:r>
              <a:rPr lang="en-US"/>
              <a:t>Selection</a:t>
            </a:r>
          </a:p>
        </p:txBody>
      </p:sp>
      <p:sp>
        <p:nvSpPr>
          <p:cNvPr id="390147"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0148"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0149"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0150" name="Text Box 6"/>
          <p:cNvSpPr txBox="1">
            <a:spLocks noChangeArrowheads="1"/>
          </p:cNvSpPr>
          <p:nvPr/>
        </p:nvSpPr>
        <p:spPr bwMode="auto">
          <a:xfrm>
            <a:off x="1219200" y="4876800"/>
            <a:ext cx="6781800"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T(n) = test time + worst-case (if, else)</a:t>
            </a:r>
          </a:p>
          <a:p>
            <a:r>
              <a:rPr lang="en-US">
                <a:latin typeface="Arial" charset="0"/>
              </a:rPr>
              <a:t>        = O(n) + O(n)</a:t>
            </a:r>
          </a:p>
          <a:p>
            <a:r>
              <a:rPr lang="en-US">
                <a:latin typeface="Arial" charset="0"/>
              </a:rPr>
              <a:t>        = O(n)</a:t>
            </a:r>
          </a:p>
        </p:txBody>
      </p:sp>
      <p:sp>
        <p:nvSpPr>
          <p:cNvPr id="390151" name="Rectangle 7"/>
          <p:cNvSpPr>
            <a:spLocks noGrp="1" noChangeArrowheads="1"/>
          </p:cNvSpPr>
          <p:nvPr>
            <p:ph type="body" idx="1"/>
          </p:nvPr>
        </p:nvSpPr>
        <p:spPr>
          <a:xfrm>
            <a:off x="1981200" y="1295400"/>
            <a:ext cx="5638800" cy="2819400"/>
          </a:xfrm>
          <a:solidFill>
            <a:schemeClr val="bg1"/>
          </a:solidFill>
          <a:ln/>
        </p:spPr>
        <p:txBody>
          <a:bodyPr/>
          <a:lstStyle/>
          <a:p>
            <a:pPr marL="0" indent="0">
              <a:lnSpc>
                <a:spcPct val="90000"/>
              </a:lnSpc>
              <a:buFont typeface="Monotype Sorts" pitchFamily="2" charset="2"/>
              <a:buNone/>
            </a:pPr>
            <a:r>
              <a:rPr lang="en-US" sz="2200">
                <a:latin typeface="Courier New" pitchFamily="49" charset="0"/>
              </a:rPr>
              <a:t>if (list.contains(e)) {</a:t>
            </a:r>
          </a:p>
          <a:p>
            <a:pPr marL="0" indent="0">
              <a:lnSpc>
                <a:spcPct val="90000"/>
              </a:lnSpc>
              <a:buFont typeface="Monotype Sorts" pitchFamily="2" charset="2"/>
              <a:buNone/>
            </a:pPr>
            <a:r>
              <a:rPr lang="en-US" sz="2200">
                <a:latin typeface="Courier New" pitchFamily="49" charset="0"/>
              </a:rPr>
              <a:t>  System.out.println(e);</a:t>
            </a:r>
          </a:p>
          <a:p>
            <a:pPr marL="0" indent="0">
              <a:lnSpc>
                <a:spcPct val="90000"/>
              </a:lnSpc>
              <a:buFont typeface="Monotype Sorts" pitchFamily="2" charset="2"/>
              <a:buNone/>
            </a:pPr>
            <a:r>
              <a:rPr lang="en-US" sz="2200">
                <a:latin typeface="Courier New" pitchFamily="49" charset="0"/>
              </a:rPr>
              <a:t>}</a:t>
            </a:r>
          </a:p>
          <a:p>
            <a:pPr marL="0" indent="0">
              <a:lnSpc>
                <a:spcPct val="90000"/>
              </a:lnSpc>
              <a:buFont typeface="Monotype Sorts" pitchFamily="2" charset="2"/>
              <a:buNone/>
            </a:pPr>
            <a:r>
              <a:rPr lang="en-US" sz="2200">
                <a:latin typeface="Courier New" pitchFamily="49" charset="0"/>
              </a:rPr>
              <a:t>else</a:t>
            </a:r>
          </a:p>
          <a:p>
            <a:pPr marL="0" indent="0">
              <a:lnSpc>
                <a:spcPct val="90000"/>
              </a:lnSpc>
              <a:buFont typeface="Monotype Sorts" pitchFamily="2" charset="2"/>
              <a:buNone/>
            </a:pPr>
            <a:r>
              <a:rPr lang="en-US" sz="2200">
                <a:latin typeface="Courier New" pitchFamily="49" charset="0"/>
              </a:rPr>
              <a:t>  for (Object t: list) {</a:t>
            </a:r>
          </a:p>
          <a:p>
            <a:pPr marL="0" indent="0">
              <a:lnSpc>
                <a:spcPct val="90000"/>
              </a:lnSpc>
              <a:buFont typeface="Monotype Sorts" pitchFamily="2" charset="2"/>
              <a:buNone/>
            </a:pPr>
            <a:r>
              <a:rPr lang="en-US" sz="2200">
                <a:latin typeface="Courier New" pitchFamily="49" charset="0"/>
              </a:rPr>
              <a:t>    System.out.println(t);</a:t>
            </a:r>
          </a:p>
          <a:p>
            <a:pPr marL="0" indent="0">
              <a:lnSpc>
                <a:spcPct val="90000"/>
              </a:lnSpc>
              <a:buFont typeface="Monotype Sorts" pitchFamily="2" charset="2"/>
              <a:buNone/>
            </a:pPr>
            <a:r>
              <a:rPr lang="en-US" sz="2200">
                <a:latin typeface="Courier New" pitchFamily="49" charset="0"/>
              </a:rPr>
              <a:t>  }</a:t>
            </a:r>
          </a:p>
        </p:txBody>
      </p:sp>
      <p:sp>
        <p:nvSpPr>
          <p:cNvPr id="390155" name="Text Box 11"/>
          <p:cNvSpPr txBox="1">
            <a:spLocks noChangeArrowheads="1"/>
          </p:cNvSpPr>
          <p:nvPr/>
        </p:nvSpPr>
        <p:spPr bwMode="auto">
          <a:xfrm>
            <a:off x="228600" y="44196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atin typeface="Arial" charset="0"/>
              </a:rPr>
              <a:t>Time Complexity</a:t>
            </a:r>
          </a:p>
        </p:txBody>
      </p:sp>
      <p:grpSp>
        <p:nvGrpSpPr>
          <p:cNvPr id="390156" name="Group 12"/>
          <p:cNvGrpSpPr>
            <a:grpSpLocks/>
          </p:cNvGrpSpPr>
          <p:nvPr/>
        </p:nvGrpSpPr>
        <p:grpSpPr bwMode="auto">
          <a:xfrm>
            <a:off x="6705600" y="2590800"/>
            <a:ext cx="1812925" cy="1552575"/>
            <a:chOff x="3504" y="2256"/>
            <a:chExt cx="1097" cy="978"/>
          </a:xfrm>
        </p:grpSpPr>
        <p:sp>
          <p:nvSpPr>
            <p:cNvPr id="390157" name="AutoShape 13"/>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8" name="Text Box 14"/>
            <p:cNvSpPr txBox="1">
              <a:spLocks noChangeArrowheads="1"/>
            </p:cNvSpPr>
            <p:nvPr/>
          </p:nvSpPr>
          <p:spPr bwMode="auto">
            <a:xfrm>
              <a:off x="3763" y="2256"/>
              <a:ext cx="838" cy="9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Let n be </a:t>
              </a:r>
            </a:p>
            <a:p>
              <a:r>
                <a:rPr lang="en-US"/>
                <a:t>list.size().</a:t>
              </a:r>
            </a:p>
            <a:p>
              <a:r>
                <a:rPr lang="en-US"/>
                <a:t>Executed</a:t>
              </a:r>
            </a:p>
            <a:p>
              <a:r>
                <a:rPr lang="en-US"/>
                <a:t>n times.</a:t>
              </a:r>
            </a:p>
          </p:txBody>
        </p:sp>
      </p:grpSp>
      <p:grpSp>
        <p:nvGrpSpPr>
          <p:cNvPr id="390166" name="Group 22"/>
          <p:cNvGrpSpPr>
            <a:grpSpLocks/>
          </p:cNvGrpSpPr>
          <p:nvPr/>
        </p:nvGrpSpPr>
        <p:grpSpPr bwMode="auto">
          <a:xfrm>
            <a:off x="245918" y="533400"/>
            <a:ext cx="3276600" cy="762000"/>
            <a:chOff x="192" y="384"/>
            <a:chExt cx="2064" cy="480"/>
          </a:xfrm>
        </p:grpSpPr>
        <p:sp>
          <p:nvSpPr>
            <p:cNvPr id="390164" name="Text Box 20"/>
            <p:cNvSpPr txBox="1">
              <a:spLocks noChangeArrowheads="1"/>
            </p:cNvSpPr>
            <p:nvPr/>
          </p:nvSpPr>
          <p:spPr bwMode="auto">
            <a:xfrm>
              <a:off x="192" y="384"/>
              <a:ext cx="479" cy="288"/>
            </a:xfrm>
            <a:prstGeom prst="rect">
              <a:avLst/>
            </a:prstGeom>
            <a:solidFill>
              <a:schemeClr val="tx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2"/>
                  </a:solidFill>
                </a:rPr>
                <a:t>O(n)</a:t>
              </a:r>
            </a:p>
          </p:txBody>
        </p:sp>
        <p:sp>
          <p:nvSpPr>
            <p:cNvPr id="390165" name="Line 21"/>
            <p:cNvSpPr>
              <a:spLocks noChangeShapeType="1"/>
            </p:cNvSpPr>
            <p:nvPr/>
          </p:nvSpPr>
          <p:spPr bwMode="auto">
            <a:xfrm>
              <a:off x="1344" y="576"/>
              <a:ext cx="912" cy="288"/>
            </a:xfrm>
            <a:prstGeom prst="line">
              <a:avLst/>
            </a:prstGeom>
            <a:ln>
              <a:headEnd type="none" w="sm" len="sm"/>
              <a:tailEnd type="stealth" w="lg" len="med"/>
            </a:ln>
            <a:extLst/>
          </p:spPr>
          <p:style>
            <a:lnRef idx="2">
              <a:schemeClr val="dk1"/>
            </a:lnRef>
            <a:fillRef idx="0">
              <a:schemeClr val="dk1"/>
            </a:fillRef>
            <a:effectRef idx="1">
              <a:schemeClr val="dk1"/>
            </a:effectRef>
            <a:fontRef idx="minor">
              <a:schemeClr val="tx1"/>
            </a:fontRef>
          </p:style>
          <p:txBody>
            <a:bodyPr wrap="none" anchor="ctr"/>
            <a:lstStyle/>
            <a:p>
              <a:endParaRPr lang="en-US"/>
            </a:p>
          </p:txBody>
        </p:sp>
      </p:grpSp>
    </p:spTree>
    <p:extLst>
      <p:ext uri="{BB962C8B-B14F-4D97-AF65-F5344CB8AC3E}">
        <p14:creationId xmlns:p14="http://schemas.microsoft.com/office/powerpoint/2010/main" val="2323817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p:bldP spid="3901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Time</a:t>
            </a:r>
            <a:endParaRPr lang="en-US" dirty="0"/>
          </a:p>
        </p:txBody>
      </p:sp>
      <p:sp>
        <p:nvSpPr>
          <p:cNvPr id="3" name="Content Placeholder 2"/>
          <p:cNvSpPr>
            <a:spLocks noGrp="1"/>
          </p:cNvSpPr>
          <p:nvPr>
            <p:ph idx="1"/>
          </p:nvPr>
        </p:nvSpPr>
        <p:spPr/>
        <p:txBody>
          <a:bodyPr/>
          <a:lstStyle/>
          <a:p>
            <a:r>
              <a:rPr lang="en-US" dirty="0" smtClean="0"/>
              <a:t>Big O notation estimates estimation time in relation to input size</a:t>
            </a:r>
          </a:p>
          <a:p>
            <a:r>
              <a:rPr lang="en-US" dirty="0" smtClean="0"/>
              <a:t>If time is not related to input size, the algorithm is said to take constant time with the notation O(1)</a:t>
            </a:r>
          </a:p>
          <a:p>
            <a:r>
              <a:rPr lang="en-US" dirty="0" smtClean="0"/>
              <a:t>For example, retrieving an array element at a specific takes constant time.  The size of the array does not impact this at all.</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28</a:t>
            </a:fld>
            <a:endParaRPr lang="en-US" dirty="0"/>
          </a:p>
        </p:txBody>
      </p:sp>
    </p:spTree>
    <p:extLst>
      <p:ext uri="{BB962C8B-B14F-4D97-AF65-F5344CB8AC3E}">
        <p14:creationId xmlns:p14="http://schemas.microsoft.com/office/powerpoint/2010/main" val="86084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Logarithmic Time</a:t>
            </a:r>
            <a:endParaRPr lang="en-US" dirty="0"/>
          </a:p>
        </p:txBody>
      </p:sp>
      <p:sp>
        <p:nvSpPr>
          <p:cNvPr id="3" name="Content Placeholder 2"/>
          <p:cNvSpPr>
            <a:spLocks noGrp="1"/>
          </p:cNvSpPr>
          <p:nvPr>
            <p:ph idx="1"/>
          </p:nvPr>
        </p:nvSpPr>
        <p:spPr/>
        <p:txBody>
          <a:bodyPr/>
          <a:lstStyle/>
          <a:p>
            <a:r>
              <a:rPr lang="en-US" dirty="0" smtClean="0"/>
              <a:t>The complexity of the binary search algorithm is O(log(n))</a:t>
            </a:r>
          </a:p>
          <a:p>
            <a:r>
              <a:rPr lang="en-US" dirty="0" smtClean="0"/>
              <a:t>This is called logarithmic algorithm.  </a:t>
            </a:r>
          </a:p>
          <a:p>
            <a:r>
              <a:rPr lang="en-US" dirty="0" smtClean="0"/>
              <a:t>Logarithmic algorithms grow slowly as the problem size increases</a:t>
            </a:r>
          </a:p>
          <a:p>
            <a:r>
              <a:rPr lang="en-US" dirty="0" smtClean="0"/>
              <a:t>Squaring the input size, only doubles the execution time.</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29</a:t>
            </a:fld>
            <a:endParaRPr lang="en-US" dirty="0"/>
          </a:p>
        </p:txBody>
      </p:sp>
    </p:spTree>
    <p:extLst>
      <p:ext uri="{BB962C8B-B14F-4D97-AF65-F5344CB8AC3E}">
        <p14:creationId xmlns:p14="http://schemas.microsoft.com/office/powerpoint/2010/main" val="186534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Profiling Tools</a:t>
            </a:r>
            <a:endParaRPr lang="en-US" dirty="0"/>
          </a:p>
        </p:txBody>
      </p:sp>
      <p:sp>
        <p:nvSpPr>
          <p:cNvPr id="3" name="Content Placeholder 2"/>
          <p:cNvSpPr>
            <a:spLocks noGrp="1"/>
          </p:cNvSpPr>
          <p:nvPr>
            <p:ph idx="1"/>
          </p:nvPr>
        </p:nvSpPr>
        <p:spPr/>
        <p:txBody>
          <a:bodyPr/>
          <a:lstStyle/>
          <a:p>
            <a:r>
              <a:rPr lang="en-US" dirty="0" err="1" smtClean="0"/>
              <a:t>Stackify</a:t>
            </a:r>
            <a:endParaRPr lang="en-US" dirty="0" smtClean="0"/>
          </a:p>
          <a:p>
            <a:r>
              <a:rPr lang="en-US" dirty="0" err="1" smtClean="0"/>
              <a:t>Jprofiler</a:t>
            </a:r>
            <a:r>
              <a:rPr lang="en-US" dirty="0" smtClean="0"/>
              <a:t> (requires License)</a:t>
            </a:r>
          </a:p>
          <a:p>
            <a:r>
              <a:rPr lang="en-US" dirty="0" smtClean="0"/>
              <a:t>Eclipse MAT (freely available- web instructions available)</a:t>
            </a:r>
          </a:p>
          <a:p>
            <a:r>
              <a:rPr lang="en-US" dirty="0" err="1" smtClean="0"/>
              <a:t>YourKit</a:t>
            </a:r>
            <a:endParaRPr lang="en-US" dirty="0" smtClean="0"/>
          </a:p>
          <a:p>
            <a:r>
              <a:rPr lang="en-US" dirty="0" smtClean="0"/>
              <a:t>NetBeans Profiler (add on to NetBeans)</a:t>
            </a:r>
          </a:p>
          <a:p>
            <a:r>
              <a:rPr lang="en-US" dirty="0" smtClean="0"/>
              <a:t>Java Mission Control</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3</a:t>
            </a:fld>
            <a:endParaRPr lang="en-US"/>
          </a:p>
        </p:txBody>
      </p:sp>
    </p:spTree>
    <p:extLst>
      <p:ext uri="{BB962C8B-B14F-4D97-AF65-F5344CB8AC3E}">
        <p14:creationId xmlns:p14="http://schemas.microsoft.com/office/powerpoint/2010/main" val="1555599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Time</a:t>
            </a:r>
            <a:endParaRPr lang="en-US" dirty="0"/>
          </a:p>
        </p:txBody>
      </p:sp>
      <p:sp>
        <p:nvSpPr>
          <p:cNvPr id="3" name="Content Placeholder 2"/>
          <p:cNvSpPr>
            <a:spLocks noGrp="1"/>
          </p:cNvSpPr>
          <p:nvPr>
            <p:ph idx="1"/>
          </p:nvPr>
        </p:nvSpPr>
        <p:spPr/>
        <p:txBody>
          <a:bodyPr/>
          <a:lstStyle/>
          <a:p>
            <a:r>
              <a:rPr lang="en-US" dirty="0" smtClean="0"/>
              <a:t>The selection sort algorithm has a big O of O(n*n).</a:t>
            </a:r>
          </a:p>
          <a:p>
            <a:r>
              <a:rPr lang="en-US" dirty="0" smtClean="0"/>
              <a:t>It grows quickly as the size increases.</a:t>
            </a:r>
          </a:p>
          <a:p>
            <a:r>
              <a:rPr lang="en-US" dirty="0" smtClean="0"/>
              <a:t>If you double input size, the execution time is quadrupled.</a:t>
            </a:r>
          </a:p>
          <a:p>
            <a:r>
              <a:rPr lang="en-US" dirty="0" smtClean="0"/>
              <a:t>Nested loops are often quadratic.</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30</a:t>
            </a:fld>
            <a:endParaRPr lang="en-US" dirty="0"/>
          </a:p>
        </p:txBody>
      </p:sp>
    </p:spTree>
    <p:extLst>
      <p:ext uri="{BB962C8B-B14F-4D97-AF65-F5344CB8AC3E}">
        <p14:creationId xmlns:p14="http://schemas.microsoft.com/office/powerpoint/2010/main" val="711309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Algorithms</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31</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00117"/>
            <a:ext cx="8229600" cy="33261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773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fld id="{9ED41CEB-E97B-4126-9BC3-F46388A87552}" type="slidenum">
              <a:rPr lang="en-US"/>
              <a:pPr/>
              <a:t>32</a:t>
            </a:fld>
            <a:endParaRPr lang="en-US"/>
          </a:p>
        </p:txBody>
      </p:sp>
      <p:sp>
        <p:nvSpPr>
          <p:cNvPr id="353282" name="Rectangle 2"/>
          <p:cNvSpPr>
            <a:spLocks noGrp="1" noChangeArrowheads="1"/>
          </p:cNvSpPr>
          <p:nvPr>
            <p:ph type="title"/>
          </p:nvPr>
        </p:nvSpPr>
        <p:spPr>
          <a:xfrm>
            <a:off x="457200" y="228600"/>
            <a:ext cx="8229600" cy="609600"/>
          </a:xfrm>
          <a:noFill/>
          <a:ln/>
        </p:spPr>
        <p:txBody>
          <a:bodyPr>
            <a:normAutofit fontScale="90000"/>
          </a:bodyPr>
          <a:lstStyle/>
          <a:p>
            <a:r>
              <a:rPr lang="en-US" sz="3600"/>
              <a:t>Comparing Common Growth Functions</a:t>
            </a:r>
          </a:p>
        </p:txBody>
      </p:sp>
      <p:sp>
        <p:nvSpPr>
          <p:cNvPr id="353284"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3285"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3286"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3287" name="Rectangle 7"/>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3291"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3302" name="Rectangle 22"/>
          <p:cNvSpPr>
            <a:spLocks noGrp="1" noChangeArrowheads="1"/>
          </p:cNvSpPr>
          <p:nvPr>
            <p:ph type="body" idx="1"/>
          </p:nvPr>
        </p:nvSpPr>
        <p:spPr>
          <a:xfrm>
            <a:off x="2971800" y="1981200"/>
            <a:ext cx="3581400" cy="381000"/>
          </a:xfrm>
          <a:noFill/>
          <a:ln/>
        </p:spPr>
        <p:txBody>
          <a:bodyPr>
            <a:normAutofit fontScale="77500" lnSpcReduction="20000"/>
          </a:bodyPr>
          <a:lstStyle/>
          <a:p>
            <a:pPr marL="263525" indent="0">
              <a:buFont typeface="Monotype Sorts" pitchFamily="2" charset="2"/>
              <a:buNone/>
            </a:pPr>
            <a:r>
              <a:rPr lang="en-US" sz="3000"/>
              <a:t>Constant time</a:t>
            </a:r>
          </a:p>
        </p:txBody>
      </p:sp>
      <p:sp>
        <p:nvSpPr>
          <p:cNvPr id="353304" name="Rectangle 24"/>
          <p:cNvSpPr>
            <a:spLocks noChangeArrowheads="1"/>
          </p:cNvSpPr>
          <p:nvPr/>
        </p:nvSpPr>
        <p:spPr bwMode="auto">
          <a:xfrm>
            <a:off x="3048000" y="2590800"/>
            <a:ext cx="35814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263525">
              <a:spcBef>
                <a:spcPct val="20000"/>
              </a:spcBef>
              <a:buClr>
                <a:schemeClr val="tx2"/>
              </a:buClr>
              <a:buSzPct val="75000"/>
              <a:buFont typeface="Monotype Sorts" pitchFamily="2" charset="2"/>
              <a:buNone/>
            </a:pPr>
            <a:r>
              <a:rPr lang="en-US" sz="3000"/>
              <a:t>Logarithmic time</a:t>
            </a:r>
            <a:r>
              <a:rPr lang="en-US" sz="3200"/>
              <a:t> </a:t>
            </a:r>
          </a:p>
        </p:txBody>
      </p:sp>
      <p:sp>
        <p:nvSpPr>
          <p:cNvPr id="353306" name="Rectangle 26"/>
          <p:cNvSpPr>
            <a:spLocks noChangeArrowheads="1"/>
          </p:cNvSpPr>
          <p:nvPr/>
        </p:nvSpPr>
        <p:spPr bwMode="auto">
          <a:xfrm>
            <a:off x="3048000" y="3200400"/>
            <a:ext cx="35814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263525">
              <a:spcBef>
                <a:spcPct val="20000"/>
              </a:spcBef>
              <a:buClr>
                <a:schemeClr val="tx2"/>
              </a:buClr>
              <a:buSzPct val="75000"/>
              <a:buFont typeface="Monotype Sorts" pitchFamily="2" charset="2"/>
              <a:buNone/>
            </a:pPr>
            <a:r>
              <a:rPr lang="en-US" sz="3000"/>
              <a:t>Linear time</a:t>
            </a:r>
            <a:r>
              <a:rPr lang="en-US" sz="3200"/>
              <a:t> </a:t>
            </a:r>
          </a:p>
        </p:txBody>
      </p:sp>
      <p:sp>
        <p:nvSpPr>
          <p:cNvPr id="353308" name="Rectangle 28"/>
          <p:cNvSpPr>
            <a:spLocks noChangeArrowheads="1"/>
          </p:cNvSpPr>
          <p:nvPr/>
        </p:nvSpPr>
        <p:spPr bwMode="auto">
          <a:xfrm>
            <a:off x="3124200" y="3810000"/>
            <a:ext cx="35814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263525">
              <a:spcBef>
                <a:spcPct val="20000"/>
              </a:spcBef>
              <a:buClr>
                <a:schemeClr val="tx2"/>
              </a:buClr>
              <a:buSzPct val="75000"/>
              <a:buFont typeface="Monotype Sorts" pitchFamily="2" charset="2"/>
              <a:buNone/>
            </a:pPr>
            <a:r>
              <a:rPr lang="en-US" sz="3000"/>
              <a:t>Log-linear time</a:t>
            </a:r>
            <a:r>
              <a:rPr lang="en-US" sz="3200"/>
              <a:t> </a:t>
            </a:r>
          </a:p>
        </p:txBody>
      </p:sp>
      <p:sp>
        <p:nvSpPr>
          <p:cNvPr id="353310" name="Rectangle 30"/>
          <p:cNvSpPr>
            <a:spLocks noChangeArrowheads="1"/>
          </p:cNvSpPr>
          <p:nvPr/>
        </p:nvSpPr>
        <p:spPr bwMode="auto">
          <a:xfrm>
            <a:off x="3124200" y="4419600"/>
            <a:ext cx="35814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263525">
              <a:spcBef>
                <a:spcPct val="20000"/>
              </a:spcBef>
              <a:buClr>
                <a:schemeClr val="tx2"/>
              </a:buClr>
              <a:buSzPct val="75000"/>
              <a:buFont typeface="Monotype Sorts" pitchFamily="2" charset="2"/>
              <a:buNone/>
            </a:pPr>
            <a:r>
              <a:rPr lang="en-US" sz="3000"/>
              <a:t>Quadratic time</a:t>
            </a:r>
            <a:r>
              <a:rPr lang="en-US" sz="3200"/>
              <a:t> </a:t>
            </a:r>
          </a:p>
        </p:txBody>
      </p:sp>
      <p:sp>
        <p:nvSpPr>
          <p:cNvPr id="353312" name="Rectangle 32"/>
          <p:cNvSpPr>
            <a:spLocks noChangeArrowheads="1"/>
          </p:cNvSpPr>
          <p:nvPr/>
        </p:nvSpPr>
        <p:spPr bwMode="auto">
          <a:xfrm>
            <a:off x="3124200" y="5105400"/>
            <a:ext cx="35814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263525">
              <a:spcBef>
                <a:spcPct val="20000"/>
              </a:spcBef>
              <a:buClr>
                <a:schemeClr val="tx2"/>
              </a:buClr>
              <a:buSzPct val="75000"/>
              <a:buFont typeface="Monotype Sorts" pitchFamily="2" charset="2"/>
              <a:buNone/>
            </a:pPr>
            <a:r>
              <a:rPr lang="en-US" sz="3000"/>
              <a:t>Cubic time</a:t>
            </a:r>
            <a:r>
              <a:rPr lang="en-US" sz="3200"/>
              <a:t> </a:t>
            </a:r>
          </a:p>
        </p:txBody>
      </p:sp>
      <p:sp>
        <p:nvSpPr>
          <p:cNvPr id="353314" name="Rectangle 34"/>
          <p:cNvSpPr>
            <a:spLocks noChangeArrowheads="1"/>
          </p:cNvSpPr>
          <p:nvPr/>
        </p:nvSpPr>
        <p:spPr bwMode="auto">
          <a:xfrm>
            <a:off x="3124200" y="5715000"/>
            <a:ext cx="35814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263525">
              <a:spcBef>
                <a:spcPct val="20000"/>
              </a:spcBef>
              <a:buClr>
                <a:schemeClr val="tx2"/>
              </a:buClr>
              <a:buSzPct val="75000"/>
              <a:buFont typeface="Monotype Sorts" pitchFamily="2" charset="2"/>
              <a:buNone/>
            </a:pPr>
            <a:r>
              <a:rPr lang="en-US" sz="3000"/>
              <a:t>Exponential time</a:t>
            </a:r>
            <a:r>
              <a:rPr lang="en-US" sz="320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6932613"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81200"/>
            <a:ext cx="600075" cy="41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767445"/>
            <a:ext cx="104775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909" y="3404755"/>
            <a:ext cx="6477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000500"/>
            <a:ext cx="123825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237" y="4586287"/>
            <a:ext cx="76200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295900"/>
            <a:ext cx="76200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6291" y="5881687"/>
            <a:ext cx="76200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068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Various Techniques</a:t>
            </a:r>
            <a:endParaRPr lang="en-US" dirty="0"/>
          </a:p>
        </p:txBody>
      </p:sp>
      <p:sp>
        <p:nvSpPr>
          <p:cNvPr id="3" name="Content Placeholder 2"/>
          <p:cNvSpPr>
            <a:spLocks noGrp="1"/>
          </p:cNvSpPr>
          <p:nvPr>
            <p:ph idx="1"/>
          </p:nvPr>
        </p:nvSpPr>
        <p:spPr/>
        <p:txBody>
          <a:bodyPr/>
          <a:lstStyle/>
          <a:p>
            <a:r>
              <a:rPr lang="en-US" dirty="0" smtClean="0"/>
              <a:t>Finding Prime Numbers</a:t>
            </a:r>
          </a:p>
          <a:p>
            <a:pPr lvl="1"/>
            <a:r>
              <a:rPr lang="en-US" dirty="0" smtClean="0"/>
              <a:t>Brute force</a:t>
            </a:r>
          </a:p>
          <a:p>
            <a:pPr lvl="2"/>
            <a:r>
              <a:rPr lang="en-US" dirty="0" smtClean="0"/>
              <a:t>PrimeNumber.java</a:t>
            </a:r>
          </a:p>
          <a:p>
            <a:pPr lvl="2"/>
            <a:r>
              <a:rPr lang="en-US" dirty="0" smtClean="0"/>
              <a:t>PrimeNumbers.java</a:t>
            </a:r>
          </a:p>
          <a:p>
            <a:pPr lvl="1"/>
            <a:r>
              <a:rPr lang="en-US" dirty="0" smtClean="0"/>
              <a:t>Check possible divisors up to </a:t>
            </a:r>
            <a:r>
              <a:rPr lang="en-US" dirty="0" err="1" smtClean="0"/>
              <a:t>Math.sqrt</a:t>
            </a:r>
            <a:r>
              <a:rPr lang="en-US" dirty="0" smtClean="0"/>
              <a:t>(n)</a:t>
            </a:r>
          </a:p>
          <a:p>
            <a:pPr lvl="2"/>
            <a:r>
              <a:rPr lang="en-US" dirty="0" smtClean="0"/>
              <a:t>EfficientPrimeNumbers.java</a:t>
            </a:r>
          </a:p>
          <a:p>
            <a:pPr lvl="1"/>
            <a:r>
              <a:rPr lang="en-US" dirty="0" smtClean="0"/>
              <a:t>Check possible prime divisors up to </a:t>
            </a:r>
            <a:r>
              <a:rPr lang="en-US" dirty="0" err="1" smtClean="0"/>
              <a:t>Math.sqrt</a:t>
            </a:r>
            <a:r>
              <a:rPr lang="en-US" dirty="0" smtClean="0"/>
              <a:t>(n)</a:t>
            </a:r>
          </a:p>
          <a:p>
            <a:pPr lvl="2"/>
            <a:r>
              <a:rPr lang="en-US" dirty="0" smtClean="0"/>
              <a:t>SieveOrEratosthenes.java</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33</a:t>
            </a:fld>
            <a:endParaRPr lang="en-US" dirty="0"/>
          </a:p>
        </p:txBody>
      </p:sp>
    </p:spTree>
    <p:extLst>
      <p:ext uri="{BB962C8B-B14F-4D97-AF65-F5344CB8AC3E}">
        <p14:creationId xmlns:p14="http://schemas.microsoft.com/office/powerpoint/2010/main" val="603998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Considerations</a:t>
            </a:r>
            <a:endParaRPr lang="en-US" dirty="0"/>
          </a:p>
        </p:txBody>
      </p:sp>
      <p:sp>
        <p:nvSpPr>
          <p:cNvPr id="3" name="Content Placeholder 2"/>
          <p:cNvSpPr>
            <a:spLocks noGrp="1"/>
          </p:cNvSpPr>
          <p:nvPr>
            <p:ph idx="1"/>
          </p:nvPr>
        </p:nvSpPr>
        <p:spPr/>
        <p:txBody>
          <a:bodyPr/>
          <a:lstStyle/>
          <a:p>
            <a:r>
              <a:rPr lang="en-US" dirty="0" smtClean="0"/>
              <a:t>Big O is a good theoretical estimate of efficiency.</a:t>
            </a:r>
          </a:p>
          <a:p>
            <a:r>
              <a:rPr lang="en-US" dirty="0" smtClean="0"/>
              <a:t>BUT, two algorithms of same time complexity are not equally efficient.</a:t>
            </a:r>
            <a:endParaRPr lang="en-US" dirty="0"/>
          </a:p>
          <a:p>
            <a:r>
              <a:rPr lang="en-US" dirty="0" smtClean="0"/>
              <a:t>Use good judgment when choosing algorithms.</a:t>
            </a:r>
          </a:p>
          <a:p>
            <a:pPr lvl="1"/>
            <a:r>
              <a:rPr lang="en-US" dirty="0" smtClean="0"/>
              <a:t>When data size is very small, Big O has no meaning.</a:t>
            </a:r>
            <a:endParaRPr lang="en-US" dirty="0"/>
          </a:p>
        </p:txBody>
      </p:sp>
      <p:sp>
        <p:nvSpPr>
          <p:cNvPr id="4" name="Slide Number Placeholder 3"/>
          <p:cNvSpPr>
            <a:spLocks noGrp="1"/>
          </p:cNvSpPr>
          <p:nvPr>
            <p:ph type="sldNum" sz="quarter" idx="12"/>
          </p:nvPr>
        </p:nvSpPr>
        <p:spPr/>
        <p:txBody>
          <a:bodyPr/>
          <a:lstStyle/>
          <a:p>
            <a:fld id="{8B3647A0-8955-493E-B7AF-09F627076883}" type="slidenum">
              <a:rPr lang="en-US" smtClean="0"/>
              <a:t>34</a:t>
            </a:fld>
            <a:endParaRPr lang="en-US" dirty="0"/>
          </a:p>
        </p:txBody>
      </p:sp>
    </p:spTree>
    <p:extLst>
      <p:ext uri="{BB962C8B-B14F-4D97-AF65-F5344CB8AC3E}">
        <p14:creationId xmlns:p14="http://schemas.microsoft.com/office/powerpoint/2010/main" val="409336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4419600"/>
            <a:ext cx="4800600" cy="1343025"/>
          </a:xfrm>
        </p:spPr>
      </p:pic>
      <p:sp>
        <p:nvSpPr>
          <p:cNvPr id="5" name="Rectangle 4"/>
          <p:cNvSpPr/>
          <p:nvPr/>
        </p:nvSpPr>
        <p:spPr>
          <a:xfrm>
            <a:off x="1295400" y="1600200"/>
            <a:ext cx="7162800" cy="2677656"/>
          </a:xfrm>
          <a:prstGeom prst="rect">
            <a:avLst/>
          </a:prstGeom>
        </p:spPr>
        <p:txBody>
          <a:bodyPr wrap="square">
            <a:spAutoFit/>
          </a:bodyPr>
          <a:lstStyle/>
          <a:p>
            <a:r>
              <a:rPr lang="en-US" sz="2400" dirty="0" smtClean="0"/>
              <a:t>The JVM Memory is divided in to 3 parts as shown in the below image. In our applications we are most concerned about the Heap Memory. If the defaults aren’t working, we can input this value to JVM using the parameters,</a:t>
            </a:r>
          </a:p>
          <a:p>
            <a:r>
              <a:rPr lang="en-US" sz="2400" b="1" dirty="0" smtClean="0"/>
              <a:t>-</a:t>
            </a:r>
            <a:r>
              <a:rPr lang="en-US" sz="2400" b="1" dirty="0" err="1" smtClean="0"/>
              <a:t>Xmx</a:t>
            </a:r>
            <a:r>
              <a:rPr lang="en-US" sz="2400" i="1" dirty="0" smtClean="0"/>
              <a:t>&lt;size&gt;</a:t>
            </a:r>
            <a:r>
              <a:rPr lang="en-US" sz="2400" dirty="0" smtClean="0"/>
              <a:t> – to set the maximum Java heap size</a:t>
            </a:r>
            <a:br>
              <a:rPr lang="en-US" sz="2400" dirty="0" smtClean="0"/>
            </a:br>
            <a:r>
              <a:rPr lang="en-US" sz="2400" b="1" dirty="0" smtClean="0"/>
              <a:t>-</a:t>
            </a:r>
            <a:r>
              <a:rPr lang="en-US" sz="2400" b="1" dirty="0" err="1" smtClean="0"/>
              <a:t>Xms</a:t>
            </a:r>
            <a:r>
              <a:rPr lang="en-US" sz="2400" i="1" dirty="0" smtClean="0"/>
              <a:t>&lt;size&gt;</a:t>
            </a:r>
            <a:r>
              <a:rPr lang="en-US" sz="2400" dirty="0" smtClean="0"/>
              <a:t> – to set the initial Java heap size</a:t>
            </a:r>
            <a:endParaRPr lang="en-US" sz="2400" dirty="0"/>
          </a:p>
        </p:txBody>
      </p:sp>
      <p:sp>
        <p:nvSpPr>
          <p:cNvPr id="3" name="Slide Number Placeholder 2"/>
          <p:cNvSpPr>
            <a:spLocks noGrp="1"/>
          </p:cNvSpPr>
          <p:nvPr>
            <p:ph type="sldNum" sz="quarter" idx="12"/>
          </p:nvPr>
        </p:nvSpPr>
        <p:spPr/>
        <p:txBody>
          <a:bodyPr/>
          <a:lstStyle/>
          <a:p>
            <a:fld id="{9A0622E4-8A77-4C48-9A6A-185DBF15248C}" type="slidenum">
              <a:rPr lang="en-US" smtClean="0"/>
              <a:t>4</a:t>
            </a:fld>
            <a:endParaRPr lang="en-US"/>
          </a:p>
        </p:txBody>
      </p:sp>
    </p:spTree>
    <p:extLst>
      <p:ext uri="{BB962C8B-B14F-4D97-AF65-F5344CB8AC3E}">
        <p14:creationId xmlns:p14="http://schemas.microsoft.com/office/powerpoint/2010/main" val="166554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Non-Heap memory</a:t>
            </a:r>
            <a:endParaRPr lang="en-US" dirty="0"/>
          </a:p>
        </p:txBody>
      </p:sp>
      <p:sp>
        <p:nvSpPr>
          <p:cNvPr id="3" name="Content Placeholder 2"/>
          <p:cNvSpPr>
            <a:spLocks noGrp="1"/>
          </p:cNvSpPr>
          <p:nvPr>
            <p:ph idx="1"/>
          </p:nvPr>
        </p:nvSpPr>
        <p:spPr/>
        <p:txBody>
          <a:bodyPr>
            <a:normAutofit lnSpcReduction="10000"/>
          </a:bodyPr>
          <a:lstStyle/>
          <a:p>
            <a:r>
              <a:rPr lang="en-US" dirty="0" smtClean="0"/>
              <a:t>The non-Heap memory stores per-class structures such as :</a:t>
            </a:r>
          </a:p>
          <a:p>
            <a:pPr lvl="1"/>
            <a:r>
              <a:rPr lang="en-US" dirty="0" smtClean="0"/>
              <a:t>runtime constant pool</a:t>
            </a:r>
          </a:p>
          <a:p>
            <a:pPr lvl="1"/>
            <a:r>
              <a:rPr lang="en-US" dirty="0" smtClean="0"/>
              <a:t> field and method data </a:t>
            </a:r>
          </a:p>
          <a:p>
            <a:pPr lvl="1"/>
            <a:r>
              <a:rPr lang="en-US" dirty="0" smtClean="0"/>
              <a:t>Code for methods and constructors</a:t>
            </a:r>
          </a:p>
          <a:p>
            <a:pPr lvl="1"/>
            <a:r>
              <a:rPr lang="en-US" dirty="0" smtClean="0"/>
              <a:t>Interned Strings</a:t>
            </a:r>
          </a:p>
          <a:p>
            <a:r>
              <a:rPr lang="en-US" dirty="0" smtClean="0"/>
              <a:t>Size will be dependent upon the size of your program. You don’t really control this except as you create your .java files.</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5</a:t>
            </a:fld>
            <a:endParaRPr lang="en-US"/>
          </a:p>
        </p:txBody>
      </p:sp>
    </p:spTree>
    <p:extLst>
      <p:ext uri="{BB962C8B-B14F-4D97-AF65-F5344CB8AC3E}">
        <p14:creationId xmlns:p14="http://schemas.microsoft.com/office/powerpoint/2010/main" val="8863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t>
            </a:r>
            <a:r>
              <a:rPr lang="en-US" dirty="0" err="1" smtClean="0"/>
              <a:t>vs</a:t>
            </a:r>
            <a:r>
              <a:rPr lang="en-US" dirty="0" smtClean="0"/>
              <a:t> Heap</a:t>
            </a:r>
            <a:endParaRPr lang="en-US" dirty="0"/>
          </a:p>
        </p:txBody>
      </p:sp>
      <p:sp>
        <p:nvSpPr>
          <p:cNvPr id="3" name="Content Placeholder 2"/>
          <p:cNvSpPr>
            <a:spLocks noGrp="1"/>
          </p:cNvSpPr>
          <p:nvPr>
            <p:ph idx="1"/>
          </p:nvPr>
        </p:nvSpPr>
        <p:spPr/>
        <p:txBody>
          <a:bodyPr/>
          <a:lstStyle/>
          <a:p>
            <a:r>
              <a:rPr lang="en-US" dirty="0" smtClean="0"/>
              <a:t>The basic difference between stack and heap is the life cycle of the values</a:t>
            </a:r>
          </a:p>
          <a:p>
            <a:r>
              <a:rPr lang="en-US" dirty="0" smtClean="0"/>
              <a:t>Stack values only exist within the scope of a method, they are discarded at end of a method</a:t>
            </a:r>
          </a:p>
          <a:p>
            <a:r>
              <a:rPr lang="en-US" dirty="0" smtClean="0"/>
              <a:t>Heap values exist until explicitly destructed. – most “memory leaks” exist in the Heap usage.</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6</a:t>
            </a:fld>
            <a:endParaRPr lang="en-US"/>
          </a:p>
        </p:txBody>
      </p:sp>
    </p:spTree>
    <p:extLst>
      <p:ext uri="{BB962C8B-B14F-4D97-AF65-F5344CB8AC3E}">
        <p14:creationId xmlns:p14="http://schemas.microsoft.com/office/powerpoint/2010/main" val="9713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Memory Leaks</a:t>
            </a:r>
            <a:endParaRPr lang="en-US" dirty="0"/>
          </a:p>
        </p:txBody>
      </p:sp>
      <p:sp>
        <p:nvSpPr>
          <p:cNvPr id="3" name="Content Placeholder 2"/>
          <p:cNvSpPr>
            <a:spLocks noGrp="1"/>
          </p:cNvSpPr>
          <p:nvPr>
            <p:ph idx="1"/>
          </p:nvPr>
        </p:nvSpPr>
        <p:spPr/>
        <p:txBody>
          <a:bodyPr/>
          <a:lstStyle/>
          <a:p>
            <a:r>
              <a:rPr lang="en-US" dirty="0" smtClean="0"/>
              <a:t>Oracle has a great article on trouble shooting memory leaks in your Java program</a:t>
            </a:r>
          </a:p>
          <a:p>
            <a:r>
              <a:rPr lang="en-US" dirty="0">
                <a:hlinkClick r:id="rId2"/>
              </a:rPr>
              <a:t>http://www.oracle.com/technetwork/java/javase/memleaks-137499.html</a:t>
            </a: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7</a:t>
            </a:fld>
            <a:endParaRPr lang="en-US"/>
          </a:p>
        </p:txBody>
      </p:sp>
    </p:spTree>
    <p:extLst>
      <p:ext uri="{BB962C8B-B14F-4D97-AF65-F5344CB8AC3E}">
        <p14:creationId xmlns:p14="http://schemas.microsoft.com/office/powerpoint/2010/main" val="275085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Memory Model</a:t>
            </a:r>
            <a:endParaRPr lang="en-US" dirty="0"/>
          </a:p>
        </p:txBody>
      </p:sp>
      <p:sp>
        <p:nvSpPr>
          <p:cNvPr id="3" name="Content Placeholder 2"/>
          <p:cNvSpPr>
            <a:spLocks noGrp="1"/>
          </p:cNvSpPr>
          <p:nvPr>
            <p:ph idx="1"/>
          </p:nvPr>
        </p:nvSpPr>
        <p:spPr/>
        <p:txBody>
          <a:bodyPr/>
          <a:lstStyle/>
          <a:p>
            <a:r>
              <a:rPr lang="en-US" dirty="0" smtClean="0"/>
              <a:t>A lot of literature on Java memory model is related to making your program thread safe</a:t>
            </a:r>
          </a:p>
          <a:p>
            <a:r>
              <a:rPr lang="en-US" dirty="0" smtClean="0"/>
              <a:t>By using locks/conditions, synchronized and thread-safe collections, you are working within the memory model.</a:t>
            </a:r>
          </a:p>
          <a:p>
            <a:r>
              <a:rPr lang="en-US" dirty="0" smtClean="0"/>
              <a:t>We will discuss this more in Multithreading after </a:t>
            </a:r>
            <a:r>
              <a:rPr lang="en-US" dirty="0" smtClean="0"/>
              <a:t>Midterm</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9A0622E4-8A77-4C48-9A6A-185DBF15248C}" type="slidenum">
              <a:rPr lang="en-US" smtClean="0"/>
              <a:t>8</a:t>
            </a:fld>
            <a:endParaRPr lang="en-US"/>
          </a:p>
        </p:txBody>
      </p:sp>
    </p:spTree>
    <p:extLst>
      <p:ext uri="{BB962C8B-B14F-4D97-AF65-F5344CB8AC3E}">
        <p14:creationId xmlns:p14="http://schemas.microsoft.com/office/powerpoint/2010/main" val="6525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Most Java memory management issues relate to optimizing heap size and making garbage collection more efficient.</a:t>
            </a:r>
          </a:p>
        </p:txBody>
      </p:sp>
      <p:sp>
        <p:nvSpPr>
          <p:cNvPr id="4" name="Slide Number Placeholder 3"/>
          <p:cNvSpPr>
            <a:spLocks noGrp="1"/>
          </p:cNvSpPr>
          <p:nvPr>
            <p:ph type="sldNum" sz="quarter" idx="12"/>
          </p:nvPr>
        </p:nvSpPr>
        <p:spPr/>
        <p:txBody>
          <a:bodyPr/>
          <a:lstStyle/>
          <a:p>
            <a:fld id="{9A0622E4-8A77-4C48-9A6A-185DBF15248C}" type="slidenum">
              <a:rPr lang="en-US" smtClean="0"/>
              <a:t>9</a:t>
            </a:fld>
            <a:endParaRPr lang="en-US"/>
          </a:p>
        </p:txBody>
      </p:sp>
    </p:spTree>
    <p:extLst>
      <p:ext uri="{BB962C8B-B14F-4D97-AF65-F5344CB8AC3E}">
        <p14:creationId xmlns:p14="http://schemas.microsoft.com/office/powerpoint/2010/main" val="107696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1524</Words>
  <Application>Microsoft Office PowerPoint</Application>
  <PresentationFormat>On-screen Show (4:3)</PresentationFormat>
  <Paragraphs>244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Monotype Sorts</vt:lpstr>
      <vt:lpstr>Office Theme</vt:lpstr>
      <vt:lpstr>Memory Management and Java</vt:lpstr>
      <vt:lpstr>Why do you care?</vt:lpstr>
      <vt:lpstr>Memory Profiling Tools</vt:lpstr>
      <vt:lpstr>JVM Memory Structure</vt:lpstr>
      <vt:lpstr>Non-Heap memory</vt:lpstr>
      <vt:lpstr>Stack vs Heap</vt:lpstr>
      <vt:lpstr>Troubleshooting Memory Leaks</vt:lpstr>
      <vt:lpstr>Java Memory Model</vt:lpstr>
      <vt:lpstr>Garbage Collection</vt:lpstr>
      <vt:lpstr>What does gc do?</vt:lpstr>
      <vt:lpstr>Issues with GC</vt:lpstr>
      <vt:lpstr>GC Roots</vt:lpstr>
      <vt:lpstr>What does GC do?</vt:lpstr>
      <vt:lpstr>Why Garbage Collect?</vt:lpstr>
      <vt:lpstr>Choosing Data Structures </vt:lpstr>
      <vt:lpstr>Executing Time </vt:lpstr>
      <vt:lpstr>Growth Rate</vt:lpstr>
      <vt:lpstr>Big O Notation</vt:lpstr>
      <vt:lpstr>Best, Worst and Average Cases</vt:lpstr>
      <vt:lpstr>Ignoring Multiplicative Constants </vt:lpstr>
      <vt:lpstr>Examples: Determining Big-O</vt:lpstr>
      <vt:lpstr>Repetition: Simple Loops</vt:lpstr>
      <vt:lpstr>Repetition: Nested Loops</vt:lpstr>
      <vt:lpstr>Repetition: Nested Loops</vt:lpstr>
      <vt:lpstr>Repetition: Nested Loops</vt:lpstr>
      <vt:lpstr>Sequence</vt:lpstr>
      <vt:lpstr>Selection</vt:lpstr>
      <vt:lpstr>Constant Time</vt:lpstr>
      <vt:lpstr>Logarithmic Time</vt:lpstr>
      <vt:lpstr>Quadratic Time</vt:lpstr>
      <vt:lpstr>Common Algorithms</vt:lpstr>
      <vt:lpstr>Comparing Common Growth Functions</vt:lpstr>
      <vt:lpstr>Compare Various Techniques</vt:lpstr>
      <vt:lpstr>Practical Considerations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and Java</dc:title>
  <dc:creator>Dr. Cynthia Johnson</dc:creator>
  <cp:lastModifiedBy>Cynthia Johnson</cp:lastModifiedBy>
  <cp:revision>11</cp:revision>
  <dcterms:created xsi:type="dcterms:W3CDTF">2013-09-25T17:36:19Z</dcterms:created>
  <dcterms:modified xsi:type="dcterms:W3CDTF">2016-09-12T15:22:08Z</dcterms:modified>
</cp:coreProperties>
</file>