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DEE0-9746-4838-BBF0-4546DAFECA3F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C27F4-18E1-4C58-A680-B9CA18697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35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DEE0-9746-4838-BBF0-4546DAFECA3F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C27F4-18E1-4C58-A680-B9CA18697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13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DEE0-9746-4838-BBF0-4546DAFECA3F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C27F4-18E1-4C58-A680-B9CA18697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48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DEE0-9746-4838-BBF0-4546DAFECA3F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C27F4-18E1-4C58-A680-B9CA18697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49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DEE0-9746-4838-BBF0-4546DAFECA3F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C27F4-18E1-4C58-A680-B9CA18697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60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DEE0-9746-4838-BBF0-4546DAFECA3F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C27F4-18E1-4C58-A680-B9CA18697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12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DEE0-9746-4838-BBF0-4546DAFECA3F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C27F4-18E1-4C58-A680-B9CA18697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52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DEE0-9746-4838-BBF0-4546DAFECA3F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C27F4-18E1-4C58-A680-B9CA18697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65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DEE0-9746-4838-BBF0-4546DAFECA3F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C27F4-18E1-4C58-A680-B9CA18697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46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DEE0-9746-4838-BBF0-4546DAFECA3F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C27F4-18E1-4C58-A680-B9CA18697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4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DEE0-9746-4838-BBF0-4546DAFECA3F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C27F4-18E1-4C58-A680-B9CA18697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30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CDEE0-9746-4838-BBF0-4546DAFECA3F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C27F4-18E1-4C58-A680-B9CA18697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21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C++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predecessor of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355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Namespaces are used in C++ similar to Java packages.</a:t>
            </a:r>
          </a:p>
          <a:p>
            <a:r>
              <a:rPr lang="en-US" dirty="0" smtClean="0"/>
              <a:t>However, including a library function does not eliminate need to use fully realized name</a:t>
            </a:r>
          </a:p>
          <a:p>
            <a:r>
              <a:rPr lang="en-US" dirty="0" smtClean="0"/>
              <a:t>So </a:t>
            </a:r>
            <a:r>
              <a:rPr lang="en-US" dirty="0" err="1" smtClean="0"/>
              <a:t>cout</a:t>
            </a:r>
            <a:r>
              <a:rPr lang="en-US" dirty="0" smtClean="0"/>
              <a:t> is actually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cout</a:t>
            </a:r>
            <a:r>
              <a:rPr lang="en-US" dirty="0" smtClean="0"/>
              <a:t> and </a:t>
            </a:r>
            <a:r>
              <a:rPr lang="en-US" dirty="0" err="1" smtClean="0"/>
              <a:t>endl</a:t>
            </a:r>
            <a:r>
              <a:rPr lang="en-US" dirty="0" smtClean="0"/>
              <a:t> is actually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endl</a:t>
            </a:r>
            <a:endParaRPr lang="en-US" dirty="0" smtClean="0"/>
          </a:p>
          <a:p>
            <a:r>
              <a:rPr lang="en-US" dirty="0" smtClean="0"/>
              <a:t>You can eliminate </a:t>
            </a:r>
            <a:r>
              <a:rPr lang="en-US" dirty="0" err="1" smtClean="0"/>
              <a:t>std</a:t>
            </a:r>
            <a:r>
              <a:rPr lang="en-US" dirty="0" smtClean="0"/>
              <a:t>:: if statement below is included after include statement</a:t>
            </a:r>
          </a:p>
          <a:p>
            <a:pPr lvl="1"/>
            <a:r>
              <a:rPr lang="en-US" dirty="0" smtClean="0"/>
              <a:t>using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528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Hello World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create our own hello World program in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402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Primitive types</a:t>
            </a:r>
          </a:p>
          <a:p>
            <a:pPr lvl="1"/>
            <a:r>
              <a:rPr lang="en-US" dirty="0" smtClean="0"/>
              <a:t>Essentially the same as Java (</a:t>
            </a: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boolean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Constants</a:t>
            </a:r>
          </a:p>
          <a:p>
            <a:pPr lvl="1"/>
            <a:r>
              <a:rPr lang="en-US" dirty="0" smtClean="0"/>
              <a:t>Keyword is </a:t>
            </a:r>
            <a:r>
              <a:rPr lang="en-US" dirty="0" err="1" smtClean="0"/>
              <a:t>const</a:t>
            </a:r>
            <a:r>
              <a:rPr lang="en-US" dirty="0" smtClean="0"/>
              <a:t> not final</a:t>
            </a:r>
          </a:p>
          <a:p>
            <a:r>
              <a:rPr lang="en-US" dirty="0" smtClean="0"/>
              <a:t>Arrays</a:t>
            </a:r>
          </a:p>
          <a:p>
            <a:pPr lvl="1"/>
            <a:r>
              <a:rPr lang="en-US" dirty="0" smtClean="0"/>
              <a:t>Arrays </a:t>
            </a:r>
          </a:p>
          <a:p>
            <a:pPr lvl="2"/>
            <a:r>
              <a:rPr lang="en-US" dirty="0" smtClean="0"/>
              <a:t>Size is initialized at  declaration- no need for new statement</a:t>
            </a:r>
          </a:p>
          <a:p>
            <a:pPr lvl="2"/>
            <a:r>
              <a:rPr lang="en-US" dirty="0" smtClean="0"/>
              <a:t>No bounds checking!</a:t>
            </a:r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[10] </a:t>
            </a:r>
            <a:r>
              <a:rPr lang="en-US" dirty="0" err="1" smtClean="0"/>
              <a:t>intArray</a:t>
            </a:r>
            <a:r>
              <a:rPr lang="en-US" dirty="0" smtClean="0"/>
              <a:t>;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[] </a:t>
            </a:r>
            <a:r>
              <a:rPr lang="en-US" dirty="0" err="1" smtClean="0"/>
              <a:t>intArray</a:t>
            </a:r>
            <a:r>
              <a:rPr lang="en-US" dirty="0" smtClean="0"/>
              <a:t> = new </a:t>
            </a:r>
            <a:r>
              <a:rPr lang="en-US" dirty="0" err="1" smtClean="0"/>
              <a:t>int</a:t>
            </a:r>
            <a:r>
              <a:rPr lang="en-US" dirty="0" smtClean="0"/>
              <a:t>[10];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164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C++ structure is a way to group logically related values together</a:t>
            </a:r>
          </a:p>
          <a:p>
            <a:r>
              <a:rPr lang="en-US" dirty="0" smtClean="0"/>
              <a:t>The predecessor to the class – no methods or functions though.</a:t>
            </a:r>
          </a:p>
          <a:p>
            <a:r>
              <a:rPr lang="en-US" dirty="0" smtClean="0"/>
              <a:t>Example:	</a:t>
            </a:r>
            <a:r>
              <a:rPr lang="en-US" dirty="0" err="1" smtClean="0"/>
              <a:t>struct</a:t>
            </a:r>
            <a:r>
              <a:rPr lang="en-US" dirty="0" smtClean="0"/>
              <a:t> Student { </a:t>
            </a:r>
            <a:r>
              <a:rPr lang="en-US" dirty="0" err="1" smtClean="0"/>
              <a:t>int</a:t>
            </a:r>
            <a:r>
              <a:rPr lang="en-US" dirty="0" smtClean="0"/>
              <a:t> id; </a:t>
            </a: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isGrad</a:t>
            </a:r>
            <a:r>
              <a:rPr lang="en-US" dirty="0" smtClean="0"/>
              <a:t>;};</a:t>
            </a:r>
          </a:p>
          <a:p>
            <a:r>
              <a:rPr lang="en-US" dirty="0" smtClean="0"/>
              <a:t>This becomes a type not a variable. To use: Student s1, s2;</a:t>
            </a:r>
          </a:p>
          <a:p>
            <a:r>
              <a:rPr lang="en-US" dirty="0" smtClean="0"/>
              <a:t>To access, s1.id = 1000; s1.isGrad = false;</a:t>
            </a:r>
          </a:p>
        </p:txBody>
      </p:sp>
    </p:spTree>
    <p:extLst>
      <p:ext uri="{BB962C8B-B14F-4D97-AF65-F5344CB8AC3E}">
        <p14:creationId xmlns:p14="http://schemas.microsoft.com/office/powerpoint/2010/main" val="1295734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Java, every array and class are really pointers (references).  This is not true in C++- you must declare pointers </a:t>
            </a:r>
            <a:r>
              <a:rPr lang="en-US" dirty="0" err="1" smtClean="0"/>
              <a:t>explicityly</a:t>
            </a:r>
            <a:endParaRPr lang="en-US" dirty="0" smtClean="0"/>
          </a:p>
          <a:p>
            <a:r>
              <a:rPr lang="en-US" dirty="0" smtClean="0"/>
              <a:t>A pointer variable either contains NULL or a valid address.</a:t>
            </a:r>
          </a:p>
          <a:p>
            <a:r>
              <a:rPr lang="en-US" dirty="0" smtClean="0"/>
              <a:t>Valid address can be 	</a:t>
            </a:r>
          </a:p>
          <a:p>
            <a:pPr lvl="1"/>
            <a:r>
              <a:rPr lang="en-US" dirty="0" smtClean="0"/>
              <a:t>Address of variable</a:t>
            </a:r>
          </a:p>
          <a:p>
            <a:pPr lvl="1"/>
            <a:r>
              <a:rPr lang="en-US" dirty="0" smtClean="0"/>
              <a:t>Address of dynamically allocated memory</a:t>
            </a:r>
          </a:p>
          <a:p>
            <a:pPr lvl="1"/>
            <a:r>
              <a:rPr lang="en-US" dirty="0" smtClean="0"/>
              <a:t>Address of a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022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from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equivilent</a:t>
            </a:r>
            <a:r>
              <a:rPr lang="en-US" dirty="0" smtClean="0"/>
              <a:t> of Scanner is </a:t>
            </a:r>
            <a:r>
              <a:rPr lang="en-US" dirty="0" err="1" smtClean="0"/>
              <a:t>cin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operates similarly to </a:t>
            </a:r>
            <a:r>
              <a:rPr lang="en-US" dirty="0" err="1" smtClean="0"/>
              <a:t>cout</a:t>
            </a:r>
            <a:endParaRPr lang="en-US" dirty="0" smtClean="0"/>
          </a:p>
          <a:p>
            <a:pPr lvl="1"/>
            <a:r>
              <a:rPr lang="en-US" dirty="0" err="1" smtClean="0"/>
              <a:t>cout</a:t>
            </a:r>
            <a:r>
              <a:rPr lang="en-US" dirty="0" smtClean="0"/>
              <a:t> &lt;&lt; “Please enter a grade”&lt;&lt;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ouble grade;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in</a:t>
            </a:r>
            <a:r>
              <a:rPr lang="en-US" dirty="0" smtClean="0"/>
              <a:t> &gt;&gt; grade;</a:t>
            </a:r>
          </a:p>
          <a:p>
            <a:pPr lvl="1"/>
            <a:r>
              <a:rPr lang="en-US" dirty="0" smtClean="0"/>
              <a:t>Note the direction of the angle brackets goes small end towards the receiver.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448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C++ class for strings is string (no capital S)</a:t>
            </a:r>
          </a:p>
          <a:p>
            <a:pPr lvl="1"/>
            <a:r>
              <a:rPr lang="en-US" dirty="0" smtClean="0"/>
              <a:t>Must #include &lt;string&gt; to use</a:t>
            </a:r>
          </a:p>
          <a:p>
            <a:r>
              <a:rPr lang="en-US" dirty="0" smtClean="0"/>
              <a:t>We can use </a:t>
            </a:r>
            <a:r>
              <a:rPr lang="en-US" dirty="0" err="1" smtClean="0"/>
              <a:t>cin</a:t>
            </a:r>
            <a:r>
              <a:rPr lang="en-US" dirty="0" smtClean="0"/>
              <a:t> for strings, but </a:t>
            </a:r>
            <a:r>
              <a:rPr lang="en-US" dirty="0" err="1" smtClean="0"/>
              <a:t>cin</a:t>
            </a:r>
            <a:r>
              <a:rPr lang="en-US" dirty="0" smtClean="0"/>
              <a:t> stops reading as soon as it hits a blank space or punctuation so can only do one word at a time</a:t>
            </a:r>
          </a:p>
          <a:p>
            <a:r>
              <a:rPr lang="en-US" dirty="0" smtClean="0"/>
              <a:t>Alternate for reading whole lines: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tring </a:t>
            </a:r>
            <a:r>
              <a:rPr lang="en-US" dirty="0" err="1" smtClean="0"/>
              <a:t>myStr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etline</a:t>
            </a:r>
            <a:r>
              <a:rPr lang="en-US" dirty="0" smtClean="0"/>
              <a:t>(</a:t>
            </a:r>
            <a:r>
              <a:rPr lang="en-US" dirty="0" err="1" smtClean="0"/>
              <a:t>cin</a:t>
            </a:r>
            <a:r>
              <a:rPr lang="en-US" dirty="0" smtClean="0"/>
              <a:t>, </a:t>
            </a:r>
            <a:r>
              <a:rPr lang="en-US" dirty="0" err="1" smtClean="0"/>
              <a:t>myStr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998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header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 and C++, the programmers include header files as opposed to importing Java class file names.</a:t>
            </a:r>
          </a:p>
          <a:p>
            <a:r>
              <a:rPr lang="en-US" dirty="0" smtClean="0"/>
              <a:t>Sometimes called #include files, these files typically contain type declarations, function headers, class definitions and end with .h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407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header files?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speeds up compile time.  Header files contain only function headers not code so don’t change every time code does.</a:t>
            </a:r>
          </a:p>
          <a:p>
            <a:r>
              <a:rPr lang="en-US" dirty="0" smtClean="0"/>
              <a:t>It keeps code more organized.  You can create separate header files for each class.</a:t>
            </a:r>
          </a:p>
          <a:p>
            <a:r>
              <a:rPr lang="en-US" dirty="0" smtClean="0"/>
              <a:t>It separates interface from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738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C++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source file is compiled individually. This generates object files.  All you need to know about other classes is their interface as defined in h file</a:t>
            </a:r>
          </a:p>
          <a:p>
            <a:r>
              <a:rPr lang="en-US" dirty="0" smtClean="0"/>
              <a:t>Then the object files are linked together into the final binary executable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578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Language – developed in early 1970s by Dennis Ritchie at AT&amp;T Bell Labs (Yes there was a B language)</a:t>
            </a:r>
          </a:p>
          <a:p>
            <a:pPr lvl="1"/>
            <a:r>
              <a:rPr lang="en-US" dirty="0" smtClean="0"/>
              <a:t>C added the </a:t>
            </a:r>
            <a:r>
              <a:rPr lang="en-US" dirty="0" err="1" smtClean="0"/>
              <a:t>struct</a:t>
            </a:r>
            <a:r>
              <a:rPr lang="en-US" dirty="0" smtClean="0"/>
              <a:t> construct which allows for the creation of user defined data-types (predecessor of class)</a:t>
            </a:r>
          </a:p>
          <a:p>
            <a:pPr lvl="1"/>
            <a:r>
              <a:rPr lang="en-US" dirty="0" smtClean="0"/>
              <a:t>Unix kernel is written in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0771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143000"/>
            <a:ext cx="4495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// in myclass.cpp</a:t>
            </a:r>
          </a:p>
          <a:p>
            <a:r>
              <a:rPr lang="en-US" dirty="0" smtClean="0"/>
              <a:t>// class interface</a:t>
            </a:r>
          </a:p>
          <a:p>
            <a:r>
              <a:rPr lang="en-US" dirty="0" smtClean="0"/>
              <a:t>class  </a:t>
            </a:r>
            <a:r>
              <a:rPr lang="en-US" dirty="0" err="1" smtClean="0"/>
              <a:t>MyClass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public:</a:t>
            </a:r>
          </a:p>
          <a:p>
            <a:r>
              <a:rPr lang="en-US" dirty="0"/>
              <a:t> </a:t>
            </a:r>
            <a:r>
              <a:rPr lang="en-US" dirty="0" smtClean="0"/>
              <a:t>     void foo();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;</a:t>
            </a:r>
          </a:p>
          <a:p>
            <a:r>
              <a:rPr lang="en-US" dirty="0" smtClean="0"/>
              <a:t>};</a:t>
            </a:r>
          </a:p>
          <a:p>
            <a:endParaRPr lang="en-US" dirty="0"/>
          </a:p>
          <a:p>
            <a:r>
              <a:rPr lang="en-US" dirty="0" smtClean="0"/>
              <a:t>// class functions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MyClass</a:t>
            </a:r>
            <a:r>
              <a:rPr lang="en-US" dirty="0" smtClean="0"/>
              <a:t>:: foo()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// do something with code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295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05000" y="2590800"/>
            <a:ext cx="5791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// in main.cpp</a:t>
            </a:r>
          </a:p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MyClass</a:t>
            </a:r>
            <a:r>
              <a:rPr lang="en-US" dirty="0" smtClean="0"/>
              <a:t> a;   / /compile error no </a:t>
            </a:r>
            <a:r>
              <a:rPr lang="en-US" dirty="0" err="1" smtClean="0"/>
              <a:t>MyClass</a:t>
            </a:r>
            <a:r>
              <a:rPr lang="en-US" dirty="0" smtClean="0"/>
              <a:t> defined</a:t>
            </a:r>
          </a:p>
          <a:p>
            <a:r>
              <a:rPr lang="en-US" dirty="0"/>
              <a:t> </a:t>
            </a:r>
            <a:r>
              <a:rPr lang="en-US" dirty="0" smtClean="0"/>
              <a:t>    return 0;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699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fix add </a:t>
            </a:r>
            <a:r>
              <a:rPr lang="en-US" dirty="0" err="1" smtClean="0"/>
              <a:t>myClass.h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1270337"/>
            <a:ext cx="3429000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// </a:t>
            </a:r>
            <a:r>
              <a:rPr lang="en-US" dirty="0" err="1" smtClean="0"/>
              <a:t>myClass.h</a:t>
            </a: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lass </a:t>
            </a:r>
            <a:r>
              <a:rPr lang="en-US" dirty="0" err="1" smtClean="0"/>
              <a:t>MyClass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public:</a:t>
            </a:r>
          </a:p>
          <a:p>
            <a:r>
              <a:rPr lang="en-US" dirty="0"/>
              <a:t> </a:t>
            </a:r>
            <a:r>
              <a:rPr lang="en-US" dirty="0" smtClean="0"/>
              <a:t>         void foo();</a:t>
            </a:r>
          </a:p>
          <a:p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dirty="0" err="1" smtClean="0"/>
              <a:t>int</a:t>
            </a:r>
            <a:r>
              <a:rPr lang="en-US" dirty="0" smtClean="0"/>
              <a:t> bar;</a:t>
            </a:r>
          </a:p>
          <a:p>
            <a:r>
              <a:rPr lang="en-US" dirty="0"/>
              <a:t> </a:t>
            </a:r>
            <a:r>
              <a:rPr lang="en-US" dirty="0" smtClean="0"/>
              <a:t> };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6200" y="1676400"/>
            <a:ext cx="4038600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// Change to myclass.cpp</a:t>
            </a:r>
          </a:p>
          <a:p>
            <a:r>
              <a:rPr lang="en-US" dirty="0" smtClean="0"/>
              <a:t>#include “</a:t>
            </a:r>
            <a:r>
              <a:rPr lang="en-US" dirty="0" err="1" smtClean="0"/>
              <a:t>myClass.h</a:t>
            </a:r>
            <a:r>
              <a:rPr lang="en-US" dirty="0" smtClean="0"/>
              <a:t>”</a:t>
            </a:r>
          </a:p>
          <a:p>
            <a:r>
              <a:rPr lang="en-US" dirty="0"/>
              <a:t>v</a:t>
            </a:r>
            <a:r>
              <a:rPr lang="en-US" dirty="0" smtClean="0"/>
              <a:t>oid </a:t>
            </a:r>
            <a:r>
              <a:rPr lang="en-US" dirty="0" err="1" smtClean="0"/>
              <a:t>MyClass</a:t>
            </a:r>
            <a:r>
              <a:rPr lang="en-US" dirty="0" smtClean="0"/>
              <a:t>:: foo()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//do something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66900" y="4267200"/>
            <a:ext cx="2262799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// change to main.cpp</a:t>
            </a:r>
          </a:p>
          <a:p>
            <a:r>
              <a:rPr lang="en-US" dirty="0" smtClean="0"/>
              <a:t>#include “</a:t>
            </a:r>
            <a:r>
              <a:rPr lang="en-US" dirty="0" err="1" smtClean="0"/>
              <a:t>myClass.h</a:t>
            </a:r>
            <a:r>
              <a:rPr lang="en-US" dirty="0" smtClean="0"/>
              <a:t>”</a:t>
            </a:r>
          </a:p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MyClass</a:t>
            </a:r>
            <a:r>
              <a:rPr lang="en-US" dirty="0" smtClean="0"/>
              <a:t> a;</a:t>
            </a:r>
          </a:p>
          <a:p>
            <a:r>
              <a:rPr lang="en-US" dirty="0"/>
              <a:t> </a:t>
            </a:r>
            <a:r>
              <a:rPr lang="en-US" dirty="0" smtClean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7117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 guards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careful not to include header more than once!</a:t>
            </a:r>
          </a:p>
          <a:p>
            <a:r>
              <a:rPr lang="en-US" dirty="0" smtClean="0"/>
              <a:t>To prevent this- use guards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81200" y="3886200"/>
            <a:ext cx="3429000" cy="2862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// </a:t>
            </a:r>
            <a:r>
              <a:rPr lang="en-US" dirty="0" err="1" smtClean="0"/>
              <a:t>myClass.h</a:t>
            </a:r>
            <a:endParaRPr lang="en-US" dirty="0" smtClean="0"/>
          </a:p>
          <a:p>
            <a:r>
              <a:rPr lang="en-US" dirty="0" smtClean="0"/>
              <a:t>#</a:t>
            </a:r>
            <a:r>
              <a:rPr lang="en-US" dirty="0" err="1" smtClean="0"/>
              <a:t>ifndef</a:t>
            </a:r>
            <a:r>
              <a:rPr lang="en-US" dirty="0" smtClean="0"/>
              <a:t> _MY_CLASS_H_INCLUDE</a:t>
            </a:r>
          </a:p>
          <a:p>
            <a:r>
              <a:rPr lang="en-US" dirty="0" smtClean="0"/>
              <a:t>#define _MY_CLASS_H_INCLUDE</a:t>
            </a:r>
          </a:p>
          <a:p>
            <a:r>
              <a:rPr lang="en-US" dirty="0"/>
              <a:t>c</a:t>
            </a:r>
            <a:r>
              <a:rPr lang="en-US" dirty="0" smtClean="0"/>
              <a:t>lass </a:t>
            </a:r>
            <a:r>
              <a:rPr lang="en-US" dirty="0" err="1" smtClean="0"/>
              <a:t>MyClass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public:</a:t>
            </a:r>
          </a:p>
          <a:p>
            <a:r>
              <a:rPr lang="en-US" dirty="0"/>
              <a:t> </a:t>
            </a:r>
            <a:r>
              <a:rPr lang="en-US" dirty="0" smtClean="0"/>
              <a:t>         void foo();</a:t>
            </a:r>
          </a:p>
          <a:p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dirty="0" err="1" smtClean="0"/>
              <a:t>int</a:t>
            </a:r>
            <a:r>
              <a:rPr lang="en-US" dirty="0" smtClean="0"/>
              <a:t> bar;</a:t>
            </a:r>
          </a:p>
          <a:p>
            <a:r>
              <a:rPr lang="en-US" dirty="0"/>
              <a:t> </a:t>
            </a:r>
            <a:r>
              <a:rPr lang="en-US" dirty="0" smtClean="0"/>
              <a:t> };</a:t>
            </a:r>
          </a:p>
          <a:p>
            <a:r>
              <a:rPr lang="en-US" dirty="0" smtClean="0"/>
              <a:t>#</a:t>
            </a:r>
            <a:r>
              <a:rPr lang="en-US" dirty="0" err="1" smtClean="0"/>
              <a:t>endif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999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right way to “include”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Classes will often have dependencies on other classes. Two basic kinds</a:t>
            </a:r>
          </a:p>
          <a:p>
            <a:pPr lvl="1"/>
            <a:r>
              <a:rPr lang="en-US" dirty="0" smtClean="0"/>
              <a:t>Stuff that can be forward declared</a:t>
            </a:r>
          </a:p>
          <a:p>
            <a:pPr lvl="1"/>
            <a:r>
              <a:rPr lang="en-US" dirty="0" smtClean="0"/>
              <a:t>Stuff that needs to be #included</a:t>
            </a:r>
          </a:p>
          <a:p>
            <a:r>
              <a:rPr lang="en-US" dirty="0" smtClean="0"/>
              <a:t>For example, class A uses class B, then class B is one of A’s dependencies.  Forward declared </a:t>
            </a:r>
            <a:r>
              <a:rPr lang="en-US" dirty="0" err="1" smtClean="0"/>
              <a:t>vs</a:t>
            </a:r>
            <a:r>
              <a:rPr lang="en-US" dirty="0" smtClean="0"/>
              <a:t> included depends on how B is used:</a:t>
            </a:r>
          </a:p>
          <a:p>
            <a:pPr lvl="1"/>
            <a:r>
              <a:rPr lang="en-US" dirty="0" smtClean="0"/>
              <a:t>Do nothing if: A makes no reference to B or The only reference is in a friend declaration</a:t>
            </a:r>
          </a:p>
          <a:p>
            <a:pPr lvl="1"/>
            <a:r>
              <a:rPr lang="en-US" dirty="0" smtClean="0"/>
              <a:t>Forward declare B if: A contains a B pointer or reference OR one or more functions in A contains a B object/pointer/reference</a:t>
            </a:r>
          </a:p>
          <a:p>
            <a:pPr lvl="1"/>
            <a:r>
              <a:rPr lang="en-US" dirty="0" smtClean="0"/>
              <a:t>#include B if B is a parent class of A OR A contains a B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9056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declare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690255"/>
            <a:ext cx="4038600" cy="2585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// Change to myclass.cpp</a:t>
            </a:r>
          </a:p>
          <a:p>
            <a:r>
              <a:rPr lang="en-US" dirty="0" smtClean="0"/>
              <a:t>// forward declared dependencies</a:t>
            </a:r>
          </a:p>
          <a:p>
            <a:r>
              <a:rPr lang="en-US" dirty="0"/>
              <a:t>c</a:t>
            </a:r>
            <a:r>
              <a:rPr lang="en-US" dirty="0" smtClean="0"/>
              <a:t>lass Foo;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#include “</a:t>
            </a:r>
            <a:r>
              <a:rPr lang="en-US" dirty="0" err="1" smtClean="0"/>
              <a:t>myClass.h</a:t>
            </a:r>
            <a:r>
              <a:rPr lang="en-US" dirty="0" smtClean="0"/>
              <a:t>”</a:t>
            </a:r>
          </a:p>
          <a:p>
            <a:r>
              <a:rPr lang="en-US" dirty="0"/>
              <a:t>v</a:t>
            </a:r>
            <a:r>
              <a:rPr lang="en-US" dirty="0" smtClean="0"/>
              <a:t>oid </a:t>
            </a:r>
            <a:r>
              <a:rPr lang="en-US" dirty="0" err="1" smtClean="0"/>
              <a:t>MyClass</a:t>
            </a:r>
            <a:r>
              <a:rPr lang="en-US" dirty="0" smtClean="0"/>
              <a:t>:: foo()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//do something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10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Through out the ‘60s and ‘70’s the idea of object-oriented programming was a hot topic amidst academics.</a:t>
            </a:r>
          </a:p>
          <a:p>
            <a:r>
              <a:rPr lang="en-US" dirty="0" smtClean="0"/>
              <a:t>In 1979, </a:t>
            </a:r>
            <a:r>
              <a:rPr lang="en-US" dirty="0" err="1" smtClean="0"/>
              <a:t>Bjarne</a:t>
            </a:r>
            <a:r>
              <a:rPr lang="en-US" dirty="0" smtClean="0"/>
              <a:t> </a:t>
            </a:r>
            <a:r>
              <a:rPr lang="en-US" dirty="0" err="1" smtClean="0"/>
              <a:t>Stroustrup</a:t>
            </a:r>
            <a:r>
              <a:rPr lang="en-US" dirty="0" smtClean="0"/>
              <a:t> was writing his PhD dissertation, he created “C with Classes”.</a:t>
            </a:r>
          </a:p>
          <a:p>
            <a:r>
              <a:rPr lang="en-US" dirty="0" smtClean="0"/>
              <a:t>In 1983, the name was changed to C++</a:t>
            </a:r>
          </a:p>
          <a:p>
            <a:r>
              <a:rPr lang="en-US" dirty="0" smtClean="0"/>
              <a:t>Additional constructs and libraries were added through out the years, with the last update in 2011.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839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1995, Sun Microsystems released Java</a:t>
            </a:r>
          </a:p>
          <a:p>
            <a:r>
              <a:rPr lang="en-US" dirty="0" smtClean="0"/>
              <a:t>Unlike C++ which allows for the use of classes, Java enforces the use of classes.</a:t>
            </a:r>
          </a:p>
          <a:p>
            <a:r>
              <a:rPr lang="en-US" dirty="0" smtClean="0"/>
              <a:t>Much of the language syntax is derived from C++, with “corrections” to things the developers found “difficult” in C++</a:t>
            </a:r>
          </a:p>
          <a:p>
            <a:r>
              <a:rPr lang="en-US" dirty="0" smtClean="0"/>
              <a:t>Java gained popularity primarily because of its integration with internet browsers and freely available cross-platform compilers.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699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 was developed by Microsoft as an alternative to Java</a:t>
            </a:r>
          </a:p>
          <a:p>
            <a:r>
              <a:rPr lang="en-US" dirty="0" smtClean="0"/>
              <a:t>It incorporates many of the changes to C++ that Java did.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427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 and C++, the function is the primary structure used.</a:t>
            </a:r>
          </a:p>
          <a:p>
            <a:r>
              <a:rPr lang="en-US" dirty="0" smtClean="0"/>
              <a:t>Function is used in the same way as method is used in Java</a:t>
            </a:r>
          </a:p>
          <a:p>
            <a:r>
              <a:rPr lang="en-US" dirty="0" smtClean="0"/>
              <a:t>Fields (instance variables) are referred to as data members.</a:t>
            </a:r>
          </a:p>
          <a:p>
            <a:r>
              <a:rPr lang="en-US" dirty="0" smtClean="0"/>
              <a:t>Functions and data can exist outside classes (not particularly object oriented, but doable)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811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Main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Like Java, an application has a main() function to start the program.  It should not be in a class!</a:t>
            </a:r>
          </a:p>
          <a:p>
            <a:r>
              <a:rPr lang="en-US" dirty="0" smtClean="0"/>
              <a:t>It should have a return type of </a:t>
            </a:r>
            <a:r>
              <a:rPr lang="en-US" dirty="0" err="1" smtClean="0"/>
              <a:t>int</a:t>
            </a:r>
            <a:r>
              <a:rPr lang="en-US" dirty="0" smtClean="0"/>
              <a:t> (not void) and returns 0 when normal termination occurs and a non-zero to indicate an error method</a:t>
            </a:r>
          </a:p>
          <a:p>
            <a:r>
              <a:rPr lang="en-US" dirty="0" smtClean="0"/>
              <a:t>It is not required to have parameters, but if running from command-line should allow for arguments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main(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numArgs</a:t>
            </a:r>
            <a:r>
              <a:rPr lang="en-US" dirty="0" smtClean="0"/>
              <a:t>, char * </a:t>
            </a:r>
            <a:r>
              <a:rPr lang="en-US" dirty="0" err="1" smtClean="0"/>
              <a:t>args</a:t>
            </a:r>
            <a:r>
              <a:rPr lang="en-US" dirty="0" smtClean="0"/>
              <a:t>[])</a:t>
            </a:r>
          </a:p>
          <a:p>
            <a:pPr lvl="1"/>
            <a:r>
              <a:rPr lang="en-US" dirty="0" err="1" smtClean="0"/>
              <a:t>numArgs</a:t>
            </a:r>
            <a:r>
              <a:rPr lang="en-US" dirty="0" smtClean="0"/>
              <a:t> is number of arguments</a:t>
            </a:r>
          </a:p>
          <a:p>
            <a:pPr lvl="1"/>
            <a:r>
              <a:rPr lang="en-US" dirty="0" err="1"/>
              <a:t>a</a:t>
            </a:r>
            <a:r>
              <a:rPr lang="en-US" dirty="0" err="1" smtClean="0"/>
              <a:t>rgs</a:t>
            </a:r>
            <a:r>
              <a:rPr lang="en-US" dirty="0" smtClean="0"/>
              <a:t> is an array of the </a:t>
            </a:r>
            <a:r>
              <a:rPr lang="en-US" dirty="0" err="1" smtClean="0"/>
              <a:t>argments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365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Outputting to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standard output using the function </a:t>
            </a:r>
            <a:r>
              <a:rPr lang="en-US" dirty="0" err="1" smtClean="0"/>
              <a:t>cout</a:t>
            </a:r>
            <a:endParaRPr lang="en-US" dirty="0" smtClean="0"/>
          </a:p>
          <a:p>
            <a:r>
              <a:rPr lang="en-US" dirty="0" smtClean="0"/>
              <a:t>To write a string to console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out</a:t>
            </a:r>
            <a:r>
              <a:rPr lang="en-US" dirty="0" smtClean="0"/>
              <a:t> &lt;&lt; “ Hello  World!”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Unlike </a:t>
            </a:r>
            <a:r>
              <a:rPr lang="en-US" dirty="0" err="1" smtClean="0"/>
              <a:t>System.out.println</a:t>
            </a:r>
            <a:r>
              <a:rPr lang="en-US" dirty="0" smtClean="0"/>
              <a:t>, </a:t>
            </a:r>
            <a:r>
              <a:rPr lang="en-US" dirty="0" err="1" smtClean="0"/>
              <a:t>cout</a:t>
            </a:r>
            <a:r>
              <a:rPr lang="en-US" dirty="0" smtClean="0"/>
              <a:t> does not automatically add line feed so must be done manually.  Also, use stream operator to output multiple variables, not </a:t>
            </a:r>
            <a:r>
              <a:rPr lang="en-US" dirty="0" err="1" smtClean="0"/>
              <a:t>concatanation</a:t>
            </a:r>
            <a:r>
              <a:rPr lang="en-US" dirty="0" smtClean="0"/>
              <a:t> operator.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218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cout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as library functions must be imported in Java, in C we include them.</a:t>
            </a:r>
          </a:p>
          <a:p>
            <a:r>
              <a:rPr lang="en-US" dirty="0" smtClean="0"/>
              <a:t>So to use </a:t>
            </a:r>
            <a:r>
              <a:rPr lang="en-US" dirty="0" err="1" smtClean="0"/>
              <a:t>cout</a:t>
            </a:r>
            <a:r>
              <a:rPr lang="en-US" dirty="0" smtClean="0"/>
              <a:t>- the following statement is needed</a:t>
            </a:r>
          </a:p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Note no semi-colon and use of angle brackets for library functions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3475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1223</Words>
  <Application>Microsoft Office PowerPoint</Application>
  <PresentationFormat>On-screen Show (4:3)</PresentationFormat>
  <Paragraphs>171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C++ </vt:lpstr>
      <vt:lpstr>History</vt:lpstr>
      <vt:lpstr>C++</vt:lpstr>
      <vt:lpstr>Java</vt:lpstr>
      <vt:lpstr>C#</vt:lpstr>
      <vt:lpstr>C++ function</vt:lpstr>
      <vt:lpstr>The Main function</vt:lpstr>
      <vt:lpstr>Outputting to console</vt:lpstr>
      <vt:lpstr>Using cout</vt:lpstr>
      <vt:lpstr>Namespace</vt:lpstr>
      <vt:lpstr>Create Hello World program</vt:lpstr>
      <vt:lpstr>C++ Types</vt:lpstr>
      <vt:lpstr>Structures</vt:lpstr>
      <vt:lpstr>Pointers</vt:lpstr>
      <vt:lpstr>Input from Console</vt:lpstr>
      <vt:lpstr>Strings</vt:lpstr>
      <vt:lpstr>The header file</vt:lpstr>
      <vt:lpstr>Why use header files?</vt:lpstr>
      <vt:lpstr>Building a C++ program</vt:lpstr>
      <vt:lpstr>Examples</vt:lpstr>
      <vt:lpstr>Main </vt:lpstr>
      <vt:lpstr>To fix add myClass.h</vt:lpstr>
      <vt:lpstr>Include guards</vt:lpstr>
      <vt:lpstr>The right way to “include”</vt:lpstr>
      <vt:lpstr>Forward declare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</dc:title>
  <dc:creator>Dr. Cynthia Johnson</dc:creator>
  <cp:lastModifiedBy> Dr. Cynthia Johnson</cp:lastModifiedBy>
  <cp:revision>14</cp:revision>
  <dcterms:created xsi:type="dcterms:W3CDTF">2013-11-11T15:23:32Z</dcterms:created>
  <dcterms:modified xsi:type="dcterms:W3CDTF">2013-11-11T21:14:30Z</dcterms:modified>
</cp:coreProperties>
</file>