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AE71E-17CB-4F23-9A25-20B7EF16B098}" type="datetimeFigureOut">
              <a:rPr lang="en-US" smtClean="0"/>
              <a:t>11/12/2013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6D972-FC0D-47E4-A5ED-DFEA078226B1}" type="slidenum">
              <a:rPr lang="en-US" smtClean="0"/>
              <a:t>‹#›</a:t>
            </a:fld>
            <a:endParaRPr lang="en-US"/>
          </a:p>
        </p:txBody>
      </p:sp>
    </p:spTree>
    <p:extLst>
      <p:ext uri="{BB962C8B-B14F-4D97-AF65-F5344CB8AC3E}">
        <p14:creationId xmlns:p14="http://schemas.microsoft.com/office/powerpoint/2010/main" val="408911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B79C1-4C6F-453F-9B82-DACBADCE4DDC}" type="datetime1">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387819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3A06E-11D6-4287-86F0-0EEEAD39D487}" type="datetime1">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203641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D352F4-BEDD-44A2-A796-0E2B157278DB}" type="datetime1">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29095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B66D1-EBF5-45CE-9187-FDFA6AE1ACEE}" type="datetime1">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266214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32604-973D-4634-9B93-77AFEB0A13C6}" type="datetime1">
              <a:rPr lang="en-US" smtClean="0"/>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99438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8B57CD-7875-4F6F-85CA-522109CC58BD}" type="datetime1">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411224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6126C5-D64F-4B19-AF30-44B41B704448}" type="datetime1">
              <a:rPr lang="en-US" smtClean="0"/>
              <a:t>11/12/2013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411008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109AA-59DC-436C-ABC5-4228B1BB4B5E}" type="datetime1">
              <a:rPr lang="en-US" smtClean="0"/>
              <a:t>11/12/2013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319813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F03E7-5C66-4FFC-83A8-44F581E4A428}" type="datetime1">
              <a:rPr lang="en-US" smtClean="0"/>
              <a:t>11/12/2013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269082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5AE7E-05AE-4D7B-A46A-14CBD28BCAD6}" type="datetime1">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303231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F1BAD-DAE7-49D4-B9E2-A12DD957A3CE}" type="datetime1">
              <a:rPr lang="en-US" smtClean="0"/>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F2DA6-CF9E-45EC-983F-0836440A37DB}" type="slidenum">
              <a:rPr lang="en-US" smtClean="0"/>
              <a:t>‹#›</a:t>
            </a:fld>
            <a:endParaRPr lang="en-US"/>
          </a:p>
        </p:txBody>
      </p:sp>
    </p:spTree>
    <p:extLst>
      <p:ext uri="{BB962C8B-B14F-4D97-AF65-F5344CB8AC3E}">
        <p14:creationId xmlns:p14="http://schemas.microsoft.com/office/powerpoint/2010/main" val="141159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E8724-ECE7-4D59-9B64-8A6860759A37}" type="datetime1">
              <a:rPr lang="en-US" smtClean="0"/>
              <a:t>11/12/2013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F2DA6-CF9E-45EC-983F-0836440A37DB}" type="slidenum">
              <a:rPr lang="en-US" smtClean="0"/>
              <a:t>‹#›</a:t>
            </a:fld>
            <a:endParaRPr lang="en-US"/>
          </a:p>
        </p:txBody>
      </p:sp>
    </p:spTree>
    <p:extLst>
      <p:ext uri="{BB962C8B-B14F-4D97-AF65-F5344CB8AC3E}">
        <p14:creationId xmlns:p14="http://schemas.microsoft.com/office/powerpoint/2010/main" val="2896156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C++</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1</a:t>
            </a:fld>
            <a:endParaRPr lang="en-US"/>
          </a:p>
        </p:txBody>
      </p:sp>
    </p:spTree>
    <p:extLst>
      <p:ext uri="{BB962C8B-B14F-4D97-AF65-F5344CB8AC3E}">
        <p14:creationId xmlns:p14="http://schemas.microsoft.com/office/powerpoint/2010/main" val="168712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IntList.cpp</a:t>
            </a:r>
            <a:endParaRPr lang="en-US" dirty="0"/>
          </a:p>
        </p:txBody>
      </p:sp>
      <p:sp>
        <p:nvSpPr>
          <p:cNvPr id="3" name="TextBox 2"/>
          <p:cNvSpPr txBox="1"/>
          <p:nvPr/>
        </p:nvSpPr>
        <p:spPr>
          <a:xfrm>
            <a:off x="762000" y="1524000"/>
            <a:ext cx="6510308" cy="3416320"/>
          </a:xfrm>
          <a:prstGeom prst="rect">
            <a:avLst/>
          </a:prstGeom>
          <a:noFill/>
        </p:spPr>
        <p:txBody>
          <a:bodyPr wrap="none" rtlCol="0">
            <a:spAutoFit/>
          </a:bodyPr>
          <a:lstStyle/>
          <a:p>
            <a:r>
              <a:rPr lang="en-US" dirty="0"/>
              <a:t>#include "</a:t>
            </a:r>
            <a:r>
              <a:rPr lang="en-US" dirty="0" err="1"/>
              <a:t>IntList.h</a:t>
            </a:r>
            <a:r>
              <a:rPr lang="en-US" dirty="0"/>
              <a:t>"</a:t>
            </a:r>
          </a:p>
          <a:p>
            <a:endParaRPr lang="en-US" dirty="0"/>
          </a:p>
          <a:p>
            <a:r>
              <a:rPr lang="en-US" dirty="0" err="1"/>
              <a:t>IntList</a:t>
            </a:r>
            <a:r>
              <a:rPr lang="en-US" dirty="0"/>
              <a:t>::</a:t>
            </a:r>
            <a:r>
              <a:rPr lang="en-US" dirty="0" err="1"/>
              <a:t>IntList</a:t>
            </a:r>
            <a:r>
              <a:rPr lang="en-US" dirty="0"/>
              <a:t>(): Items(new </a:t>
            </a:r>
            <a:r>
              <a:rPr lang="en-US" dirty="0" err="1"/>
              <a:t>int</a:t>
            </a:r>
            <a:r>
              <a:rPr lang="en-US" dirty="0"/>
              <a:t>[SIZE]), </a:t>
            </a:r>
            <a:r>
              <a:rPr lang="en-US" dirty="0" err="1"/>
              <a:t>numItems</a:t>
            </a:r>
            <a:r>
              <a:rPr lang="en-US" dirty="0"/>
              <a:t>(0), </a:t>
            </a:r>
            <a:r>
              <a:rPr lang="en-US" dirty="0" err="1"/>
              <a:t>arraySize</a:t>
            </a:r>
            <a:r>
              <a:rPr lang="en-US" dirty="0"/>
              <a:t>(SIZE) {</a:t>
            </a:r>
          </a:p>
          <a:p>
            <a:r>
              <a:rPr lang="en-US" dirty="0"/>
              <a:t>}</a:t>
            </a:r>
          </a:p>
          <a:p>
            <a:endParaRPr lang="en-US" dirty="0"/>
          </a:p>
          <a:p>
            <a:r>
              <a:rPr lang="en-US" dirty="0"/>
              <a:t>void </a:t>
            </a:r>
            <a:r>
              <a:rPr lang="en-US" dirty="0" err="1"/>
              <a:t>IntList</a:t>
            </a:r>
            <a:r>
              <a:rPr lang="en-US" dirty="0"/>
              <a:t>::</a:t>
            </a:r>
            <a:r>
              <a:rPr lang="en-US" dirty="0" err="1"/>
              <a:t>AddToEnd</a:t>
            </a:r>
            <a:r>
              <a:rPr lang="en-US" dirty="0"/>
              <a:t>(</a:t>
            </a:r>
            <a:r>
              <a:rPr lang="en-US" dirty="0" err="1"/>
              <a:t>int</a:t>
            </a:r>
            <a:r>
              <a:rPr lang="en-US" dirty="0"/>
              <a:t> k) {</a:t>
            </a:r>
          </a:p>
          <a:p>
            <a:r>
              <a:rPr lang="en-US" dirty="0"/>
              <a:t>   ...</a:t>
            </a:r>
          </a:p>
          <a:p>
            <a:r>
              <a:rPr lang="en-US" dirty="0"/>
              <a:t>}</a:t>
            </a:r>
          </a:p>
          <a:p>
            <a:endParaRPr lang="en-US" dirty="0"/>
          </a:p>
          <a:p>
            <a:r>
              <a:rPr lang="en-US" dirty="0"/>
              <a:t>void </a:t>
            </a:r>
            <a:r>
              <a:rPr lang="en-US" dirty="0" err="1"/>
              <a:t>IntList</a:t>
            </a:r>
            <a:r>
              <a:rPr lang="en-US" dirty="0"/>
              <a:t>::Print(</a:t>
            </a:r>
            <a:r>
              <a:rPr lang="en-US" dirty="0" err="1"/>
              <a:t>ostream</a:t>
            </a:r>
            <a:r>
              <a:rPr lang="en-US" dirty="0"/>
              <a:t> &amp;output) </a:t>
            </a:r>
            <a:r>
              <a:rPr lang="en-US" dirty="0" err="1"/>
              <a:t>const</a:t>
            </a:r>
            <a:r>
              <a:rPr lang="en-US" dirty="0"/>
              <a:t> {</a:t>
            </a:r>
          </a:p>
          <a:p>
            <a:r>
              <a:rPr lang="en-US" dirty="0"/>
              <a:t>   ...</a:t>
            </a:r>
          </a:p>
          <a:p>
            <a:r>
              <a:rPr lang="en-US" dirty="0"/>
              <a:t>}</a:t>
            </a:r>
          </a:p>
        </p:txBody>
      </p:sp>
      <p:sp>
        <p:nvSpPr>
          <p:cNvPr id="4" name="Slide Number Placeholder 3"/>
          <p:cNvSpPr>
            <a:spLocks noGrp="1"/>
          </p:cNvSpPr>
          <p:nvPr>
            <p:ph type="sldNum" sz="quarter" idx="12"/>
          </p:nvPr>
        </p:nvSpPr>
        <p:spPr/>
        <p:txBody>
          <a:bodyPr/>
          <a:lstStyle/>
          <a:p>
            <a:fld id="{B35F2DA6-CF9E-45EC-983F-0836440A37DB}" type="slidenum">
              <a:rPr lang="en-US" smtClean="0"/>
              <a:t>10</a:t>
            </a:fld>
            <a:endParaRPr lang="en-US"/>
          </a:p>
        </p:txBody>
      </p:sp>
    </p:spTree>
    <p:extLst>
      <p:ext uri="{BB962C8B-B14F-4D97-AF65-F5344CB8AC3E}">
        <p14:creationId xmlns:p14="http://schemas.microsoft.com/office/powerpoint/2010/main" val="122954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Class definition ends with semi-colon</a:t>
            </a:r>
          </a:p>
          <a:p>
            <a:r>
              <a:rPr lang="en-US" dirty="0" smtClean="0"/>
              <a:t>Public, private and protected members are grouped</a:t>
            </a:r>
          </a:p>
          <a:p>
            <a:r>
              <a:rPr lang="en-US" dirty="0" smtClean="0"/>
              <a:t>Constructors are declared identically to Java</a:t>
            </a:r>
          </a:p>
          <a:p>
            <a:r>
              <a:rPr lang="en-US" dirty="0" err="1"/>
              <a:t>c</a:t>
            </a:r>
            <a:r>
              <a:rPr lang="en-US" dirty="0" err="1" smtClean="0"/>
              <a:t>onst</a:t>
            </a:r>
            <a:r>
              <a:rPr lang="en-US" dirty="0" smtClean="0"/>
              <a:t> functions do not change any data member values</a:t>
            </a:r>
          </a:p>
          <a:p>
            <a:r>
              <a:rPr lang="en-US" dirty="0" smtClean="0"/>
              <a:t>Static functions and data members behave identically to Java</a:t>
            </a: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11</a:t>
            </a:fld>
            <a:endParaRPr lang="en-US"/>
          </a:p>
        </p:txBody>
      </p:sp>
    </p:spTree>
    <p:extLst>
      <p:ext uri="{BB962C8B-B14F-4D97-AF65-F5344CB8AC3E}">
        <p14:creationId xmlns:p14="http://schemas.microsoft.com/office/powerpoint/2010/main" val="310564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library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use the </a:t>
            </a:r>
            <a:r>
              <a:rPr lang="en-US" b="1" dirty="0"/>
              <a:t>vector</a:t>
            </a:r>
            <a:r>
              <a:rPr lang="en-US" dirty="0"/>
              <a:t> class you must </a:t>
            </a:r>
            <a:r>
              <a:rPr lang="en-US" i="1" dirty="0"/>
              <a:t>#include &lt;vector</a:t>
            </a:r>
            <a:r>
              <a:rPr lang="en-US" i="1" dirty="0" smtClean="0"/>
              <a:t>&gt;</a:t>
            </a:r>
            <a:r>
              <a:rPr lang="en-US" dirty="0" smtClean="0"/>
              <a:t>.</a:t>
            </a:r>
          </a:p>
          <a:p>
            <a:r>
              <a:rPr lang="en-US" dirty="0" smtClean="0"/>
              <a:t> </a:t>
            </a:r>
            <a:r>
              <a:rPr lang="en-US" dirty="0"/>
              <a:t>A vector is similar to an array, but vectors provide some operations that cannot be performed using C++ arrays, and vectors can be passed both by value and by reference (unlike C++ arrays, which are always passed by reference). </a:t>
            </a:r>
            <a:endParaRPr lang="en-US" dirty="0" smtClean="0"/>
          </a:p>
          <a:p>
            <a:r>
              <a:rPr lang="en-US" dirty="0" smtClean="0"/>
              <a:t>Unfortunately</a:t>
            </a:r>
            <a:r>
              <a:rPr lang="en-US" dirty="0"/>
              <a:t>, there is no bounds checking for vectors (i.e., an index out of bounds does not necessarily cause a runtime error). </a:t>
            </a:r>
          </a:p>
        </p:txBody>
      </p:sp>
      <p:sp>
        <p:nvSpPr>
          <p:cNvPr id="4" name="Slide Number Placeholder 3"/>
          <p:cNvSpPr>
            <a:spLocks noGrp="1"/>
          </p:cNvSpPr>
          <p:nvPr>
            <p:ph type="sldNum" sz="quarter" idx="12"/>
          </p:nvPr>
        </p:nvSpPr>
        <p:spPr/>
        <p:txBody>
          <a:bodyPr/>
          <a:lstStyle/>
          <a:p>
            <a:fld id="{B35F2DA6-CF9E-45EC-983F-0836440A37DB}" type="slidenum">
              <a:rPr lang="en-US" smtClean="0"/>
              <a:t>12</a:t>
            </a:fld>
            <a:endParaRPr lang="en-US"/>
          </a:p>
        </p:txBody>
      </p:sp>
    </p:spTree>
    <p:extLst>
      <p:ext uri="{BB962C8B-B14F-4D97-AF65-F5344CB8AC3E}">
        <p14:creationId xmlns:p14="http://schemas.microsoft.com/office/powerpoint/2010/main" val="53909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vector variable is declared with the type of its elements and its size; for example: </a:t>
            </a:r>
          </a:p>
          <a:p>
            <a:r>
              <a:rPr lang="en-US" dirty="0"/>
              <a:t>vector &lt;</a:t>
            </a:r>
            <a:r>
              <a:rPr lang="en-US" dirty="0" err="1"/>
              <a:t>int</a:t>
            </a:r>
            <a:r>
              <a:rPr lang="en-US" dirty="0"/>
              <a:t>&gt; v1(10); // v1 is a vector of 10 integers vector &lt;char&gt; v2(5); // v2 is a vector of 5 characters </a:t>
            </a:r>
          </a:p>
          <a:p>
            <a:r>
              <a:rPr lang="en-US" dirty="0"/>
              <a:t>The specified size can be any expression that evaluates to a non-negative integer value. </a:t>
            </a:r>
          </a:p>
          <a:p>
            <a:r>
              <a:rPr lang="en-US" dirty="0"/>
              <a:t>Use indexing to access the elements of a vector as you would for an array: </a:t>
            </a:r>
          </a:p>
          <a:p>
            <a:r>
              <a:rPr lang="en-US" dirty="0"/>
              <a:t>vector &lt;</a:t>
            </a:r>
            <a:r>
              <a:rPr lang="en-US" dirty="0" err="1"/>
              <a:t>int</a:t>
            </a:r>
            <a:r>
              <a:rPr lang="en-US" dirty="0"/>
              <a:t>&gt; v(10); for (</a:t>
            </a:r>
            <a:r>
              <a:rPr lang="en-US" dirty="0" err="1"/>
              <a:t>int</a:t>
            </a:r>
            <a:r>
              <a:rPr lang="en-US" dirty="0"/>
              <a:t> k=0; k&lt;10; k++) { v[k] = 3; } </a:t>
            </a:r>
          </a:p>
        </p:txBody>
      </p:sp>
      <p:sp>
        <p:nvSpPr>
          <p:cNvPr id="4" name="Slide Number Placeholder 3"/>
          <p:cNvSpPr>
            <a:spLocks noGrp="1"/>
          </p:cNvSpPr>
          <p:nvPr>
            <p:ph type="sldNum" sz="quarter" idx="12"/>
          </p:nvPr>
        </p:nvSpPr>
        <p:spPr/>
        <p:txBody>
          <a:bodyPr/>
          <a:lstStyle/>
          <a:p>
            <a:fld id="{B35F2DA6-CF9E-45EC-983F-0836440A37DB}" type="slidenum">
              <a:rPr lang="en-US" smtClean="0"/>
              <a:t>13</a:t>
            </a:fld>
            <a:endParaRPr lang="en-US"/>
          </a:p>
        </p:txBody>
      </p:sp>
    </p:spTree>
    <p:extLst>
      <p:ext uri="{BB962C8B-B14F-4D97-AF65-F5344CB8AC3E}">
        <p14:creationId xmlns:p14="http://schemas.microsoft.com/office/powerpoint/2010/main" val="48666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vector class provides a </a:t>
            </a:r>
            <a:r>
              <a:rPr lang="en-US" b="1" dirty="0"/>
              <a:t>size</a:t>
            </a:r>
            <a:r>
              <a:rPr lang="en-US" dirty="0"/>
              <a:t> function: </a:t>
            </a:r>
          </a:p>
          <a:p>
            <a:r>
              <a:rPr lang="en-US" dirty="0"/>
              <a:t>vector &lt;</a:t>
            </a:r>
            <a:r>
              <a:rPr lang="en-US" dirty="0" err="1"/>
              <a:t>int</a:t>
            </a:r>
            <a:r>
              <a:rPr lang="en-US" dirty="0"/>
              <a:t>&gt; v1(10); vector &lt;double&gt; v2(5); </a:t>
            </a:r>
            <a:r>
              <a:rPr lang="en-US" dirty="0" err="1"/>
              <a:t>cout</a:t>
            </a:r>
            <a:r>
              <a:rPr lang="en-US" dirty="0"/>
              <a:t> &lt;&lt; v1.size(); // v1's size is 10 </a:t>
            </a:r>
            <a:r>
              <a:rPr lang="en-US" dirty="0" err="1"/>
              <a:t>cout</a:t>
            </a:r>
            <a:r>
              <a:rPr lang="en-US" dirty="0"/>
              <a:t> &lt;&lt; v2.size(); // v2's size is 5 </a:t>
            </a:r>
          </a:p>
          <a:p>
            <a:r>
              <a:rPr lang="en-US" dirty="0"/>
              <a:t>The vector class provides a </a:t>
            </a:r>
            <a:r>
              <a:rPr lang="en-US" b="1" dirty="0"/>
              <a:t>resize</a:t>
            </a:r>
            <a:r>
              <a:rPr lang="en-US" dirty="0"/>
              <a:t> function: </a:t>
            </a:r>
          </a:p>
          <a:p>
            <a:r>
              <a:rPr lang="en-US" dirty="0"/>
              <a:t>vector &lt;</a:t>
            </a:r>
            <a:r>
              <a:rPr lang="en-US" dirty="0" err="1"/>
              <a:t>int</a:t>
            </a:r>
            <a:r>
              <a:rPr lang="en-US" dirty="0"/>
              <a:t>&gt; v(1); v[0] = 10; </a:t>
            </a:r>
            <a:r>
              <a:rPr lang="en-US" dirty="0" err="1"/>
              <a:t>v.resize</a:t>
            </a:r>
            <a:r>
              <a:rPr lang="en-US" dirty="0"/>
              <a:t>(2*</a:t>
            </a:r>
            <a:r>
              <a:rPr lang="en-US" dirty="0" err="1"/>
              <a:t>v.size</a:t>
            </a:r>
            <a:r>
              <a:rPr lang="en-US" dirty="0"/>
              <a:t>()); v[1] = 20; </a:t>
            </a:r>
            <a:r>
              <a:rPr lang="en-US" dirty="0" err="1"/>
              <a:t>v.resize</a:t>
            </a:r>
            <a:r>
              <a:rPr lang="en-US" dirty="0"/>
              <a:t>(1); </a:t>
            </a:r>
          </a:p>
          <a:p>
            <a:r>
              <a:rPr lang="en-US" dirty="0"/>
              <a:t>The resize operation preserves as many of the old values as possible (so in the example, after the first </a:t>
            </a:r>
            <a:r>
              <a:rPr lang="en-US" i="1" dirty="0"/>
              <a:t>resize</a:t>
            </a:r>
            <a:r>
              <a:rPr lang="en-US" dirty="0"/>
              <a:t> operation, </a:t>
            </a:r>
            <a:r>
              <a:rPr lang="en-US" i="1" dirty="0"/>
              <a:t>v[0]</a:t>
            </a:r>
            <a:r>
              <a:rPr lang="en-US" dirty="0"/>
              <a:t> is still 10; after the second </a:t>
            </a:r>
            <a:r>
              <a:rPr lang="en-US" i="1" dirty="0"/>
              <a:t>resize</a:t>
            </a:r>
            <a:r>
              <a:rPr lang="en-US" dirty="0"/>
              <a:t> operation, </a:t>
            </a:r>
            <a:r>
              <a:rPr lang="en-US" i="1" dirty="0"/>
              <a:t>v[0]</a:t>
            </a:r>
            <a:r>
              <a:rPr lang="en-US" dirty="0"/>
              <a:t> is still 10, but there is no element of </a:t>
            </a:r>
            <a:r>
              <a:rPr lang="en-US" i="1" dirty="0"/>
              <a:t>v</a:t>
            </a:r>
            <a:r>
              <a:rPr lang="en-US" dirty="0"/>
              <a:t> equal to 20). </a:t>
            </a:r>
          </a:p>
          <a:p>
            <a:r>
              <a:rPr lang="en-US" dirty="0"/>
              <a:t>Two vectors can be compared using == (they are equal </a:t>
            </a:r>
            <a:r>
              <a:rPr lang="en-US" dirty="0" err="1"/>
              <a:t>iff</a:t>
            </a:r>
            <a:r>
              <a:rPr lang="en-US" dirty="0"/>
              <a:t> they have the same size, and corresponding values are the same). </a:t>
            </a:r>
          </a:p>
          <a:p>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14</a:t>
            </a:fld>
            <a:endParaRPr lang="en-US"/>
          </a:p>
        </p:txBody>
      </p:sp>
    </p:spTree>
    <p:extLst>
      <p:ext uri="{BB962C8B-B14F-4D97-AF65-F5344CB8AC3E}">
        <p14:creationId xmlns:p14="http://schemas.microsoft.com/office/powerpoint/2010/main" val="131359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Content Placeholder 2"/>
          <p:cNvSpPr>
            <a:spLocks noGrp="1"/>
          </p:cNvSpPr>
          <p:nvPr>
            <p:ph idx="1"/>
          </p:nvPr>
        </p:nvSpPr>
        <p:spPr/>
        <p:txBody>
          <a:bodyPr>
            <a:normAutofit fontScale="62500" lnSpcReduction="20000"/>
          </a:bodyPr>
          <a:lstStyle/>
          <a:p>
            <a:r>
              <a:rPr lang="en-US" dirty="0"/>
              <a:t>One vector can be assigned to another using = (the types of the two vectors must be compatible; e.g., if the vectors are named </a:t>
            </a:r>
            <a:r>
              <a:rPr lang="en-US" i="1" dirty="0"/>
              <a:t>v1</a:t>
            </a:r>
            <a:r>
              <a:rPr lang="en-US" dirty="0"/>
              <a:t> and </a:t>
            </a:r>
            <a:r>
              <a:rPr lang="en-US" i="1" dirty="0"/>
              <a:t>v2</a:t>
            </a:r>
            <a:r>
              <a:rPr lang="en-US" dirty="0"/>
              <a:t>, the assignment </a:t>
            </a:r>
            <a:r>
              <a:rPr lang="en-US" i="1" dirty="0"/>
              <a:t>v1 = v2</a:t>
            </a:r>
            <a:r>
              <a:rPr lang="en-US" dirty="0"/>
              <a:t> is OK </a:t>
            </a:r>
            <a:r>
              <a:rPr lang="en-US" dirty="0" err="1"/>
              <a:t>iff</a:t>
            </a:r>
            <a:r>
              <a:rPr lang="en-US" dirty="0"/>
              <a:t> the assignment </a:t>
            </a:r>
            <a:r>
              <a:rPr lang="en-US" i="1" dirty="0"/>
              <a:t>v1[0] = v2[0]</a:t>
            </a:r>
            <a:r>
              <a:rPr lang="en-US" dirty="0"/>
              <a:t> is OK). The size of the vector being assigned to doesn't matter; it is changed after the assignment to be the same as the size of the vector being assigned from (for example, if </a:t>
            </a:r>
            <a:r>
              <a:rPr lang="en-US" i="1" dirty="0"/>
              <a:t>v1.size()</a:t>
            </a:r>
            <a:r>
              <a:rPr lang="en-US" dirty="0"/>
              <a:t> == 2, and </a:t>
            </a:r>
            <a:r>
              <a:rPr lang="en-US" i="1" dirty="0"/>
              <a:t>v2.size()</a:t>
            </a:r>
            <a:r>
              <a:rPr lang="en-US" dirty="0"/>
              <a:t> == 10, the assignment </a:t>
            </a:r>
            <a:r>
              <a:rPr lang="en-US" i="1" dirty="0"/>
              <a:t>v1 = v2</a:t>
            </a:r>
            <a:r>
              <a:rPr lang="en-US" dirty="0"/>
              <a:t> is fine -- after it is executed, </a:t>
            </a:r>
            <a:r>
              <a:rPr lang="en-US" i="1" dirty="0"/>
              <a:t>v1.size()</a:t>
            </a:r>
            <a:r>
              <a:rPr lang="en-US" dirty="0"/>
              <a:t> == 10). Assigning from one vector to another does </a:t>
            </a:r>
            <a:r>
              <a:rPr lang="en-US" i="1" dirty="0"/>
              <a:t>not</a:t>
            </a:r>
            <a:r>
              <a:rPr lang="en-US" dirty="0"/>
              <a:t> introduce aliasing; for example, after the assignment </a:t>
            </a:r>
            <a:r>
              <a:rPr lang="en-US" i="1" dirty="0"/>
              <a:t>v1 = v2</a:t>
            </a:r>
            <a:r>
              <a:rPr lang="en-US" dirty="0"/>
              <a:t>, changing an element of </a:t>
            </a:r>
            <a:r>
              <a:rPr lang="en-US" i="1" dirty="0"/>
              <a:t>v1</a:t>
            </a:r>
            <a:r>
              <a:rPr lang="en-US" dirty="0"/>
              <a:t> has no effect on </a:t>
            </a:r>
            <a:r>
              <a:rPr lang="en-US" i="1" dirty="0"/>
              <a:t>v2</a:t>
            </a:r>
            <a:r>
              <a:rPr lang="en-US" dirty="0"/>
              <a:t> (or vice versa). </a:t>
            </a:r>
          </a:p>
          <a:p>
            <a:r>
              <a:rPr lang="en-US" dirty="0"/>
              <a:t>A function can return a vector (a function cannot return a C++ array). </a:t>
            </a:r>
          </a:p>
          <a:p>
            <a:r>
              <a:rPr lang="en-US" dirty="0"/>
              <a:t>vector &lt;</a:t>
            </a:r>
            <a:r>
              <a:rPr lang="en-US" dirty="0" err="1"/>
              <a:t>int</a:t>
            </a:r>
            <a:r>
              <a:rPr lang="en-US" dirty="0"/>
              <a:t>&gt; f( ) { ... } </a:t>
            </a:r>
          </a:p>
          <a:p>
            <a:r>
              <a:rPr lang="en-US" dirty="0"/>
              <a:t>A vector can be passed by value or by reference (a C++ array is always passed by reference). </a:t>
            </a:r>
          </a:p>
          <a:p>
            <a:r>
              <a:rPr lang="en-US" dirty="0"/>
              <a:t>void f( vector A ); // A is passed by value void f( vector &amp;B ); // B is passed by reference </a:t>
            </a:r>
          </a:p>
          <a:p>
            <a:endParaRPr lang="en-US" dirty="0"/>
          </a:p>
          <a:p>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15</a:t>
            </a:fld>
            <a:endParaRPr lang="en-US"/>
          </a:p>
        </p:txBody>
      </p:sp>
    </p:spTree>
    <p:extLst>
      <p:ext uri="{BB962C8B-B14F-4D97-AF65-F5344CB8AC3E}">
        <p14:creationId xmlns:p14="http://schemas.microsoft.com/office/powerpoint/2010/main" val="275275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Passing</a:t>
            </a:r>
            <a:endParaRPr lang="en-US" dirty="0"/>
          </a:p>
        </p:txBody>
      </p:sp>
      <p:sp>
        <p:nvSpPr>
          <p:cNvPr id="3" name="Content Placeholder 2"/>
          <p:cNvSpPr>
            <a:spLocks noGrp="1"/>
          </p:cNvSpPr>
          <p:nvPr>
            <p:ph idx="1"/>
          </p:nvPr>
        </p:nvSpPr>
        <p:spPr/>
        <p:txBody>
          <a:bodyPr/>
          <a:lstStyle/>
          <a:p>
            <a:r>
              <a:rPr lang="en-US" dirty="0" smtClean="0"/>
              <a:t>In C++, function parameters can be passed 3 ways</a:t>
            </a:r>
          </a:p>
          <a:p>
            <a:pPr lvl="1"/>
            <a:r>
              <a:rPr lang="en-US" dirty="0" smtClean="0"/>
              <a:t>By value</a:t>
            </a:r>
          </a:p>
          <a:p>
            <a:pPr lvl="1"/>
            <a:r>
              <a:rPr lang="en-US" dirty="0" smtClean="0"/>
              <a:t>By reference</a:t>
            </a:r>
          </a:p>
          <a:p>
            <a:pPr lvl="1"/>
            <a:r>
              <a:rPr lang="en-US" dirty="0" smtClean="0"/>
              <a:t>By </a:t>
            </a:r>
            <a:r>
              <a:rPr lang="en-US" dirty="0" err="1" smtClean="0"/>
              <a:t>const</a:t>
            </a:r>
            <a:r>
              <a:rPr lang="en-US" dirty="0" smtClean="0"/>
              <a:t> reference</a:t>
            </a:r>
          </a:p>
          <a:p>
            <a:pPr marL="457200" lvl="1" indent="0">
              <a:buNone/>
            </a:pP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2</a:t>
            </a:fld>
            <a:endParaRPr lang="en-US"/>
          </a:p>
        </p:txBody>
      </p:sp>
    </p:spTree>
    <p:extLst>
      <p:ext uri="{BB962C8B-B14F-4D97-AF65-F5344CB8AC3E}">
        <p14:creationId xmlns:p14="http://schemas.microsoft.com/office/powerpoint/2010/main" val="370160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p:txBody>
          <a:bodyPr/>
          <a:lstStyle/>
          <a:p>
            <a:r>
              <a:rPr lang="en-US" dirty="0" smtClean="0"/>
              <a:t>Very similar to Java, function receives a copy of the value of the parameter</a:t>
            </a:r>
          </a:p>
          <a:p>
            <a:r>
              <a:rPr lang="en-US" dirty="0"/>
              <a:t>v</a:t>
            </a:r>
            <a:r>
              <a:rPr lang="en-US" dirty="0" smtClean="0"/>
              <a:t>oid </a:t>
            </a:r>
            <a:r>
              <a:rPr lang="en-US" dirty="0" err="1" smtClean="0"/>
              <a:t>myFunction</a:t>
            </a:r>
            <a:r>
              <a:rPr lang="en-US" dirty="0" smtClean="0"/>
              <a:t>( </a:t>
            </a:r>
            <a:r>
              <a:rPr lang="en-US" dirty="0" err="1" smtClean="0"/>
              <a:t>int</a:t>
            </a:r>
            <a:r>
              <a:rPr lang="en-US" dirty="0" smtClean="0"/>
              <a:t> parameter, double parameter);</a:t>
            </a: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3</a:t>
            </a:fld>
            <a:endParaRPr lang="en-US"/>
          </a:p>
        </p:txBody>
      </p:sp>
    </p:spTree>
    <p:extLst>
      <p:ext uri="{BB962C8B-B14F-4D97-AF65-F5344CB8AC3E}">
        <p14:creationId xmlns:p14="http://schemas.microsoft.com/office/powerpoint/2010/main" val="150480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Reference</a:t>
            </a:r>
            <a:endParaRPr lang="en-US" dirty="0"/>
          </a:p>
        </p:txBody>
      </p:sp>
      <p:sp>
        <p:nvSpPr>
          <p:cNvPr id="3" name="Content Placeholder 2"/>
          <p:cNvSpPr>
            <a:spLocks noGrp="1"/>
          </p:cNvSpPr>
          <p:nvPr>
            <p:ph idx="1"/>
          </p:nvPr>
        </p:nvSpPr>
        <p:spPr/>
        <p:txBody>
          <a:bodyPr/>
          <a:lstStyle/>
          <a:p>
            <a:r>
              <a:rPr lang="en-US" dirty="0" smtClean="0"/>
              <a:t>When a parameter is passed by reference, conceptually, the actual parameter itself is passed. </a:t>
            </a:r>
          </a:p>
          <a:p>
            <a:r>
              <a:rPr lang="en-US" dirty="0" smtClean="0"/>
              <a:t>Therefore, any changes made to the formal parameter </a:t>
            </a:r>
            <a:r>
              <a:rPr lang="en-US" i="1" dirty="0" smtClean="0"/>
              <a:t>do</a:t>
            </a:r>
            <a:r>
              <a:rPr lang="en-US" dirty="0" smtClean="0"/>
              <a:t> affect the actual parameter. </a:t>
            </a:r>
          </a:p>
          <a:p>
            <a:pPr marL="0" indent="0">
              <a:buNone/>
            </a:pP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4</a:t>
            </a:fld>
            <a:endParaRPr lang="en-US"/>
          </a:p>
        </p:txBody>
      </p:sp>
    </p:spTree>
    <p:extLst>
      <p:ext uri="{BB962C8B-B14F-4D97-AF65-F5344CB8AC3E}">
        <p14:creationId xmlns:p14="http://schemas.microsoft.com/office/powerpoint/2010/main" val="389946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Reference Example</a:t>
            </a:r>
            <a:endParaRPr lang="en-US" dirty="0"/>
          </a:p>
        </p:txBody>
      </p:sp>
      <p:sp>
        <p:nvSpPr>
          <p:cNvPr id="5" name="Rectangle 1"/>
          <p:cNvSpPr>
            <a:spLocks noChangeArrowheads="1"/>
          </p:cNvSpPr>
          <p:nvPr/>
        </p:nvSpPr>
        <p:spPr bwMode="auto">
          <a:xfrm>
            <a:off x="914400" y="1371600"/>
            <a:ext cx="2598788" cy="5016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void f(</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&amp;n)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main()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x =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f(x);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cout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&lt;&lt;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TextBox 5"/>
          <p:cNvSpPr txBox="1"/>
          <p:nvPr/>
        </p:nvSpPr>
        <p:spPr>
          <a:xfrm>
            <a:off x="4959927" y="1600200"/>
            <a:ext cx="3733800" cy="3046988"/>
          </a:xfrm>
          <a:prstGeom prst="rect">
            <a:avLst/>
          </a:prstGeom>
          <a:noFill/>
        </p:spPr>
        <p:txBody>
          <a:bodyPr wrap="square" rtlCol="0">
            <a:spAutoFit/>
          </a:bodyPr>
          <a:lstStyle/>
          <a:p>
            <a:r>
              <a:rPr lang="en-US" sz="3200" dirty="0" smtClean="0"/>
              <a:t>In this example, the program would print 3 because changes to n in function named f, change parameter x in calling function.</a:t>
            </a:r>
            <a:endParaRPr lang="en-US" sz="3200" dirty="0"/>
          </a:p>
        </p:txBody>
      </p:sp>
      <p:sp>
        <p:nvSpPr>
          <p:cNvPr id="3" name="Slide Number Placeholder 2"/>
          <p:cNvSpPr>
            <a:spLocks noGrp="1"/>
          </p:cNvSpPr>
          <p:nvPr>
            <p:ph type="sldNum" sz="quarter" idx="12"/>
          </p:nvPr>
        </p:nvSpPr>
        <p:spPr/>
        <p:txBody>
          <a:bodyPr/>
          <a:lstStyle/>
          <a:p>
            <a:fld id="{B35F2DA6-CF9E-45EC-983F-0836440A37DB}" type="slidenum">
              <a:rPr lang="en-US" smtClean="0"/>
              <a:t>5</a:t>
            </a:fld>
            <a:endParaRPr lang="en-US"/>
          </a:p>
        </p:txBody>
      </p:sp>
    </p:spTree>
    <p:extLst>
      <p:ext uri="{BB962C8B-B14F-4D97-AF65-F5344CB8AC3E}">
        <p14:creationId xmlns:p14="http://schemas.microsoft.com/office/powerpoint/2010/main" val="24478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a:t>
            </a:r>
            <a:r>
              <a:rPr lang="en-US" dirty="0" err="1" smtClean="0"/>
              <a:t>Const</a:t>
            </a:r>
            <a:r>
              <a:rPr lang="en-US" dirty="0" smtClean="0"/>
              <a:t>-Reference</a:t>
            </a:r>
            <a:endParaRPr lang="en-US" dirty="0"/>
          </a:p>
        </p:txBody>
      </p:sp>
      <p:sp>
        <p:nvSpPr>
          <p:cNvPr id="3" name="Content Placeholder 2"/>
          <p:cNvSpPr>
            <a:spLocks noGrp="1"/>
          </p:cNvSpPr>
          <p:nvPr>
            <p:ph idx="1"/>
          </p:nvPr>
        </p:nvSpPr>
        <p:spPr/>
        <p:txBody>
          <a:bodyPr/>
          <a:lstStyle/>
          <a:p>
            <a:r>
              <a:rPr lang="en-US" dirty="0" smtClean="0"/>
              <a:t>Another reason to use reference parameters is when you don't want the function to modify an actual parameter, but the actual parameter is very large, and you want to avoid the overhead of creating a copy.</a:t>
            </a:r>
          </a:p>
          <a:p>
            <a:r>
              <a:rPr lang="en-US" dirty="0" smtClean="0"/>
              <a:t>For this we have </a:t>
            </a:r>
            <a:r>
              <a:rPr lang="en-US" dirty="0" err="1" smtClean="0"/>
              <a:t>const</a:t>
            </a:r>
            <a:r>
              <a:rPr lang="en-US" dirty="0"/>
              <a:t> </a:t>
            </a:r>
            <a:r>
              <a:rPr lang="en-US" dirty="0" smtClean="0"/>
              <a:t>reference</a:t>
            </a:r>
          </a:p>
          <a:p>
            <a:pPr marL="0" indent="0">
              <a:buNone/>
            </a:pP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6</a:t>
            </a:fld>
            <a:endParaRPr lang="en-US"/>
          </a:p>
        </p:txBody>
      </p:sp>
    </p:spTree>
    <p:extLst>
      <p:ext uri="{BB962C8B-B14F-4D97-AF65-F5344CB8AC3E}">
        <p14:creationId xmlns:p14="http://schemas.microsoft.com/office/powerpoint/2010/main" val="197631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Const</a:t>
            </a:r>
            <a:r>
              <a:rPr lang="en-US" dirty="0" smtClean="0"/>
              <a:t> Ref example</a:t>
            </a:r>
            <a:endParaRPr lang="en-US" dirty="0"/>
          </a:p>
        </p:txBody>
      </p:sp>
      <p:sp>
        <p:nvSpPr>
          <p:cNvPr id="5" name="Rectangle 1"/>
          <p:cNvSpPr>
            <a:spLocks noChangeArrowheads="1"/>
          </p:cNvSpPr>
          <p:nvPr/>
        </p:nvSpPr>
        <p:spPr bwMode="auto">
          <a:xfrm>
            <a:off x="914400" y="1371600"/>
            <a:ext cx="3692036" cy="5016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void f(</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const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&amp;n)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main()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x = 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f(x);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err="1" smtClean="0">
                <a:ln>
                  <a:noFill/>
                </a:ln>
                <a:solidFill>
                  <a:schemeClr val="tx1"/>
                </a:solidFill>
                <a:effectLst/>
                <a:latin typeface="Arial Unicode MS" pitchFamily="34" charset="-128"/>
                <a:cs typeface="Arial" pitchFamily="34" charset="0"/>
              </a:rPr>
              <a:t>cout</a:t>
            </a: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&lt;&lt;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32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TextBox 5"/>
          <p:cNvSpPr txBox="1"/>
          <p:nvPr/>
        </p:nvSpPr>
        <p:spPr>
          <a:xfrm>
            <a:off x="4959927" y="1600200"/>
            <a:ext cx="3733800" cy="3046988"/>
          </a:xfrm>
          <a:prstGeom prst="rect">
            <a:avLst/>
          </a:prstGeom>
          <a:noFill/>
        </p:spPr>
        <p:txBody>
          <a:bodyPr wrap="square" rtlCol="0">
            <a:spAutoFit/>
          </a:bodyPr>
          <a:lstStyle/>
          <a:p>
            <a:r>
              <a:rPr lang="en-US" sz="3200" dirty="0" smtClean="0"/>
              <a:t>In this example, the program would generate compiler warning because function f is trying to change a constant.</a:t>
            </a:r>
            <a:endParaRPr lang="en-US" sz="3200" dirty="0"/>
          </a:p>
        </p:txBody>
      </p:sp>
      <p:sp>
        <p:nvSpPr>
          <p:cNvPr id="2" name="Slide Number Placeholder 1"/>
          <p:cNvSpPr>
            <a:spLocks noGrp="1"/>
          </p:cNvSpPr>
          <p:nvPr>
            <p:ph type="sldNum" sz="quarter" idx="12"/>
          </p:nvPr>
        </p:nvSpPr>
        <p:spPr/>
        <p:txBody>
          <a:bodyPr/>
          <a:lstStyle/>
          <a:p>
            <a:fld id="{B35F2DA6-CF9E-45EC-983F-0836440A37DB}" type="slidenum">
              <a:rPr lang="en-US" smtClean="0"/>
              <a:t>7</a:t>
            </a:fld>
            <a:endParaRPr lang="en-US"/>
          </a:p>
        </p:txBody>
      </p:sp>
    </p:spTree>
    <p:extLst>
      <p:ext uri="{BB962C8B-B14F-4D97-AF65-F5344CB8AC3E}">
        <p14:creationId xmlns:p14="http://schemas.microsoft.com/office/powerpoint/2010/main" val="31229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Parameters</a:t>
            </a:r>
            <a:endParaRPr lang="en-US" dirty="0"/>
          </a:p>
        </p:txBody>
      </p:sp>
      <p:sp>
        <p:nvSpPr>
          <p:cNvPr id="3" name="Content Placeholder 2"/>
          <p:cNvSpPr>
            <a:spLocks noGrp="1"/>
          </p:cNvSpPr>
          <p:nvPr>
            <p:ph idx="1"/>
          </p:nvPr>
        </p:nvSpPr>
        <p:spPr/>
        <p:txBody>
          <a:bodyPr/>
          <a:lstStyle/>
          <a:p>
            <a:r>
              <a:rPr lang="en-US" dirty="0" smtClean="0"/>
              <a:t>Array Parameters are ALWAYS pass by reference</a:t>
            </a:r>
          </a:p>
          <a:p>
            <a:r>
              <a:rPr lang="en-US" dirty="0"/>
              <a:t>v</a:t>
            </a:r>
            <a:r>
              <a:rPr lang="en-US" dirty="0" smtClean="0"/>
              <a:t>oid </a:t>
            </a:r>
            <a:r>
              <a:rPr lang="en-US" dirty="0" err="1" smtClean="0"/>
              <a:t>printArray</a:t>
            </a:r>
            <a:r>
              <a:rPr lang="en-US" dirty="0" smtClean="0"/>
              <a:t>(</a:t>
            </a:r>
            <a:r>
              <a:rPr lang="en-US" dirty="0" err="1" smtClean="0"/>
              <a:t>int</a:t>
            </a:r>
            <a:r>
              <a:rPr lang="en-US" dirty="0" smtClean="0"/>
              <a:t>[] </a:t>
            </a:r>
            <a:r>
              <a:rPr lang="en-US" dirty="0" err="1" smtClean="0"/>
              <a:t>myArray</a:t>
            </a:r>
            <a:r>
              <a:rPr lang="en-US" dirty="0" smtClean="0"/>
              <a:t>) {}</a:t>
            </a:r>
            <a:endParaRPr lang="en-US" dirty="0"/>
          </a:p>
        </p:txBody>
      </p:sp>
      <p:sp>
        <p:nvSpPr>
          <p:cNvPr id="4" name="Slide Number Placeholder 3"/>
          <p:cNvSpPr>
            <a:spLocks noGrp="1"/>
          </p:cNvSpPr>
          <p:nvPr>
            <p:ph type="sldNum" sz="quarter" idx="12"/>
          </p:nvPr>
        </p:nvSpPr>
        <p:spPr/>
        <p:txBody>
          <a:bodyPr/>
          <a:lstStyle/>
          <a:p>
            <a:fld id="{B35F2DA6-CF9E-45EC-983F-0836440A37DB}" type="slidenum">
              <a:rPr lang="en-US" smtClean="0"/>
              <a:t>8</a:t>
            </a:fld>
            <a:endParaRPr lang="en-US"/>
          </a:p>
        </p:txBody>
      </p:sp>
    </p:spTree>
    <p:extLst>
      <p:ext uri="{BB962C8B-B14F-4D97-AF65-F5344CB8AC3E}">
        <p14:creationId xmlns:p14="http://schemas.microsoft.com/office/powerpoint/2010/main" val="414960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layout-</a:t>
            </a:r>
            <a:r>
              <a:rPr lang="en-US" dirty="0" err="1" smtClean="0"/>
              <a:t>IntList.h</a:t>
            </a:r>
            <a:endParaRPr lang="en-US" dirty="0"/>
          </a:p>
        </p:txBody>
      </p:sp>
      <p:sp>
        <p:nvSpPr>
          <p:cNvPr id="4" name="TextBox 3"/>
          <p:cNvSpPr txBox="1"/>
          <p:nvPr/>
        </p:nvSpPr>
        <p:spPr>
          <a:xfrm>
            <a:off x="990600" y="2057400"/>
            <a:ext cx="7457362" cy="3970318"/>
          </a:xfrm>
          <a:prstGeom prst="rect">
            <a:avLst/>
          </a:prstGeom>
          <a:noFill/>
        </p:spPr>
        <p:txBody>
          <a:bodyPr wrap="none" rtlCol="0">
            <a:spAutoFit/>
          </a:bodyPr>
          <a:lstStyle/>
          <a:p>
            <a:r>
              <a:rPr lang="en-US" dirty="0"/>
              <a:t>#include &lt;</a:t>
            </a:r>
            <a:r>
              <a:rPr lang="en-US" dirty="0" err="1"/>
              <a:t>iostream</a:t>
            </a:r>
            <a:r>
              <a:rPr lang="en-US" dirty="0"/>
              <a:t>&gt;</a:t>
            </a:r>
          </a:p>
          <a:p>
            <a:endParaRPr lang="en-US" dirty="0"/>
          </a:p>
          <a:p>
            <a:r>
              <a:rPr lang="en-US" dirty="0"/>
              <a:t>class </a:t>
            </a:r>
            <a:r>
              <a:rPr lang="en-US" dirty="0" err="1"/>
              <a:t>IntList</a:t>
            </a:r>
            <a:r>
              <a:rPr lang="en-US" dirty="0"/>
              <a:t> {</a:t>
            </a:r>
          </a:p>
          <a:p>
            <a:r>
              <a:rPr lang="en-US" dirty="0"/>
              <a:t>  public:</a:t>
            </a:r>
          </a:p>
          <a:p>
            <a:r>
              <a:rPr lang="en-US" dirty="0"/>
              <a:t>    </a:t>
            </a:r>
            <a:r>
              <a:rPr lang="en-US" dirty="0" err="1"/>
              <a:t>IntList</a:t>
            </a:r>
            <a:r>
              <a:rPr lang="en-US" dirty="0"/>
              <a:t>();                         // constructor; initialize the list to be empty</a:t>
            </a:r>
          </a:p>
          <a:p>
            <a:r>
              <a:rPr lang="en-US" dirty="0"/>
              <a:t>    void </a:t>
            </a:r>
            <a:r>
              <a:rPr lang="en-US" dirty="0" err="1"/>
              <a:t>AddToEnd</a:t>
            </a:r>
            <a:r>
              <a:rPr lang="en-US" dirty="0"/>
              <a:t>(</a:t>
            </a:r>
            <a:r>
              <a:rPr lang="en-US" dirty="0" err="1"/>
              <a:t>int</a:t>
            </a:r>
            <a:r>
              <a:rPr lang="en-US" dirty="0"/>
              <a:t> k);              // add k to the end of the list</a:t>
            </a:r>
          </a:p>
          <a:p>
            <a:r>
              <a:rPr lang="en-US" dirty="0"/>
              <a:t>    void Print(</a:t>
            </a:r>
            <a:r>
              <a:rPr lang="en-US" dirty="0" err="1"/>
              <a:t>ostream</a:t>
            </a:r>
            <a:r>
              <a:rPr lang="en-US" dirty="0"/>
              <a:t> &amp;output) </a:t>
            </a:r>
            <a:r>
              <a:rPr lang="en-US" dirty="0" err="1"/>
              <a:t>const</a:t>
            </a:r>
            <a:r>
              <a:rPr lang="en-US" dirty="0"/>
              <a:t>; // print the list to output</a:t>
            </a:r>
          </a:p>
          <a:p>
            <a:endParaRPr lang="en-US" dirty="0"/>
          </a:p>
          <a:p>
            <a:r>
              <a:rPr lang="en-US" dirty="0"/>
              <a:t>  private:</a:t>
            </a:r>
          </a:p>
          <a:p>
            <a:r>
              <a:rPr lang="en-US" dirty="0"/>
              <a:t>    static </a:t>
            </a:r>
            <a:r>
              <a:rPr lang="en-US" dirty="0" err="1"/>
              <a:t>const</a:t>
            </a:r>
            <a:r>
              <a:rPr lang="en-US" dirty="0"/>
              <a:t> </a:t>
            </a:r>
            <a:r>
              <a:rPr lang="en-US" dirty="0" err="1"/>
              <a:t>int</a:t>
            </a:r>
            <a:r>
              <a:rPr lang="en-US" dirty="0"/>
              <a:t> SIZE = 10;      // initial size of the array</a:t>
            </a:r>
          </a:p>
          <a:p>
            <a:r>
              <a:rPr lang="en-US" dirty="0"/>
              <a:t>    </a:t>
            </a:r>
            <a:r>
              <a:rPr lang="en-US" dirty="0" err="1"/>
              <a:t>int</a:t>
            </a:r>
            <a:r>
              <a:rPr lang="en-US" dirty="0"/>
              <a:t> *Items;                      // Items will point to the dynamically allocated array</a:t>
            </a:r>
          </a:p>
          <a:p>
            <a:r>
              <a:rPr lang="en-US" dirty="0"/>
              <a:t>    </a:t>
            </a:r>
            <a:r>
              <a:rPr lang="en-US" dirty="0" err="1"/>
              <a:t>int</a:t>
            </a:r>
            <a:r>
              <a:rPr lang="en-US" dirty="0"/>
              <a:t> </a:t>
            </a:r>
            <a:r>
              <a:rPr lang="en-US" dirty="0" err="1"/>
              <a:t>numItems</a:t>
            </a:r>
            <a:r>
              <a:rPr lang="en-US" dirty="0"/>
              <a:t>;                    // number of items currently in the list</a:t>
            </a:r>
          </a:p>
          <a:p>
            <a:r>
              <a:rPr lang="en-US" dirty="0"/>
              <a:t>    </a:t>
            </a:r>
            <a:r>
              <a:rPr lang="en-US" dirty="0" err="1"/>
              <a:t>int</a:t>
            </a:r>
            <a:r>
              <a:rPr lang="en-US" dirty="0"/>
              <a:t> </a:t>
            </a:r>
            <a:r>
              <a:rPr lang="en-US" dirty="0" err="1"/>
              <a:t>arraySize</a:t>
            </a:r>
            <a:r>
              <a:rPr lang="en-US" dirty="0"/>
              <a:t>;                   // the current size of the array</a:t>
            </a:r>
          </a:p>
          <a:p>
            <a:r>
              <a:rPr lang="en-US" dirty="0"/>
              <a:t>};</a:t>
            </a:r>
          </a:p>
        </p:txBody>
      </p:sp>
      <p:sp>
        <p:nvSpPr>
          <p:cNvPr id="5" name="Slide Number Placeholder 4"/>
          <p:cNvSpPr>
            <a:spLocks noGrp="1"/>
          </p:cNvSpPr>
          <p:nvPr>
            <p:ph type="sldNum" sz="quarter" idx="12"/>
          </p:nvPr>
        </p:nvSpPr>
        <p:spPr/>
        <p:txBody>
          <a:bodyPr/>
          <a:lstStyle/>
          <a:p>
            <a:fld id="{B35F2DA6-CF9E-45EC-983F-0836440A37DB}" type="slidenum">
              <a:rPr lang="en-US" smtClean="0"/>
              <a:t>9</a:t>
            </a:fld>
            <a:endParaRPr lang="en-US"/>
          </a:p>
        </p:txBody>
      </p:sp>
    </p:spTree>
    <p:extLst>
      <p:ext uri="{BB962C8B-B14F-4D97-AF65-F5344CB8AC3E}">
        <p14:creationId xmlns:p14="http://schemas.microsoft.com/office/powerpoint/2010/main" val="1091842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1023</Words>
  <Application>Microsoft Office PowerPoint</Application>
  <PresentationFormat>On-screen Show (4:3)</PresentationFormat>
  <Paragraphs>115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More C++</vt:lpstr>
      <vt:lpstr>Parameter Passing</vt:lpstr>
      <vt:lpstr>Pass by Value</vt:lpstr>
      <vt:lpstr>Pass by Reference</vt:lpstr>
      <vt:lpstr>Pass by Reference Example</vt:lpstr>
      <vt:lpstr>Pass by Const-Reference</vt:lpstr>
      <vt:lpstr>Const Ref example</vt:lpstr>
      <vt:lpstr>Array Parameters</vt:lpstr>
      <vt:lpstr>Example Class layout-IntList.h</vt:lpstr>
      <vt:lpstr>IntList.cpp</vt:lpstr>
      <vt:lpstr>Classes</vt:lpstr>
      <vt:lpstr>Vector library class</vt:lpstr>
      <vt:lpstr>Vector class</vt:lpstr>
      <vt:lpstr>Vector class</vt:lpstr>
      <vt:lpstr>Vector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C++</dc:title>
  <dc:creator>Dr. Cynthia Johnson</dc:creator>
  <cp:lastModifiedBy> Dr. Cynthia Johnson</cp:lastModifiedBy>
  <cp:revision>9</cp:revision>
  <dcterms:created xsi:type="dcterms:W3CDTF">2013-11-12T17:47:18Z</dcterms:created>
  <dcterms:modified xsi:type="dcterms:W3CDTF">2013-11-12T19:53:33Z</dcterms:modified>
</cp:coreProperties>
</file>