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14" r:id="rId2"/>
    <p:sldId id="601" r:id="rId3"/>
    <p:sldId id="634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527" r:id="rId20"/>
    <p:sldId id="617" r:id="rId21"/>
    <p:sldId id="618" r:id="rId22"/>
    <p:sldId id="619" r:id="rId23"/>
    <p:sldId id="621" r:id="rId24"/>
    <p:sldId id="622" r:id="rId25"/>
    <p:sldId id="623" r:id="rId26"/>
    <p:sldId id="624" r:id="rId27"/>
    <p:sldId id="563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594" r:id="rId38"/>
    <p:sldId id="556" r:id="rId39"/>
    <p:sldId id="589" r:id="rId40"/>
    <p:sldId id="521" r:id="rId41"/>
    <p:sldId id="570" r:id="rId42"/>
    <p:sldId id="592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63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574" autoAdjust="0"/>
  </p:normalViewPr>
  <p:slideViewPr>
    <p:cSldViewPr>
      <p:cViewPr varScale="1">
        <p:scale>
          <a:sx n="120" d="100"/>
          <a:sy n="120" d="100"/>
        </p:scale>
        <p:origin x="296" y="17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55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075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9CB36706-A043-D349-9E41-2B4E0FE0F5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UML notation</a:t>
            </a:r>
            <a:r>
              <a:rPr lang="en-US" baseline="0" dirty="0"/>
              <a:t> to model class diagram.</a:t>
            </a:r>
          </a:p>
          <a:p>
            <a:r>
              <a:rPr lang="en-US" baseline="0" dirty="0"/>
              <a:t>Solid line with closed hollow arrowhead </a:t>
            </a:r>
          </a:p>
          <a:p>
            <a:r>
              <a:rPr lang="en-US" baseline="0" dirty="0"/>
              <a:t>Arrow points to superclass (parent).  Superclass is more general of the class.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E521D-2C03-46C8-A1F5-9879DDF7E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anAccount</a:t>
            </a:r>
            <a:r>
              <a:rPr lang="en-US" dirty="0"/>
              <a:t> is a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E521D-2C03-46C8-A1F5-9879DDF7E1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76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B72AE35-3800-6A43-9DA7-8D7B084D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69D6D4C-DECA-1D45-9F04-AD7378BAD5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9D0CF2A-19BC-C049-96A8-186C2EFD8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2C6EDD8-FCCC-8546-A8D4-EB0F04DBDD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6AF7E36-A2F5-274D-8641-CB0186C1E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3AEC86C-3DD8-F740-BD5E-D614FFCA5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D6B829B-DA3E-BC42-9E38-F7F07659B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C8FD056-7880-DF4A-A9CD-91684BE62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5C10CFB-263F-724F-9264-7A59763908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C32E77-4182-2A48-A778-D75558EB6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0"/>
        <a:buChar char="F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0"/>
        <a:buChar char="u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C70C77-ACC0-9041-A641-0E5D7EB226A3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066800"/>
          </a:xfrm>
          <a:noFill/>
        </p:spPr>
        <p:txBody>
          <a:bodyPr/>
          <a:lstStyle/>
          <a:p>
            <a:r>
              <a:rPr lang="en-US" sz="3600" dirty="0">
                <a:latin typeface="Times New Roman" charset="0"/>
              </a:rPr>
              <a:t>Chapter 11 Inheritance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ct val="50000"/>
              </a:spcBef>
            </a:pPr>
            <a:r>
              <a:rPr lang="en-US" dirty="0"/>
              <a:t>A subclass inherits the methods of its superclass</a:t>
            </a:r>
            <a:r>
              <a:rPr lang="en-US" sz="2000" dirty="0">
                <a:latin typeface="Courier New" pitchFamily="-107" charset="0"/>
              </a:rPr>
              <a:t>: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collegeFund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=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new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(10);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//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Savings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account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with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10%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interest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collegeFund.deposit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(500);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//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OK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to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use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method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with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18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object</a:t>
            </a:r>
            <a:endParaRPr lang="en-US" sz="1800" dirty="0">
              <a:solidFill>
                <a:srgbClr val="6E7069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5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sz="2800" dirty="0"/>
              <a:t>Specify added instance variables, added methods, and changed or overridden methods: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dirty="0">
                <a:latin typeface="Courier New" pitchFamily="-107" charset="0"/>
              </a:rPr>
              <a:t>	</a:t>
            </a:r>
            <a:r>
              <a:rPr lang="en-US" sz="1900" dirty="0">
                <a:solidFill>
                  <a:srgbClr val="6E7069"/>
                </a:solidFill>
                <a:latin typeface="Courier New" pitchFamily="-107" charset="0"/>
              </a:rPr>
              <a:t>pu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blic class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extends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private double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interestRate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public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(double rate)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{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   </a:t>
            </a:r>
            <a:r>
              <a:rPr lang="en-US" sz="1800" i="1" dirty="0">
                <a:solidFill>
                  <a:srgbClr val="6E7069"/>
                </a:solidFill>
                <a:latin typeface="Courier New" pitchFamily="-107" charset="0"/>
              </a:rPr>
              <a:t>Constructor implementation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}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solidFill>
                <a:srgbClr val="6E7069"/>
              </a:solidFill>
              <a:latin typeface="Courier New" pitchFamily="-107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public void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addInterest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{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   </a:t>
            </a:r>
            <a:r>
              <a:rPr lang="en-US" sz="1800" i="1" dirty="0">
                <a:solidFill>
                  <a:srgbClr val="6E7069"/>
                </a:solidFill>
                <a:latin typeface="Courier New" pitchFamily="-107" charset="0"/>
              </a:rPr>
              <a:t>Method implementation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}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353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I</a:t>
            </a:r>
            <a:r>
              <a:rPr lang="en-US" sz="2000" dirty="0"/>
              <a:t>nstance variables declared in the superclass are present in subclass objects</a:t>
            </a:r>
          </a:p>
          <a:p>
            <a:pPr marL="228600" indent="-228600">
              <a:spcBef>
                <a:spcPts val="12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SavingsAccount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000" dirty="0"/>
              <a:t>object inherits the balance instance variable from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dirty="0"/>
              <a:t>, and gains one additional instance variable,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interestRate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pic>
        <p:nvPicPr>
          <p:cNvPr id="4" name="Picture 5" descr="sub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79263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67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Font typeface="Arial" charset="0"/>
              <a:buChar char="•"/>
            </a:pPr>
            <a:r>
              <a:rPr lang="en-US" sz="2400" dirty="0"/>
              <a:t>Subclass has no access to private members of its superclass</a:t>
            </a:r>
          </a:p>
          <a:p>
            <a:pPr marL="228600" indent="-228600">
              <a:spcBef>
                <a:spcPts val="1200"/>
              </a:spcBef>
              <a:buFont typeface="Arial" charset="0"/>
              <a:buChar char="•"/>
            </a:pPr>
            <a:r>
              <a:rPr lang="en-US" sz="2400" b="1" dirty="0"/>
              <a:t>Encapsulation: </a:t>
            </a:r>
            <a:r>
              <a:rPr lang="en-US" sz="2400" dirty="0"/>
              <a:t>methods call getter/setter rather than directly accessing variables in superclass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Inheriting from a class differs from implementing an interface: the subclass inherits behavior from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339454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A subclass has no access to the private instance variables of the superclass: 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</a:t>
            </a:r>
            <a:r>
              <a:rPr lang="en-US" sz="17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SavingsAccount</a:t>
            </a: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extends </a:t>
            </a:r>
            <a:r>
              <a:rPr lang="en-US" sz="17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17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</a:t>
            </a:r>
            <a:r>
              <a:rPr lang="en-US" sz="17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addInterest</a:t>
            </a: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{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double interest = </a:t>
            </a:r>
            <a:r>
              <a:rPr lang="en-US" sz="17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getBalance</a:t>
            </a: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 * </a:t>
            </a:r>
            <a:r>
              <a:rPr lang="en-US" sz="17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interestRate</a:t>
            </a: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/ 100;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balance = balance + interest; // Error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}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. . .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r>
              <a:rPr lang="en-US" sz="21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Don’t solve problem by adding a local variable balance.  Shadows variable intended.  </a:t>
            </a:r>
          </a:p>
        </p:txBody>
      </p:sp>
    </p:spTree>
    <p:extLst>
      <p:ext uri="{BB962C8B-B14F-4D97-AF65-F5344CB8AC3E}">
        <p14:creationId xmlns:p14="http://schemas.microsoft.com/office/powerpoint/2010/main" val="5235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Font typeface="Arial" charset="0"/>
              <a:buChar char="•"/>
            </a:pPr>
            <a:r>
              <a:rPr lang="en-US" dirty="0"/>
              <a:t>A subclass method </a:t>
            </a:r>
            <a:r>
              <a:rPr lang="en-US" b="1" dirty="0"/>
              <a:t>overrides</a:t>
            </a:r>
            <a:r>
              <a:rPr lang="en-US" dirty="0"/>
              <a:t> a superclass method if it has the same name and parameter types as a superclass method</a:t>
            </a:r>
          </a:p>
          <a:p>
            <a:pPr marL="685800" lvl="1" indent="-228600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When such a method is applied to a subclass object, the overriding method is executed</a:t>
            </a:r>
            <a:endParaRPr lang="en-US" sz="20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4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ts val="12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deposit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withdraw</a:t>
            </a:r>
            <a:r>
              <a:rPr lang="en-US" sz="2800" dirty="0"/>
              <a:t> of 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CheckingAccount</a:t>
            </a:r>
            <a:r>
              <a:rPr lang="en-US" sz="2800" dirty="0"/>
              <a:t> class override 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deposit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withdraw</a:t>
            </a:r>
            <a:r>
              <a:rPr lang="en-US" sz="2800" dirty="0"/>
              <a:t> of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2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16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. .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deposit(double amount) { . . .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withdraw(double amount) { . . .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double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getBalance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 { . . .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CheckingAccount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extends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16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. .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deposit(double amount) { . . .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withdraw(double amount) { . . .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deductFees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 { . . .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292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ts val="1200"/>
              </a:spcBef>
              <a:buFont typeface="Arial" charset="0"/>
              <a:buChar char="•"/>
            </a:pPr>
            <a:r>
              <a:rPr lang="en-US" sz="1800" dirty="0"/>
              <a:t>Problem: Overriding method 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deposit </a:t>
            </a:r>
            <a:r>
              <a:rPr lang="en-US" sz="1800" dirty="0"/>
              <a:t>can't simply add 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amount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balance</a:t>
            </a:r>
            <a:r>
              <a:rPr lang="en-US" sz="1800" dirty="0"/>
              <a:t>: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CheckingAccount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extends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18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. .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deposit(double amount)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transactionCount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++;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// Now add amount to balance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balance = balance + amount; // Error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marL="228600" indent="-228600">
              <a:spcBef>
                <a:spcPts val="1200"/>
              </a:spcBef>
              <a:buFont typeface="Arial" charset="0"/>
              <a:buChar char="•"/>
            </a:pPr>
            <a:r>
              <a:rPr lang="en-US" sz="1800" dirty="0"/>
              <a:t>If you want to modify a private superclass instance variable, you must use a public method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344229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ts val="1200"/>
              </a:spcBef>
              <a:buFont typeface="Arial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super </a:t>
            </a:r>
            <a:r>
              <a:rPr lang="en-US" dirty="0"/>
              <a:t>reserved word to call a method of the superclass:</a:t>
            </a:r>
            <a:endParaRPr lang="en-US" sz="1800" dirty="0">
              <a:latin typeface="Courier New" pitchFamily="-107" charset="0"/>
              <a:cs typeface="Courier New" pitchFamily="-107" charset="0"/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CheckingAccount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extends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18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void deposit(double amount)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transactionCount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++;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// Now add amount to balance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super.deposit</a:t>
            </a:r>
            <a:endParaRPr lang="en-US" sz="18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}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E738295-5668-C143-8EA3-670D6341A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5B62F-2D0C-9143-8515-D5CAAC05BB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661B2AB-DF7A-9742-BA01-EBACEAD2B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Overriding vs. Overloading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07F21201-89C3-524D-AD54-9D154E59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830D2737-5302-534D-8745-A6A39DBE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10">
            <a:extLst>
              <a:ext uri="{FF2B5EF4-FFF2-40B4-BE49-F238E27FC236}">
                <a16:creationId xmlns:a16="http://schemas.microsoft.com/office/drawing/2014/main" id="{68C34E2D-B7DB-E645-999E-55F4B171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79" name="Object 9">
            <a:extLst>
              <a:ext uri="{FF2B5EF4-FFF2-40B4-BE49-F238E27FC236}">
                <a16:creationId xmlns:a16="http://schemas.microsoft.com/office/drawing/2014/main" id="{B274A579-7643-994D-B730-012CA80AF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43000"/>
          <a:ext cx="91440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Picture" r:id="rId3" imgW="8343900" imgH="3111500" progId="Word.Picture.8">
                  <p:embed/>
                </p:oleObj>
              </mc:Choice>
              <mc:Fallback>
                <p:oleObj name="Picture" r:id="rId3" imgW="8343900" imgH="3111500" progId="Word.Picture.8">
                  <p:embed/>
                  <p:pic>
                    <p:nvPicPr>
                      <p:cNvPr id="28679" name="Object 9">
                        <a:extLst>
                          <a:ext uri="{FF2B5EF4-FFF2-40B4-BE49-F238E27FC236}">
                            <a16:creationId xmlns:a16="http://schemas.microsoft.com/office/drawing/2014/main" id="{B274A579-7643-994D-B730-012CA80AF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96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Hierarchy</a:t>
            </a:r>
          </a:p>
        </p:txBody>
      </p:sp>
      <p:pic>
        <p:nvPicPr>
          <p:cNvPr id="4" name="Picture 5" descr="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2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19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sz="2400" dirty="0"/>
              <a:t>To call the superclass constructor, use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super</a:t>
            </a:r>
            <a:r>
              <a:rPr lang="en-US" sz="2400" dirty="0"/>
              <a:t> reserved word in the first statement of the subclass constructor: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-107" charset="0"/>
              </a:rPr>
              <a:t>	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public class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CheckingAccount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extends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public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CheckingAccount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(double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initialBalance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   // Construct superclass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E7069"/>
                </a:solidFill>
                <a:latin typeface="Courier New" pitchFamily="-107" charset="0"/>
              </a:rPr>
              <a:t>	      </a:t>
            </a:r>
            <a:r>
              <a:rPr lang="en-US" sz="1800" dirty="0">
                <a:solidFill>
                  <a:srgbClr val="0057C1"/>
                </a:solidFill>
                <a:latin typeface="Courier New" pitchFamily="-107" charset="0"/>
              </a:rPr>
              <a:t>super(</a:t>
            </a:r>
            <a:r>
              <a:rPr lang="en-US" sz="1800" dirty="0" err="1">
                <a:solidFill>
                  <a:srgbClr val="0057C1"/>
                </a:solidFill>
                <a:latin typeface="Courier New" pitchFamily="-107" charset="0"/>
              </a:rPr>
              <a:t>initialBalance</a:t>
            </a:r>
            <a:r>
              <a:rPr lang="en-US" sz="1800" dirty="0">
                <a:solidFill>
                  <a:srgbClr val="0057C1"/>
                </a:solidFill>
                <a:latin typeface="Courier New" pitchFamily="-107" charset="0"/>
              </a:rPr>
              <a:t>)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   // Initialize transaction count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  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</a:rPr>
              <a:t>transactionCount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 =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087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30188" indent="-230188">
              <a:spcBef>
                <a:spcPts val="1200"/>
              </a:spcBef>
              <a:buFont typeface="Arial" charset="0"/>
              <a:buChar char="•"/>
            </a:pPr>
            <a:r>
              <a:rPr lang="en-US" sz="2800" dirty="0"/>
              <a:t>When subclass constructor doesn't call superclass constructor, the superclass must have a constructor with no parameters</a:t>
            </a:r>
          </a:p>
          <a:p>
            <a:pPr marL="687388" lvl="2" indent="-230188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If, however, all constructors of the superclass require parameters, then the compiler reports an error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5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Converting Subclass to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2800" dirty="0"/>
              <a:t>OK to convert subclass reference to superclass reference: 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collegeFund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= new 	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(10);</a:t>
            </a:r>
          </a:p>
          <a:p>
            <a:pPr marL="0" indent="0" eaLnBrk="1" hangingPunct="1">
              <a:buNone/>
            </a:pP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anAccount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=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collegeFund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Object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anObject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=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collegeFund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The three object references stored in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collegeFund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anAccount</a:t>
            </a:r>
            <a:r>
              <a:rPr lang="en-US" sz="2800" dirty="0"/>
              <a:t>, and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anObject</a:t>
            </a:r>
            <a:r>
              <a:rPr lang="en-US" sz="2800" dirty="0"/>
              <a:t> all refer to the same object of type </a:t>
            </a: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SavingsAccount</a:t>
            </a:r>
            <a:endParaRPr lang="en-US" sz="28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Converting Subclass to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/>
              <a:t>Superclass references don’t know the full story: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anAccount.deposit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(1000); // OK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anAccount.addInterest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// Not a method of the class to which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anAccount</a:t>
            </a:r>
            <a:endParaRPr lang="en-US" sz="2000" dirty="0">
              <a:solidFill>
                <a:srgbClr val="6E7069"/>
              </a:solidFill>
              <a:latin typeface="Courier New" pitchFamily="-107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// belongs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/>
              <a:t>Why would anyone want to know </a:t>
            </a:r>
            <a:r>
              <a:rPr lang="en-US" i="1" dirty="0"/>
              <a:t>less</a:t>
            </a:r>
            <a:r>
              <a:rPr lang="en-US" dirty="0"/>
              <a:t> about an object? </a:t>
            </a:r>
          </a:p>
          <a:p>
            <a:pPr marL="685800" lvl="1" indent="-228600">
              <a:spcBef>
                <a:spcPts val="0"/>
              </a:spcBef>
              <a:buFontTx/>
              <a:buChar char="•"/>
            </a:pPr>
            <a:r>
              <a:rPr lang="en-US" sz="2000" i="1" dirty="0"/>
              <a:t>Reuse code that knows about the superclass but not the subclass: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void transfer(double amount,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other)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withdraw(amount);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other.deposit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(amount);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lvl="2">
              <a:spcBef>
                <a:spcPts val="0"/>
              </a:spcBef>
            </a:pPr>
            <a:r>
              <a:rPr lang="en-US" sz="2000" i="1" dirty="0"/>
              <a:t>Can be used to transfer money from any type of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53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Subclass to Superclass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-228600">
              <a:spcBef>
                <a:spcPts val="0"/>
              </a:spcBef>
              <a:buFontTx/>
              <a:buChar char="•"/>
            </a:pPr>
            <a:r>
              <a:rPr lang="en-US" sz="2800" dirty="0"/>
              <a:t>Occasionally you need to convert from a superclass reference to a subclass reference: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anObject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marL="0" indent="-228600">
              <a:spcBef>
                <a:spcPts val="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Dangerous cast: Throws an exception if not correct type</a:t>
            </a:r>
          </a:p>
          <a:p>
            <a:pPr marL="0" indent="-228600">
              <a:spcBef>
                <a:spcPts val="0"/>
              </a:spcBef>
              <a:buFontTx/>
              <a:buChar char="•"/>
            </a:pPr>
            <a:r>
              <a:rPr lang="en-US" sz="2800" dirty="0" err="1">
                <a:solidFill>
                  <a:srgbClr val="6E7069"/>
                </a:solidFill>
                <a:latin typeface="Courier New" pitchFamily="-107" charset="0"/>
              </a:rPr>
              <a:t>instanceof</a:t>
            </a:r>
            <a:r>
              <a:rPr lang="en-US" sz="2800" dirty="0"/>
              <a:t>: Tests whether an object belongs to a particular type: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dirty="0"/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if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anObject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instanceof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anObject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10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/>
              <a:t>Protected  - </a:t>
            </a:r>
          </a:p>
          <a:p>
            <a:pPr marL="628650" lvl="1" indent="-228600">
              <a:spcBef>
                <a:spcPts val="0"/>
              </a:spcBef>
              <a:buFontTx/>
              <a:buChar char="•"/>
            </a:pPr>
            <a:r>
              <a:rPr lang="en-US" dirty="0"/>
              <a:t>can be accessed by all subclasses </a:t>
            </a:r>
          </a:p>
          <a:p>
            <a:pPr marL="628650" lvl="1" indent="-228600">
              <a:spcBef>
                <a:spcPts val="0"/>
              </a:spcBef>
              <a:buFontTx/>
              <a:buChar char="•"/>
            </a:pPr>
            <a:r>
              <a:rPr lang="en-US" dirty="0"/>
              <a:t>and by all classes in the same package</a:t>
            </a:r>
          </a:p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/>
              <a:t>Allows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CheckingAccount</a:t>
            </a:r>
            <a:r>
              <a:rPr lang="en-US" dirty="0"/>
              <a:t> methods access to the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balance</a:t>
            </a:r>
            <a:r>
              <a:rPr lang="en-US" dirty="0"/>
              <a:t> instance variable of the superclass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20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protected double balance;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70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dirty="0"/>
              <a:t>Designer of superclass has no control over subclasses:</a:t>
            </a:r>
          </a:p>
          <a:p>
            <a:pPr marL="687388" lvl="2" indent="-230188">
              <a:spcBef>
                <a:spcPts val="1200"/>
              </a:spcBef>
            </a:pPr>
            <a:r>
              <a:rPr lang="en-US" sz="2000" i="1" dirty="0"/>
              <a:t>Any of the subclass methods can corrupt the superclass data </a:t>
            </a:r>
          </a:p>
          <a:p>
            <a:pPr marL="687388" lvl="2" indent="-230188">
              <a:spcBef>
                <a:spcPts val="1200"/>
              </a:spcBef>
            </a:pPr>
            <a:r>
              <a:rPr lang="en-US" sz="2000" i="1" dirty="0"/>
              <a:t>Classes with protected instance variables are hard to modify — the protected variables cannot be changed, because someone somewhere out there might have written a subclass whose code depends on them</a:t>
            </a:r>
          </a:p>
          <a:p>
            <a:pPr marL="228600" indent="-228600">
              <a:spcBef>
                <a:spcPts val="900"/>
              </a:spcBef>
              <a:buFontTx/>
              <a:buChar char="•"/>
            </a:pPr>
            <a:r>
              <a:rPr lang="en-US" dirty="0"/>
              <a:t>Best to leave all data private and provide </a:t>
            </a:r>
            <a:r>
              <a:rPr lang="en-US" dirty="0" err="1"/>
              <a:t>accessor</a:t>
            </a:r>
            <a:r>
              <a:rPr lang="en-US" dirty="0"/>
              <a:t> methods for the data</a:t>
            </a:r>
            <a:endParaRPr lang="en-US" dirty="0">
              <a:latin typeface="Courier New" pitchFamily="-107" charset="0"/>
              <a:cs typeface="Courier New" pitchFamily="-107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5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292CB0-29CC-284E-9E57-418C469BCA14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Accessibility Summary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22479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230" name="Object 7"/>
          <p:cNvGraphicFramePr>
            <a:graphicFrameLocks noChangeAspect="1"/>
          </p:cNvGraphicFramePr>
          <p:nvPr/>
        </p:nvGraphicFramePr>
        <p:xfrm>
          <a:off x="381000" y="1981200"/>
          <a:ext cx="8382000" cy="37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r:id="rId3" imgW="4648200" imgH="2057400" progId="Word.Picture.8">
                  <p:embed/>
                </p:oleObj>
              </mc:Choice>
              <mc:Fallback>
                <p:oleObj r:id="rId3" imgW="4648200" imgH="20574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382000" cy="370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All classes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extend Object</a:t>
            </a:r>
            <a:r>
              <a:rPr lang="en-US" dirty="0"/>
              <a:t> </a:t>
            </a:r>
            <a:endParaRPr lang="en-US" sz="2400" dirty="0"/>
          </a:p>
        </p:txBody>
      </p:sp>
      <p:pic>
        <p:nvPicPr>
          <p:cNvPr id="4" name="Picture 7" descr="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086600" cy="402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2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dirty="0"/>
              <a:t>Most useful methods: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String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-107" charset="0"/>
              </a:rPr>
              <a:t>toString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()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sz="2000" i="1" dirty="0" err="1">
                <a:solidFill>
                  <a:srgbClr val="6E7069"/>
                </a:solidFill>
                <a:latin typeface="Courier New" pitchFamily="-107" charset="0"/>
              </a:rPr>
              <a:t>boolean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 equals(Object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-107" charset="0"/>
              </a:rPr>
              <a:t>otherObject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)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Object clone()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dirty="0"/>
              <a:t>Good idea to override these methods in your classes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6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D0CF2A-19BC-C049-96A8-186C2EFD884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Vechic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15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4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FontTx/>
              <a:buChar char="•"/>
            </a:pP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Object.toString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dirty="0"/>
              <a:t>prints class name and the </a:t>
            </a:r>
            <a:r>
              <a:rPr lang="en-US" i="1" dirty="0"/>
              <a:t>hash code</a:t>
            </a:r>
            <a:r>
              <a:rPr lang="en-US" dirty="0"/>
              <a:t> of the object: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momsSavings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 = new 	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(5000);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String s =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momsSavings.toString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	// Sets s to something like "BankAccount@d24606bf"</a:t>
            </a:r>
            <a:endParaRPr lang="en-US" sz="2400" b="1" dirty="0">
              <a:solidFill>
                <a:srgbClr val="6E7069"/>
              </a:solidFill>
              <a:latin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0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overriding?</a:t>
            </a:r>
          </a:p>
          <a:p>
            <a:r>
              <a:rPr lang="en-US" dirty="0"/>
              <a:t>Creating the same method and signature in a subclass that is declared in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3896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Overriding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/>
              <a:t>Returns a string representation of the object </a:t>
            </a:r>
          </a:p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/>
              <a:t>Useful for debugging: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Rectangle box = new Rectangle(5, 10, 20, 30);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String s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box.toString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// Sets s to "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java.awt.Rectangle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[x=5,y=10,width=20,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// height=30]" </a:t>
            </a:r>
          </a:p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toString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dirty="0"/>
              <a:t>is called whenever you concatenate a string with</a:t>
            </a:r>
            <a:r>
              <a:rPr lang="en-US" dirty="0">
                <a:latin typeface="Courier New" pitchFamily="-107" charset="0"/>
              </a:rPr>
              <a:t> </a:t>
            </a:r>
            <a:r>
              <a:rPr lang="en-US" dirty="0">
                <a:cs typeface="Arial" charset="0"/>
              </a:rPr>
              <a:t>an object</a:t>
            </a:r>
            <a:r>
              <a:rPr lang="en-US" dirty="0">
                <a:latin typeface="Courier New" pitchFamily="-107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"box=" + box;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// Result: "box=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java.awt.Rectangle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[x=5,y=10,width=20,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// height=30]" </a:t>
            </a:r>
          </a:p>
        </p:txBody>
      </p:sp>
    </p:spTree>
    <p:extLst>
      <p:ext uri="{BB962C8B-B14F-4D97-AF65-F5344CB8AC3E}">
        <p14:creationId xmlns:p14="http://schemas.microsoft.com/office/powerpoint/2010/main" val="189617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/>
              <a:t>Override</a:t>
            </a:r>
            <a:r>
              <a:rPr lang="en-US" dirty="0"/>
              <a:t> equals()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FontTx/>
              <a:buChar char="•"/>
            </a:pPr>
            <a:r>
              <a:rPr lang="en-US" sz="2800" dirty="0"/>
              <a:t>Cannot change parameter type; use a </a:t>
            </a:r>
            <a:r>
              <a:rPr lang="en-US" sz="2800" i="1" dirty="0"/>
              <a:t>cast</a:t>
            </a:r>
            <a:r>
              <a:rPr lang="en-US" sz="2800" dirty="0"/>
              <a:t> instead: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Coin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{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   ...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   public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boolean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equals(Object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otherObject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   {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      Coin other = (Coin)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otherObject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      return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name.equals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(other.name) &amp;&amp; value 				==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other.value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7882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clone()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en-US" dirty="0"/>
              <a:t>Copying an object reference gives two references to same object: 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account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newBankAccount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(1000);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account2 = account;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account2.deposit(500); // Now both account and account2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// refer to a bank account with a balance of 1500</a:t>
            </a:r>
          </a:p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en-US" dirty="0"/>
              <a:t>Sometimes, need to make a copy of the object: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4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Makes a new object with the same state as the existing object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clone</a:t>
            </a:r>
            <a:r>
              <a:rPr lang="en-US" dirty="0"/>
              <a:t>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clonedAccount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</a:t>
            </a:r>
          </a:p>
          <a:p>
            <a:pPr lvl="1" eaLnBrk="1" hangingPunct="1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account.clone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Must cast return value because return type is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Object</a:t>
            </a:r>
            <a:r>
              <a:rPr lang="en-US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clone() makes a shallow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47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Does not systematically clone all </a:t>
            </a:r>
            <a:r>
              <a:rPr lang="en-US" dirty="0" err="1"/>
              <a:t>subobjects</a:t>
            </a:r>
            <a:r>
              <a:rPr lang="en-US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Must be used with caution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It is declared as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protected</a:t>
            </a:r>
            <a:r>
              <a:rPr lang="en-US" dirty="0"/>
              <a:t>; prevents from accidentally calling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x.clone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() </a:t>
            </a:r>
            <a:r>
              <a:rPr lang="en-US" dirty="0"/>
              <a:t>if the class to which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x </a:t>
            </a:r>
            <a:r>
              <a:rPr lang="en-US" dirty="0"/>
              <a:t>belongs hasn’t redefined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clone</a:t>
            </a:r>
            <a:r>
              <a:rPr lang="en-US" dirty="0"/>
              <a:t> to be 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public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7431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061B81-32E4-E942-882E-5D4DB9530DA2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Are superclass’s Constructor Inherited?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6868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/>
              <a:t>No. They are not inherited.</a:t>
            </a:r>
          </a:p>
          <a:p>
            <a:pPr>
              <a:spcBef>
                <a:spcPct val="50000"/>
              </a:spcBef>
            </a:pPr>
            <a:r>
              <a:rPr lang="en-US" sz="2600"/>
              <a:t>They are invoked explicitly or implicitly. </a:t>
            </a:r>
          </a:p>
          <a:p>
            <a:pPr>
              <a:spcBef>
                <a:spcPct val="50000"/>
              </a:spcBef>
            </a:pPr>
            <a:r>
              <a:rPr lang="en-US" sz="2600"/>
              <a:t>Explicitly using the super keyword.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32766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cs typeface="Times New Roman" charset="0"/>
              </a:rPr>
              <a:t>A constructor is used to construct an instance of a class. Unlike properties and methods, a superclass's constructors are not inherited in the subclass. They can only be invoked from the subclasses' constructors, using the keyword </a:t>
            </a:r>
            <a:r>
              <a:rPr lang="en-US" sz="2800" u="sng">
                <a:cs typeface="Times New Roman" charset="0"/>
              </a:rPr>
              <a:t>super</a:t>
            </a:r>
            <a:r>
              <a:rPr lang="en-US" sz="2800">
                <a:cs typeface="Times New Roman" charset="0"/>
              </a:rPr>
              <a:t>. </a:t>
            </a:r>
            <a:r>
              <a:rPr lang="en-US" sz="2800" i="1">
                <a:cs typeface="Times New Roman" charset="0"/>
              </a:rPr>
              <a:t>If the keyword </a:t>
            </a:r>
            <a:r>
              <a:rPr lang="en-US" sz="2800" i="1" u="sng">
                <a:cs typeface="Times New Roman" charset="0"/>
              </a:rPr>
              <a:t>super</a:t>
            </a:r>
            <a:r>
              <a:rPr lang="en-US" sz="2800" i="1">
                <a:cs typeface="Times New Roman" charset="0"/>
              </a:rPr>
              <a:t> is not explicitly used, the superclass's no-arg constructor is automatically invoked.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9D3CDD5-A595-1845-8F85-FE511B2F7880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66750"/>
          </a:xfrm>
          <a:noFill/>
        </p:spPr>
        <p:txBody>
          <a:bodyPr/>
          <a:lstStyle/>
          <a:p>
            <a:r>
              <a:rPr lang="en-US" sz="3600">
                <a:latin typeface="Times New Roman" charset="0"/>
              </a:rPr>
              <a:t>Superclass’s Constructor Is Always Invoked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cs typeface="Times New Roman" charset="0"/>
              </a:rPr>
              <a:t>A constructor may invoke an overloaded constructor or its superclass’s constructor. If none of them is invoked explicitly, the compiler puts </a:t>
            </a:r>
            <a:r>
              <a:rPr lang="en-US" sz="2800" u="sng">
                <a:cs typeface="Times New Roman" charset="0"/>
              </a:rPr>
              <a:t>super()</a:t>
            </a:r>
            <a:r>
              <a:rPr lang="en-US" sz="2800">
                <a:cs typeface="Times New Roman" charset="0"/>
              </a:rPr>
              <a:t> as the first statement in the constructor. For example, </a:t>
            </a:r>
            <a:endParaRPr lang="en-US" sz="2400">
              <a:cs typeface="Times New Roman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146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51460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458788" y="4724400"/>
          <a:ext cx="80740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Picture" r:id="rId3" imgW="4122420" imgH="754380" progId="Word.Picture.8">
                  <p:embed/>
                </p:oleObj>
              </mc:Choice>
              <mc:Fallback>
                <p:oleObj name="Picture" r:id="rId3" imgW="4122420" imgH="7543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724400"/>
                        <a:ext cx="807402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1" name="Object 8"/>
          <p:cNvGraphicFramePr>
            <a:graphicFrameLocks noChangeAspect="1"/>
          </p:cNvGraphicFramePr>
          <p:nvPr/>
        </p:nvGraphicFramePr>
        <p:xfrm>
          <a:off x="385763" y="3048000"/>
          <a:ext cx="84486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Picture" r:id="rId5" imgW="4122420" imgH="603504" progId="Word.Picture.8">
                  <p:embed/>
                </p:oleObj>
              </mc:Choice>
              <mc:Fallback>
                <p:oleObj name="Picture" r:id="rId5" imgW="4122420" imgH="60350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048000"/>
                        <a:ext cx="844867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356136E-42FD-EC44-99BB-166D08ADEE76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the Keyword </a:t>
            </a:r>
            <a:r>
              <a:rPr lang="en-US" sz="4200">
                <a:latin typeface="Courier New" charset="0"/>
              </a:rPr>
              <a:t>super</a:t>
            </a:r>
            <a:endParaRPr lang="en-US">
              <a:latin typeface="Times New Roman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48000"/>
            <a:ext cx="7772400" cy="1066800"/>
          </a:xfrm>
          <a:noFill/>
        </p:spPr>
        <p:txBody>
          <a:bodyPr/>
          <a:lstStyle/>
          <a:p>
            <a:pPr marL="358775" indent="-358775">
              <a:lnSpc>
                <a:spcPct val="90000"/>
              </a:lnSpc>
              <a:spcBef>
                <a:spcPct val="100000"/>
              </a:spcBef>
            </a:pPr>
            <a:r>
              <a:rPr lang="en-US" sz="2800">
                <a:latin typeface="Times New Roman" charset="0"/>
              </a:rPr>
              <a:t>To call a superclass constructor</a:t>
            </a:r>
          </a:p>
          <a:p>
            <a:pPr marL="358775" indent="-358775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To call a superclass method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162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000"/>
              <a:t>The keyword </a:t>
            </a:r>
            <a:r>
              <a:rPr lang="en-US" sz="2800">
                <a:latin typeface="Courier New" charset="0"/>
              </a:rPr>
              <a:t>super</a:t>
            </a:r>
            <a:r>
              <a:rPr lang="en-US" sz="3000"/>
              <a:t> refers to the superclass of the class in which </a:t>
            </a:r>
            <a:r>
              <a:rPr lang="en-US" sz="2800">
                <a:latin typeface="Courier New" charset="0"/>
              </a:rPr>
              <a:t>super</a:t>
            </a:r>
            <a:r>
              <a:rPr lang="en-US" sz="3000"/>
              <a:t> appears. This keyword can be used in two ways: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228600" indent="-228600">
              <a:spcBef>
                <a:spcPct val="50000"/>
              </a:spcBef>
            </a:pPr>
            <a:r>
              <a:rPr lang="en-US" sz="2800" dirty="0"/>
              <a:t>Set of classes can form an </a:t>
            </a:r>
            <a:r>
              <a:rPr lang="en-US" sz="2800" i="1" dirty="0"/>
              <a:t>inheritance hierarchy</a:t>
            </a:r>
            <a:endParaRPr lang="en-US" sz="2800" dirty="0"/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sz="1600" i="1" dirty="0"/>
              <a:t>Classes representing the most general concepts are near the root, more specialized classes towards the branches:</a:t>
            </a:r>
          </a:p>
          <a:p>
            <a:endParaRPr lang="en-US" dirty="0"/>
          </a:p>
        </p:txBody>
      </p:sp>
      <p:pic>
        <p:nvPicPr>
          <p:cNvPr id="5" name="Picture 6" descr="sw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51419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49C0CCCD-2693-504B-8DC3-C24D97725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8E713-18E4-F84A-AB94-0D8F328400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5D8FD4B-BB2C-3A4E-98C6-4FB5F37ED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829800" cy="381000"/>
          </a:xfrm>
        </p:spPr>
        <p:txBody>
          <a:bodyPr/>
          <a:lstStyle/>
          <a:p>
            <a:r>
              <a:rPr lang="en-US" altLang="en-US" sz="3600"/>
              <a:t>Constructor Chaining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C74252EA-E89D-6343-A04B-0DFF3157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14074C44-39D7-0E47-8F79-B79155360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Constructing an instance of a class invokes all the superclasses’ constructors along the inheritance chain. This is known as </a:t>
            </a:r>
            <a:r>
              <a:rPr lang="en-US" altLang="en-US" sz="2000" i="1">
                <a:cs typeface="Times New Roman" panose="02020603050405020304" pitchFamily="18" charset="0"/>
              </a:rPr>
              <a:t>constructor chaining</a:t>
            </a:r>
            <a:r>
              <a:rPr lang="en-US" altLang="en-US" sz="2000">
                <a:cs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8411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4D370228-069A-5F48-8473-8A273B1C7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88A3A-F780-AC47-9FC5-103C341767C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DB60E51-E869-6946-BABA-6DCC5B3DE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96B02FB-EA70-1046-9259-807866816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46BD5B3-1038-E941-8EBB-03074CA3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F96FC308-D2A4-B842-B9F2-CB35930A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100671"/>
              <a:gd name="adj2" fmla="val -3148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1. Start from the main method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AE6800A-FA60-D246-88CA-C891BD23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9450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61897EB6-E079-BA44-85EC-A1680DDE0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3D925-0C17-9549-8980-2AC68186BF6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4681BC6-0533-B449-88AC-2D5723556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1D94B23D-3601-044C-8C66-FC7F4E4B4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FC90FC73-41D1-4042-AA80-1AF5CD5A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AutoShape 5">
            <a:extLst>
              <a:ext uri="{FF2B5EF4-FFF2-40B4-BE49-F238E27FC236}">
                <a16:creationId xmlns:a16="http://schemas.microsoft.com/office/drawing/2014/main" id="{98EA3CB2-43BF-F043-BFCF-C3036F886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99194"/>
              <a:gd name="adj2" fmla="val 6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2. Invoke Faculty constructor</a:t>
            </a:r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7470784C-29B2-A145-9B4B-52F4DB7A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C08F49DE-AE47-7B49-83BF-D051627B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38667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3576DA6A-89D3-EE4B-9308-2CB4D3A18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183F3-664F-3445-A1F3-8020AEFE0A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D2D7E0F-3AC0-8A4E-ADFA-8FFEAB28B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DC2DE69A-9920-4443-A32E-ED0A1E0DB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61CB6C49-F2B5-9B41-A43B-34BEF5AE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AutoShape 5">
            <a:extLst>
              <a:ext uri="{FF2B5EF4-FFF2-40B4-BE49-F238E27FC236}">
                <a16:creationId xmlns:a16="http://schemas.microsoft.com/office/drawing/2014/main" id="{56B7F3BE-2DBF-874B-A9F7-889A9311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124200" cy="685800"/>
          </a:xfrm>
          <a:prstGeom prst="wedgeRoundRectCallout">
            <a:avLst>
              <a:gd name="adj1" fmla="val -94769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3. Invoke Employee’s no-arg constructor</a:t>
            </a:r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E50B2A4E-67DB-E345-B3FB-1BE96B94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46E51F86-17A5-9A41-8B76-731EC0B6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A0372441-BADA-1947-BEAC-20959843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3700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861ED7F-38CD-694A-9D58-416B3FB87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BD36C-81F1-5D45-91BC-198D4368AF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EBBB56C-ABA7-E045-AD98-DC6AF6CDE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8A6CF9AC-F026-664D-AE9D-0F43C1186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662817DA-1917-5447-A0F1-7E62749A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AutoShape 5">
            <a:extLst>
              <a:ext uri="{FF2B5EF4-FFF2-40B4-BE49-F238E27FC236}">
                <a16:creationId xmlns:a16="http://schemas.microsoft.com/office/drawing/2014/main" id="{FFEEE610-94FE-E346-ACCC-F805192F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4. Invoke Employee(String) constructor</a:t>
            </a: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78678C50-C183-A248-A3C4-44F10359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83332702-7078-ED43-9133-792A102DA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685E179D-D4FB-0647-9DB4-5010C4BF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BC3D8B09-7FCB-8442-945F-3B5A54A1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93699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DA935568-E111-9340-B9DE-0281EB6CB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32E6C9-DDA2-EF48-B9DD-8C23D45C785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F6F3BB3-3BF2-8B41-BDA7-AE26BE184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C6BFB515-143C-6946-802E-396EA1C1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809119BD-9856-9047-B07E-433B8C36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3C4D22BD-ABB2-F048-94AE-B39BB9B6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48200"/>
            <a:ext cx="3352800" cy="685800"/>
          </a:xfrm>
          <a:prstGeom prst="wedgeRoundRectCallout">
            <a:avLst>
              <a:gd name="adj1" fmla="val -81773"/>
              <a:gd name="adj2" fmla="val 902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5. Invoke Person() constructor</a:t>
            </a: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64C63A08-2C81-C347-B487-C063583B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888E9037-8C27-C143-BE78-CA9E5417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392D7DAE-A6C1-7848-B2B2-AC46F4A5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9D29C17C-C1EE-A449-AB68-2771F140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64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AEAB21C9-2701-A643-9B96-E04FB67C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01361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5BEE2E1-5C34-8648-945B-E665D034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E8AD3-FCCE-8849-B13D-032CD05285D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46B4ED4-CF59-D34D-9899-24AB119F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484ADEA5-BA56-8C42-80B1-9FF5C419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86B10A62-F564-E346-AD03-DC9261C17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AC5DB28A-ADCF-0E4E-AE8F-D1088734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6. Execute println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62B0A3B2-9E33-B049-93CA-63416C7B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7783181D-15E9-584F-9B51-B9E2E02E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4FC2C0FA-A253-7244-882C-71232440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2" name="Rectangle 9">
            <a:extLst>
              <a:ext uri="{FF2B5EF4-FFF2-40B4-BE49-F238E27FC236}">
                <a16:creationId xmlns:a16="http://schemas.microsoft.com/office/drawing/2014/main" id="{FEE939A6-E322-0549-880B-81465BE2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3" name="Rectangle 10">
            <a:extLst>
              <a:ext uri="{FF2B5EF4-FFF2-40B4-BE49-F238E27FC236}">
                <a16:creationId xmlns:a16="http://schemas.microsoft.com/office/drawing/2014/main" id="{5480C372-215B-5E4C-BD79-DBB0232C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28584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C41B0C6-115F-AE42-A2D6-74EB64864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3F6E62-71BB-0A4D-9730-410A2CE287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8DA6385-FA24-1340-89F5-42F369300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211F7CC8-7E9C-1D47-95A0-03A12DF9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404CC3C2-B4E5-204E-9839-0B20033E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AutoShape 5">
            <a:extLst>
              <a:ext uri="{FF2B5EF4-FFF2-40B4-BE49-F238E27FC236}">
                <a16:creationId xmlns:a16="http://schemas.microsoft.com/office/drawing/2014/main" id="{04A077B3-35CE-2C40-86B2-E09B9193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7310"/>
              <a:gd name="adj2" fmla="val -103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7. Execute println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89DBCCF1-39E3-7141-9489-98DA0E92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EC674337-DE0D-3C43-BECD-7C3B2648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2440BCA4-945A-BE4C-BF5C-BF15FD70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1DEC5B38-6AE7-6B41-A7CB-573B3B4B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38142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CCA358EC-739F-A14A-A3EE-C6409EDE4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011D16-7D6C-0046-A39F-BE4C1E50613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CF72403-CAAD-2940-A786-BC854BFEE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CDB417F9-858D-544E-997F-B39AFC36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227DD9E7-6F95-084D-9AD4-4D82B883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79073016-DB57-7C43-A9F7-B94FDCF8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71449"/>
              <a:gd name="adj2" fmla="val -2187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8. Execute println</a:t>
            </a:r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61DC31A4-B770-A34D-9A41-899DFF62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BD1E9E14-AA56-2846-A031-69578AD3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FCA5F5C9-C289-B548-AEFA-CB1656A2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23714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D550EB58-397A-0046-9BEB-26BA33610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8EFE9B-D5A6-944A-A2E8-3915B2F761A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57D031-A031-5542-A3BF-F46007D68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</p:spPr>
        <p:txBody>
          <a:bodyPr/>
          <a:lstStyle/>
          <a:p>
            <a:r>
              <a:rPr lang="en-US" altLang="en-US" sz="3600"/>
              <a:t>Trace Execution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35373B54-B708-1E45-B8AC-1B36BE73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82451867-0221-2E4E-BD82-8BB84407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AutoShape 5">
            <a:extLst>
              <a:ext uri="{FF2B5EF4-FFF2-40B4-BE49-F238E27FC236}">
                <a16:creationId xmlns:a16="http://schemas.microsoft.com/office/drawing/2014/main" id="{881A6E6F-BE5A-9B4E-A104-8B0D0BB3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3352800" cy="685800"/>
          </a:xfrm>
          <a:prstGeom prst="wedgeRoundRectCallout">
            <a:avLst>
              <a:gd name="adj1" fmla="val -60083"/>
              <a:gd name="adj2" fmla="val -8541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9. Execute println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CF8C5F2-D6AE-A043-9BE6-5E3CD6D4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B6E90779-75A7-5742-BC49-F6EF0BE57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0602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Superclass (parent)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 more general class</a:t>
            </a:r>
          </a:p>
          <a:p>
            <a:pPr marL="228600" indent="-228600">
              <a:spcBef>
                <a:spcPct val="50000"/>
              </a:spcBef>
            </a:pPr>
            <a:r>
              <a:rPr lang="en-US" dirty="0"/>
              <a:t>Subclass (child)</a:t>
            </a:r>
            <a:r>
              <a:rPr lang="en-US" b="1" dirty="0"/>
              <a:t>	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more specialized class that inherits from the superclass</a:t>
            </a:r>
          </a:p>
          <a:p>
            <a:pPr marL="285750" indent="-228600">
              <a:spcBef>
                <a:spcPct val="50000"/>
              </a:spcBef>
            </a:pPr>
            <a:r>
              <a:rPr lang="en-US" sz="2400" i="1" dirty="0"/>
              <a:t>Example: </a:t>
            </a:r>
            <a:r>
              <a:rPr lang="en-US" sz="2400" i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JPanel</a:t>
            </a: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400" i="1" dirty="0"/>
              <a:t>is a subclass of </a:t>
            </a:r>
            <a:r>
              <a:rPr lang="en-US" sz="2400" i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JComponent</a:t>
            </a:r>
            <a:endParaRPr lang="en-US" sz="2400" i="1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C57B-C2EC-7147-859D-FBEDD523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51C3-928E-7541-8F96-1AF6F543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7/24 2:00 – 4:30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8C5CB-D2AE-3248-B7D8-645AD20FC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D0CF2A-19BC-C049-96A8-186C2EFD884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2400" dirty="0"/>
              <a:t>Different account types:</a:t>
            </a:r>
          </a:p>
          <a:p>
            <a:pPr marL="914400" lvl="1" indent="-457200">
              <a:spcBef>
                <a:spcPts val="0"/>
              </a:spcBef>
              <a:buFont typeface="Arial" charset="0"/>
              <a:buAutoNum type="arabicPeriod"/>
            </a:pPr>
            <a:r>
              <a:rPr lang="en-US" sz="2400" i="1" dirty="0"/>
              <a:t>Checking account:</a:t>
            </a:r>
          </a:p>
          <a:p>
            <a:pPr lvl="2" indent="457200">
              <a:spcBef>
                <a:spcPts val="0"/>
              </a:spcBef>
              <a:buFont typeface="Arial" charset="0"/>
              <a:buChar char="•"/>
            </a:pPr>
            <a:r>
              <a:rPr lang="en-US" i="1" dirty="0"/>
              <a:t>No interest</a:t>
            </a:r>
          </a:p>
          <a:p>
            <a:pPr lvl="2" indent="457200">
              <a:spcBef>
                <a:spcPts val="0"/>
              </a:spcBef>
              <a:buFont typeface="Arial" charset="0"/>
              <a:buChar char="•"/>
            </a:pPr>
            <a:r>
              <a:rPr lang="en-US" i="1" dirty="0"/>
              <a:t>Small number of free transactions per month</a:t>
            </a:r>
          </a:p>
          <a:p>
            <a:pPr lvl="2" indent="457200">
              <a:spcBef>
                <a:spcPts val="0"/>
              </a:spcBef>
              <a:buFont typeface="Arial" charset="0"/>
              <a:buChar char="•"/>
            </a:pPr>
            <a:r>
              <a:rPr lang="en-US" i="1" dirty="0"/>
              <a:t>Charges transaction fee for additional transactions</a:t>
            </a:r>
          </a:p>
          <a:p>
            <a:pPr marL="914400" lvl="1" indent="-457200">
              <a:spcBef>
                <a:spcPts val="0"/>
              </a:spcBef>
              <a:buFont typeface="Arial" charset="0"/>
              <a:buAutoNum type="arabicPeriod"/>
            </a:pPr>
            <a:r>
              <a:rPr lang="en-US" sz="2400" i="1" dirty="0"/>
              <a:t>Savings account:</a:t>
            </a:r>
          </a:p>
          <a:p>
            <a:pPr lvl="2" indent="457200">
              <a:spcBef>
                <a:spcPts val="0"/>
              </a:spcBef>
              <a:buFont typeface="Arial" charset="0"/>
              <a:buChar char="•"/>
            </a:pPr>
            <a:r>
              <a:rPr lang="en-US" i="1" dirty="0"/>
              <a:t>Earns interest that compounds monthly</a:t>
            </a: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Superclass: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endParaRPr lang="en-US" sz="24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228600" indent="-228600">
              <a:spcBef>
                <a:spcPct val="50000"/>
              </a:spcBef>
            </a:pPr>
            <a:r>
              <a:rPr lang="en-US" sz="2400" dirty="0"/>
              <a:t>Subclasses: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CheckingAccount</a:t>
            </a:r>
            <a:r>
              <a:rPr lang="en-US" sz="2400" dirty="0"/>
              <a:t> &amp;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SavingsAccount</a:t>
            </a:r>
            <a:endParaRPr lang="en-US" sz="24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8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spcBef>
                <a:spcPct val="50000"/>
              </a:spcBef>
            </a:pPr>
            <a:r>
              <a:rPr lang="en-US" dirty="0"/>
              <a:t>Behavior of account classes:</a:t>
            </a:r>
          </a:p>
          <a:p>
            <a:pPr lvl="2" indent="-457200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All support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getBalance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000" i="1" dirty="0"/>
              <a:t>method</a:t>
            </a:r>
          </a:p>
          <a:p>
            <a:pPr lvl="2" indent="-457200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Also support 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deposit</a:t>
            </a:r>
            <a:r>
              <a:rPr lang="en-US" sz="2000" i="1" dirty="0"/>
              <a:t> and 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withdraw</a:t>
            </a:r>
            <a:r>
              <a:rPr lang="en-US" sz="2000" i="1" dirty="0"/>
              <a:t> methods, but implementation details differ</a:t>
            </a:r>
          </a:p>
          <a:p>
            <a:pPr lvl="2" indent="-457200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Checking account needs a method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deductFees</a:t>
            </a:r>
            <a:r>
              <a:rPr lang="en-US" sz="2000" i="1" dirty="0"/>
              <a:t> to deduct the monthly fees and to reset the transaction counter</a:t>
            </a:r>
          </a:p>
          <a:p>
            <a:pPr lvl="2" indent="-457200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Checking account must override 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deposit</a:t>
            </a:r>
            <a:r>
              <a:rPr lang="en-US" sz="2000" i="1" dirty="0"/>
              <a:t> and 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withdraw</a:t>
            </a:r>
            <a:r>
              <a:rPr lang="en-US" sz="2000" i="1" dirty="0"/>
              <a:t> methods to count the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UML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0" y="1447800"/>
            <a:ext cx="73418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0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Mechanism for extending existing classes by adding instance variables and methods: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class</a:t>
            </a:r>
            <a:r>
              <a:rPr lang="en-US" sz="20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SavingsAccount</a:t>
            </a:r>
            <a:r>
              <a:rPr lang="en-US" sz="20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000" dirty="0">
                <a:solidFill>
                  <a:srgbClr val="0057C1"/>
                </a:solidFill>
                <a:latin typeface="Courier New" pitchFamily="-107" charset="0"/>
              </a:rPr>
              <a:t>extends</a:t>
            </a:r>
            <a:r>
              <a:rPr lang="en-US" sz="2000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endParaRPr lang="en-US" sz="2000" dirty="0">
              <a:solidFill>
                <a:srgbClr val="6E7069"/>
              </a:solidFill>
              <a:latin typeface="Courier New" pitchFamily="-107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   added instance variables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   new</a:t>
            </a:r>
            <a:r>
              <a:rPr lang="en-US" sz="2000" i="1" dirty="0">
                <a:solidFill>
                  <a:srgbClr val="6E7069"/>
                </a:solidFill>
                <a:cs typeface="Arial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-107" charset="0"/>
              </a:rPr>
              <a:t>methods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9604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25039</TotalTime>
  <Words>1878</Words>
  <Application>Microsoft Macintosh PowerPoint</Application>
  <PresentationFormat>On-screen Show (4:3)</PresentationFormat>
  <Paragraphs>561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Arial</vt:lpstr>
      <vt:lpstr>Courier New</vt:lpstr>
      <vt:lpstr>Forte</vt:lpstr>
      <vt:lpstr>Monotype Sorts</vt:lpstr>
      <vt:lpstr>Times New Roman</vt:lpstr>
      <vt:lpstr>International</vt:lpstr>
      <vt:lpstr>Picture</vt:lpstr>
      <vt:lpstr>Word.Picture.8</vt:lpstr>
      <vt:lpstr>Chapter 11 Inheritance</vt:lpstr>
      <vt:lpstr>Inheritance Hierarchy</vt:lpstr>
      <vt:lpstr>Inheritance UML</vt:lpstr>
      <vt:lpstr>Inheritance Hierarchy</vt:lpstr>
      <vt:lpstr>Inheritance Hierarchy</vt:lpstr>
      <vt:lpstr>Example</vt:lpstr>
      <vt:lpstr>Inheritance</vt:lpstr>
      <vt:lpstr>BankAccount UML</vt:lpstr>
      <vt:lpstr>Inheritance</vt:lpstr>
      <vt:lpstr>Inheritance</vt:lpstr>
      <vt:lpstr>Subclass</vt:lpstr>
      <vt:lpstr>Inheritance</vt:lpstr>
      <vt:lpstr>Inheritance</vt:lpstr>
      <vt:lpstr>Common Errors</vt:lpstr>
      <vt:lpstr>Overriding Methods</vt:lpstr>
      <vt:lpstr>Example Override</vt:lpstr>
      <vt:lpstr>Overriding Methods</vt:lpstr>
      <vt:lpstr>Overriding Methods</vt:lpstr>
      <vt:lpstr>Overriding vs. Overloading</vt:lpstr>
      <vt:lpstr>Subclass Construction</vt:lpstr>
      <vt:lpstr>Subclass Construction</vt:lpstr>
      <vt:lpstr>Converting Subclass to Superclass</vt:lpstr>
      <vt:lpstr>Converting Subclass to Superclass</vt:lpstr>
      <vt:lpstr>Subclass to Superclass Conversion</vt:lpstr>
      <vt:lpstr>Protected Access</vt:lpstr>
      <vt:lpstr>Protected Access</vt:lpstr>
      <vt:lpstr>Accessibility Summary</vt:lpstr>
      <vt:lpstr>Object</vt:lpstr>
      <vt:lpstr>Object Methods</vt:lpstr>
      <vt:lpstr>Object.toString()</vt:lpstr>
      <vt:lpstr>Overriding</vt:lpstr>
      <vt:lpstr>Overriding toString()</vt:lpstr>
      <vt:lpstr>Override equals()</vt:lpstr>
      <vt:lpstr>clone()</vt:lpstr>
      <vt:lpstr>clone method</vt:lpstr>
      <vt:lpstr>clone method</vt:lpstr>
      <vt:lpstr>Are superclass’s Constructor Inherited?</vt:lpstr>
      <vt:lpstr>Superclass’s Constructor Is Always Invoked</vt:lpstr>
      <vt:lpstr>Using the Keyword super</vt:lpstr>
      <vt:lpstr>Constructor Chaining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Final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Rick Price</cp:lastModifiedBy>
  <cp:revision>260</cp:revision>
  <dcterms:created xsi:type="dcterms:W3CDTF">1995-06-10T17:31:50Z</dcterms:created>
  <dcterms:modified xsi:type="dcterms:W3CDTF">2018-06-05T15:53:07Z</dcterms:modified>
</cp:coreProperties>
</file>