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46" r:id="rId3"/>
    <p:sldId id="338" r:id="rId4"/>
    <p:sldId id="347" r:id="rId5"/>
    <p:sldId id="373" r:id="rId6"/>
    <p:sldId id="374" r:id="rId7"/>
    <p:sldId id="348" r:id="rId8"/>
    <p:sldId id="349" r:id="rId9"/>
    <p:sldId id="351" r:id="rId10"/>
    <p:sldId id="364" r:id="rId11"/>
    <p:sldId id="365" r:id="rId12"/>
    <p:sldId id="366" r:id="rId13"/>
    <p:sldId id="367" r:id="rId14"/>
    <p:sldId id="375" r:id="rId15"/>
    <p:sldId id="370" r:id="rId16"/>
    <p:sldId id="371" r:id="rId17"/>
    <p:sldId id="372" r:id="rId18"/>
    <p:sldId id="368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ngsoo Im" initials="K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9" autoAdjust="0"/>
    <p:restoredTop sz="94660"/>
  </p:normalViewPr>
  <p:slideViewPr>
    <p:cSldViewPr>
      <p:cViewPr varScale="1">
        <p:scale>
          <a:sx n="126" d="100"/>
          <a:sy n="126" d="100"/>
        </p:scale>
        <p:origin x="124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tags" Target="tags/tag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6110C-AC48-B54F-9996-B3FE3CFA529E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E7EE7-0074-9B49-9180-501E49CB8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8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8A085-7DF4-4D19-9149-60A753A99BB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EA998-18E6-4FAC-9F14-8005F180F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D8B2E-267C-4489-92B2-7325F57D054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13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A280B8-FAD6-4E27-8D8D-93307626CB9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86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5E60D1-9A62-4010-B750-9A0A43090EF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343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87EE54-E465-4C17-981B-607A2BF6023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066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8D3B7-08F3-4071-BAFD-4582235893B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08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672D17-F10D-4C83-A654-F4861E15DC9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119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D52C7-AC22-4F2B-9F99-BB5DE142263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188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8C4E7-DF6B-4910-8164-6FD86F8D1BC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75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5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77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1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92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74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5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051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6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0009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599"/>
            <a:ext cx="7772400" cy="184785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 smtClean="0"/>
              <a:t>Abstract </a:t>
            </a:r>
            <a:r>
              <a:rPr lang="en-US" sz="3200" dirty="0" smtClean="0"/>
              <a:t>Data Type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operations supported by our Bag ADT: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add(item)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remove(item)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 one occurrence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contains(item)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the number of items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grab()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an item at random, without removing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reflects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fact that the items don’t have a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 thus we can’t say "get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the Bag")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an array containing the current contents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bag</a:t>
            </a:r>
          </a:p>
          <a:p>
            <a:endParaRPr lang="en-US" dirty="0"/>
          </a:p>
          <a:p>
            <a:r>
              <a:rPr lang="en-US" dirty="0"/>
              <a:t>Note that we </a:t>
            </a:r>
            <a:r>
              <a:rPr lang="en-US" dirty="0" smtClean="0"/>
              <a:t>don’t specify how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bag will be implemented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an ADT Using an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Java, we can use an interface to specify an ADT: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Bag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add(Object item);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remove(Object item);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contains(Object item);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grab();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An interface specifies a set of methods.  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/>
              <a:t>only the method headers  </a:t>
            </a:r>
          </a:p>
          <a:p>
            <a:pPr lvl="1"/>
            <a:r>
              <a:rPr lang="en-US" dirty="0" smtClean="0"/>
              <a:t>Cannot include </a:t>
            </a:r>
            <a:r>
              <a:rPr lang="en-US" dirty="0"/>
              <a:t>the actual method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5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 ADT Using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implement an ADT, we define a class: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MyBag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 List&lt;Object&gt;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items;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add(Object item)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class header includes an </a:t>
            </a:r>
            <a:r>
              <a:rPr lang="en-US" dirty="0" smtClean="0"/>
              <a:t>implements clause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class must define all of the methods in the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5415"/>
            <a:ext cx="8382000" cy="4449763"/>
          </a:xfrm>
        </p:spPr>
        <p:txBody>
          <a:bodyPr>
            <a:normAutofit/>
          </a:bodyPr>
          <a:lstStyle/>
          <a:p>
            <a:r>
              <a:rPr lang="en-US" dirty="0"/>
              <a:t>Our implementation provides proper </a:t>
            </a:r>
            <a:r>
              <a:rPr lang="en-US" b="1" dirty="0" smtClean="0"/>
              <a:t>encapsulation</a:t>
            </a:r>
            <a:endParaRPr lang="en-US" b="1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key principle of object-oriented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data </a:t>
            </a:r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dirty="0" smtClean="0"/>
              <a:t>operations </a:t>
            </a:r>
            <a:r>
              <a:rPr lang="en-US" dirty="0"/>
              <a:t>on them are tied </a:t>
            </a:r>
            <a:r>
              <a:rPr lang="en-US" dirty="0" smtClean="0"/>
              <a:t>together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hide the values or state of a structured data object inside a </a:t>
            </a:r>
            <a:r>
              <a:rPr lang="en-US" dirty="0" smtClean="0"/>
              <a:t>class </a:t>
            </a:r>
            <a:r>
              <a:rPr lang="en-US" b="1" dirty="0" smtClean="0"/>
              <a:t>(information hiding)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prevent direct access to the internals of an object </a:t>
            </a:r>
            <a:r>
              <a:rPr lang="en-US" dirty="0" smtClean="0"/>
              <a:t>by </a:t>
            </a:r>
            <a:r>
              <a:rPr lang="en-US" dirty="0"/>
              <a:t>making its fields </a:t>
            </a:r>
            <a:r>
              <a:rPr lang="en-US" dirty="0" smtClean="0"/>
              <a:t>private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provide limited </a:t>
            </a:r>
            <a:r>
              <a:rPr lang="en-US" dirty="0" smtClean="0"/>
              <a:t>indirect</a:t>
            </a:r>
            <a:r>
              <a:rPr lang="en-US" dirty="0"/>
              <a:t> </a:t>
            </a:r>
            <a:r>
              <a:rPr lang="en-US" dirty="0" smtClean="0"/>
              <a:t>access </a:t>
            </a:r>
            <a:r>
              <a:rPr lang="en-US" dirty="0"/>
              <a:t>through </a:t>
            </a:r>
            <a:r>
              <a:rPr lang="en-US" dirty="0" smtClean="0"/>
              <a:t>methods that </a:t>
            </a:r>
            <a:r>
              <a:rPr lang="en-US" dirty="0"/>
              <a:t>are labeled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8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 = objects + operations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229600" cy="30489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5106370"/>
            <a:ext cx="7239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Implementation </a:t>
            </a:r>
            <a:r>
              <a:rPr lang="en-US" sz="2000" dirty="0" smtClean="0">
                <a:latin typeface="Arial" panose="020B0604020202020204" pitchFamily="34" charset="0"/>
              </a:rPr>
              <a:t>is </a:t>
            </a:r>
            <a:r>
              <a:rPr lang="en-US" sz="2000" dirty="0">
                <a:latin typeface="Arial" panose="020B0604020202020204" pitchFamily="34" charset="0"/>
              </a:rPr>
              <a:t>hidden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The </a:t>
            </a:r>
            <a:r>
              <a:rPr lang="en-US" sz="2000" dirty="0" smtClean="0">
                <a:latin typeface="Arial" panose="020B0604020202020204" pitchFamily="34" charset="0"/>
              </a:rPr>
              <a:t>only </a:t>
            </a:r>
            <a:r>
              <a:rPr lang="en-US" sz="2000" dirty="0">
                <a:latin typeface="Arial" panose="020B0604020202020204" pitchFamily="34" charset="0"/>
              </a:rPr>
              <a:t>operations on </a:t>
            </a:r>
            <a:r>
              <a:rPr lang="en-US" sz="2000" dirty="0" smtClean="0">
                <a:latin typeface="Arial" panose="020B0604020202020204" pitchFamily="34" charset="0"/>
              </a:rPr>
              <a:t>objects </a:t>
            </a:r>
            <a:r>
              <a:rPr lang="en-US" sz="2000" dirty="0">
                <a:latin typeface="Arial" panose="020B0604020202020204" pitchFamily="34" charset="0"/>
              </a:rPr>
              <a:t>are those provided </a:t>
            </a:r>
            <a:r>
              <a:rPr lang="en-US" sz="2000" dirty="0" smtClean="0">
                <a:latin typeface="Arial" panose="020B0604020202020204" pitchFamily="34" charset="0"/>
              </a:rPr>
              <a:t>by </a:t>
            </a:r>
            <a:r>
              <a:rPr lang="en-US" sz="2000" dirty="0">
                <a:latin typeface="Arial" panose="020B0604020202020204" pitchFamily="34" charset="0"/>
              </a:rPr>
              <a:t>the abstraction</a:t>
            </a:r>
            <a:endParaRPr lang="en-US" sz="20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36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/>
              <a:t>Contracts</a:t>
            </a:r>
            <a:endParaRPr lang="en-US" altLang="en-US" sz="24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r>
              <a:rPr lang="en-US" altLang="en-US"/>
              <a:t>Every ADT should have a </a:t>
            </a:r>
            <a:r>
              <a:rPr lang="en-US" altLang="en-US">
                <a:solidFill>
                  <a:schemeClr val="tx2"/>
                </a:solidFill>
              </a:rPr>
              <a:t>contract</a:t>
            </a:r>
            <a:r>
              <a:rPr lang="en-US" altLang="en-US"/>
              <a:t> (or </a:t>
            </a:r>
            <a:r>
              <a:rPr lang="en-US" altLang="en-US">
                <a:solidFill>
                  <a:schemeClr val="tx2"/>
                </a:solidFill>
              </a:rPr>
              <a:t>specification</a:t>
            </a:r>
            <a:r>
              <a:rPr lang="en-US" altLang="en-US"/>
              <a:t>) that:</a:t>
            </a:r>
          </a:p>
          <a:p>
            <a:pPr lvl="1"/>
            <a:r>
              <a:rPr lang="en-US" altLang="en-US"/>
              <a:t>Specifies the set of valid values of the ADT</a:t>
            </a:r>
          </a:p>
          <a:p>
            <a:pPr lvl="1"/>
            <a:r>
              <a:rPr lang="en-US" altLang="en-US"/>
              <a:t>Specifies, for each operation of the ADT:</a:t>
            </a:r>
          </a:p>
          <a:p>
            <a:pPr lvl="2"/>
            <a:r>
              <a:rPr lang="en-US" altLang="en-US"/>
              <a:t>Its name</a:t>
            </a:r>
          </a:p>
          <a:p>
            <a:pPr lvl="2"/>
            <a:r>
              <a:rPr lang="en-US" altLang="en-US"/>
              <a:t>Its parameter types</a:t>
            </a:r>
          </a:p>
          <a:p>
            <a:pPr lvl="2"/>
            <a:r>
              <a:rPr lang="en-US" altLang="en-US"/>
              <a:t>Its result type, if any</a:t>
            </a:r>
          </a:p>
          <a:p>
            <a:pPr lvl="2"/>
            <a:r>
              <a:rPr lang="en-US" altLang="en-US"/>
              <a:t>Its observable behavior</a:t>
            </a:r>
          </a:p>
          <a:p>
            <a:pPr lvl="1"/>
            <a:r>
              <a:rPr lang="en-US" altLang="en-US"/>
              <a:t>Does </a:t>
            </a:r>
            <a:r>
              <a:rPr lang="en-US" altLang="en-US" i="1"/>
              <a:t>not</a:t>
            </a:r>
            <a:r>
              <a:rPr lang="en-US" altLang="en-US"/>
              <a:t> specify:</a:t>
            </a:r>
          </a:p>
          <a:p>
            <a:pPr lvl="2"/>
            <a:r>
              <a:rPr lang="en-US" altLang="en-US"/>
              <a:t>The data representation</a:t>
            </a:r>
          </a:p>
          <a:p>
            <a:pPr lvl="2"/>
            <a:r>
              <a:rPr lang="en-US" altLang="en-US"/>
              <a:t>The algorithms used to implement the operations</a:t>
            </a:r>
          </a:p>
        </p:txBody>
      </p:sp>
    </p:spTree>
    <p:extLst>
      <p:ext uri="{BB962C8B-B14F-4D97-AF65-F5344CB8AC3E}">
        <p14:creationId xmlns:p14="http://schemas.microsoft.com/office/powerpoint/2010/main" val="172596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Importance of the contract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 contract is an agreement between two parties; in this case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 smtClean="0">
                <a:solidFill>
                  <a:schemeClr val="tx2"/>
                </a:solidFill>
              </a:rPr>
              <a:t>developer </a:t>
            </a:r>
            <a:r>
              <a:rPr lang="en-US" altLang="en-US" dirty="0" smtClean="0"/>
              <a:t>of </a:t>
            </a:r>
            <a:r>
              <a:rPr lang="en-US" altLang="en-US" dirty="0"/>
              <a:t>the ADT, who is concerned with making the operations correct and efficient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 smtClean="0">
                <a:solidFill>
                  <a:schemeClr val="tx2"/>
                </a:solidFill>
              </a:rPr>
              <a:t>client</a:t>
            </a:r>
            <a:r>
              <a:rPr lang="en-US" altLang="en-US" dirty="0" smtClean="0"/>
              <a:t>, </a:t>
            </a:r>
            <a:r>
              <a:rPr lang="en-US" altLang="en-US" dirty="0"/>
              <a:t>who just wants to </a:t>
            </a:r>
            <a:r>
              <a:rPr lang="en-US" altLang="en-US" i="1" dirty="0"/>
              <a:t>use</a:t>
            </a:r>
            <a:r>
              <a:rPr lang="en-US" altLang="en-US" dirty="0"/>
              <a:t> the ADT to get a job done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It </a:t>
            </a:r>
            <a:r>
              <a:rPr lang="en-US" altLang="en-US" dirty="0"/>
              <a:t>doesn’t matter if you are </a:t>
            </a:r>
            <a:r>
              <a:rPr lang="en-US" altLang="en-US" i="1" dirty="0"/>
              <a:t>both</a:t>
            </a:r>
            <a:r>
              <a:rPr lang="en-US" altLang="en-US" dirty="0"/>
              <a:t> of these parties; the contract is </a:t>
            </a:r>
            <a:r>
              <a:rPr lang="en-US" altLang="en-US" i="1" dirty="0"/>
              <a:t>still essential</a:t>
            </a:r>
            <a:r>
              <a:rPr lang="en-US" altLang="en-US" dirty="0"/>
              <a:t> for good code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This </a:t>
            </a:r>
            <a:r>
              <a:rPr lang="en-US" altLang="en-US" dirty="0">
                <a:solidFill>
                  <a:schemeClr val="tx2"/>
                </a:solidFill>
              </a:rPr>
              <a:t>separation of concerns</a:t>
            </a:r>
            <a:r>
              <a:rPr lang="en-US" altLang="en-US" dirty="0"/>
              <a:t> is essential in any large project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781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Promise no more than necessary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For a general API, the </a:t>
            </a:r>
            <a:r>
              <a:rPr lang="en-US" altLang="en-US" dirty="0" smtClean="0"/>
              <a:t>developer </a:t>
            </a:r>
            <a:r>
              <a:rPr lang="en-US" altLang="en-US" dirty="0"/>
              <a:t>should provide as much generality as </a:t>
            </a:r>
            <a:r>
              <a:rPr lang="en-US" altLang="en-US" dirty="0" smtClean="0"/>
              <a:t>feasible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But for a specific program, the class author should provide only what is essential at the </a:t>
            </a:r>
            <a:r>
              <a:rPr lang="en-US" altLang="en-US" dirty="0" smtClean="0"/>
              <a:t>moment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Do not overthink, do one task well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Your </a:t>
            </a:r>
            <a:r>
              <a:rPr lang="en-US" altLang="en-US" dirty="0"/>
              <a:t>documentation should not expose anything that the application programmer does not need to know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If </a:t>
            </a:r>
            <a:r>
              <a:rPr lang="en-US" altLang="en-US" dirty="0"/>
              <a:t>you design for generality, it’s easy to add functionality later—but removing it may have serious consequences</a:t>
            </a:r>
          </a:p>
        </p:txBody>
      </p:sp>
    </p:spTree>
    <p:extLst>
      <p:ext uri="{BB962C8B-B14F-4D97-AF65-F5344CB8AC3E}">
        <p14:creationId xmlns:p14="http://schemas.microsoft.com/office/powerpoint/2010/main" val="3474757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clients “respect” or “are forced to respect” data abstractions...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“it’s a </a:t>
            </a:r>
            <a:r>
              <a:rPr lang="en-US" dirty="0" smtClean="0"/>
              <a:t>Bag </a:t>
            </a:r>
            <a:r>
              <a:rPr lang="en-US" dirty="0"/>
              <a:t>with these operations...”</a:t>
            </a:r>
          </a:p>
          <a:p>
            <a:endParaRPr lang="en-US" dirty="0"/>
          </a:p>
          <a:p>
            <a:r>
              <a:rPr lang="en-US" dirty="0"/>
              <a:t>Can delay decisions on how ADT is implemented</a:t>
            </a:r>
          </a:p>
          <a:p>
            <a:r>
              <a:rPr lang="en-US" dirty="0" smtClean="0"/>
              <a:t>Can </a:t>
            </a:r>
            <a:r>
              <a:rPr lang="en-US" dirty="0"/>
              <a:t>fix bugs by changing how ADT is implemented</a:t>
            </a:r>
          </a:p>
          <a:p>
            <a:r>
              <a:rPr lang="en-US" dirty="0" smtClean="0"/>
              <a:t>Can </a:t>
            </a:r>
            <a:r>
              <a:rPr lang="en-US" dirty="0"/>
              <a:t>change algorithms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performance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general or in specialized </a:t>
            </a:r>
            <a:r>
              <a:rPr lang="en-US" dirty="0" smtClean="0"/>
              <a:t>situations</a:t>
            </a:r>
          </a:p>
          <a:p>
            <a:r>
              <a:rPr lang="en-US" dirty="0" smtClean="0"/>
              <a:t>Can </a:t>
            </a:r>
            <a:r>
              <a:rPr lang="en-US" dirty="0"/>
              <a:t>be reused in future </a:t>
            </a:r>
            <a:r>
              <a:rPr lang="en-US" dirty="0" smtClean="0"/>
              <a:t>programs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5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AF40-867A-4411-AE38-9A428387667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 Data Types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 Object Oriented </a:t>
            </a:r>
            <a:r>
              <a:rPr lang="en-US" altLang="en-US" dirty="0" smtClean="0"/>
              <a:t>Programming, </a:t>
            </a:r>
            <a:r>
              <a:rPr lang="en-US" altLang="en-US" dirty="0"/>
              <a:t>data </a:t>
            </a:r>
            <a:r>
              <a:rPr lang="en-US" altLang="en-US" dirty="0" smtClean="0"/>
              <a:t>and the </a:t>
            </a:r>
            <a:r>
              <a:rPr lang="en-US" altLang="en-US" dirty="0"/>
              <a:t>operations that manipulate that data are grouped together in </a:t>
            </a:r>
            <a:r>
              <a:rPr lang="en-US" altLang="en-US" dirty="0" smtClean="0"/>
              <a:t>classes</a:t>
            </a:r>
          </a:p>
          <a:p>
            <a:endParaRPr lang="en-US" altLang="en-US" dirty="0"/>
          </a:p>
          <a:p>
            <a:r>
              <a:rPr lang="en-US" altLang="en-US" i="1" dirty="0"/>
              <a:t>Abstract Data Types (ADTs)</a:t>
            </a:r>
            <a:r>
              <a:rPr lang="en-US" altLang="en-US" dirty="0"/>
              <a:t> </a:t>
            </a:r>
            <a:r>
              <a:rPr lang="en-US" altLang="en-US" dirty="0" smtClean="0"/>
              <a:t>store </a:t>
            </a:r>
            <a:r>
              <a:rPr lang="en-US" altLang="en-US" dirty="0"/>
              <a:t>data and allow various operations on the data to access and change it</a:t>
            </a:r>
          </a:p>
        </p:txBody>
      </p:sp>
    </p:spTree>
    <p:extLst>
      <p:ext uri="{BB962C8B-B14F-4D97-AF65-F5344CB8AC3E}">
        <p14:creationId xmlns:p14="http://schemas.microsoft.com/office/powerpoint/2010/main" val="6649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 smtClean="0"/>
              <a:t>abstract </a:t>
            </a:r>
            <a:r>
              <a:rPr lang="en-US" dirty="0"/>
              <a:t>data </a:t>
            </a:r>
            <a:r>
              <a:rPr lang="en-US" dirty="0" smtClean="0"/>
              <a:t>type (ADT</a:t>
            </a:r>
            <a:r>
              <a:rPr lang="en-US" dirty="0"/>
              <a:t>) is a model of a data structure </a:t>
            </a:r>
            <a:r>
              <a:rPr lang="en-US" dirty="0" smtClean="0"/>
              <a:t>that </a:t>
            </a:r>
            <a:r>
              <a:rPr lang="en-US" dirty="0"/>
              <a:t>specifies: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characteristics of the collection of data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operations that can be performed on the collection</a:t>
            </a:r>
          </a:p>
          <a:p>
            <a:endParaRPr lang="en-US" dirty="0"/>
          </a:p>
          <a:p>
            <a:r>
              <a:rPr lang="en-US" dirty="0"/>
              <a:t>It’s </a:t>
            </a:r>
            <a:r>
              <a:rPr lang="en-US" dirty="0" smtClean="0"/>
              <a:t>abstract because </a:t>
            </a:r>
            <a:r>
              <a:rPr lang="en-US" dirty="0"/>
              <a:t>it doesn’t specify </a:t>
            </a:r>
            <a:r>
              <a:rPr lang="en-US" dirty="0" smtClean="0"/>
              <a:t>how the </a:t>
            </a:r>
            <a:r>
              <a:rPr lang="en-US" dirty="0"/>
              <a:t>ADT will be </a:t>
            </a:r>
            <a:r>
              <a:rPr lang="en-US" dirty="0" smtClean="0"/>
              <a:t>implemented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given ADT can have multiple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8B81-EB1D-407A-911D-E6B76A3788D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4097"/>
            <a:ext cx="9144000" cy="1143000"/>
          </a:xfrm>
        </p:spPr>
        <p:txBody>
          <a:bodyPr/>
          <a:lstStyle/>
          <a:p>
            <a:r>
              <a:rPr lang="en-US" altLang="en-US" dirty="0"/>
              <a:t>Why </a:t>
            </a:r>
            <a:r>
              <a:rPr lang="en-US" altLang="en-US" dirty="0" smtClean="0"/>
              <a:t>Abstract Data Type?</a:t>
            </a:r>
            <a:endParaRPr lang="en-US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Specify the operations of the data structure and leave implementation details to later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 Java use an interface to specify </a:t>
            </a:r>
            <a:r>
              <a:rPr lang="en-US" altLang="en-US" dirty="0" smtClean="0"/>
              <a:t>operations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many, many different ADTs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picking the right one for the job is an important step in design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"Get your data structures correct first, and the rest of the program will write itself."</a:t>
            </a:r>
            <a:r>
              <a:rPr lang="en-US" altLang="en-US" i="1" dirty="0"/>
              <a:t>              </a:t>
            </a:r>
            <a:br>
              <a:rPr lang="en-US" altLang="en-US" i="1" dirty="0"/>
            </a:br>
            <a:endParaRPr lang="en-US" altLang="en-US" i="1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High </a:t>
            </a:r>
            <a:r>
              <a:rPr lang="en-US" altLang="en-US" dirty="0"/>
              <a:t>level languages often provide built in ADTs,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C++ STL, the Java standard library</a:t>
            </a:r>
          </a:p>
        </p:txBody>
      </p:sp>
    </p:spTree>
    <p:extLst>
      <p:ext uri="{BB962C8B-B14F-4D97-AF65-F5344CB8AC3E}">
        <p14:creationId xmlns:p14="http://schemas.microsoft.com/office/powerpoint/2010/main" val="143091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Data Abstractions (ADTs)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447800"/>
            <a:ext cx="8229600" cy="28411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1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Data Abstractions (ADTs)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Organizing and manipulating data is </a:t>
            </a:r>
            <a:r>
              <a:rPr lang="en-US" dirty="0" smtClean="0"/>
              <a:t>pervasive</a:t>
            </a:r>
            <a:endParaRPr lang="en-US" dirty="0"/>
          </a:p>
          <a:p>
            <a:pPr lvl="1"/>
            <a:r>
              <a:rPr lang="en-US" dirty="0" smtClean="0"/>
              <a:t>inventing </a:t>
            </a:r>
            <a:r>
              <a:rPr lang="en-US" dirty="0"/>
              <a:t>and describing algorithms is less </a:t>
            </a:r>
            <a:r>
              <a:rPr lang="en-US" dirty="0" smtClean="0"/>
              <a:t>common</a:t>
            </a:r>
          </a:p>
          <a:p>
            <a:pPr lvl="1"/>
            <a:endParaRPr lang="en-US" dirty="0"/>
          </a:p>
          <a:p>
            <a:r>
              <a:rPr lang="en-US" dirty="0"/>
              <a:t>Often best to start your design by </a:t>
            </a:r>
            <a:r>
              <a:rPr lang="en-US" dirty="0" smtClean="0"/>
              <a:t>designing </a:t>
            </a:r>
            <a:r>
              <a:rPr lang="en-US" dirty="0"/>
              <a:t>data structures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will relevant data be organized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operations will be permitted on the data by clients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1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6114-9B20-4A2C-9EA3-D0E6CA0FCB4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Core Operations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800" dirty="0"/>
              <a:t>Every </a:t>
            </a:r>
            <a:r>
              <a:rPr lang="en-US" altLang="en-US" sz="2800" u="sng" dirty="0"/>
              <a:t>Collection</a:t>
            </a:r>
            <a:r>
              <a:rPr lang="en-US" altLang="en-US" sz="2800" dirty="0"/>
              <a:t> ADT should provide a way to:</a:t>
            </a:r>
          </a:p>
          <a:p>
            <a:pPr lvl="1"/>
            <a:r>
              <a:rPr lang="en-US" altLang="en-US" sz="2400" dirty="0"/>
              <a:t>add an item</a:t>
            </a:r>
          </a:p>
          <a:p>
            <a:pPr lvl="1"/>
            <a:r>
              <a:rPr lang="en-US" altLang="en-US" sz="2400" dirty="0"/>
              <a:t>remove an item</a:t>
            </a:r>
          </a:p>
          <a:p>
            <a:pPr lvl="1"/>
            <a:r>
              <a:rPr lang="en-US" altLang="en-US" sz="2400" dirty="0"/>
              <a:t>find, retrieve, or access an </a:t>
            </a:r>
            <a:r>
              <a:rPr lang="en-US" altLang="en-US" sz="2400" dirty="0" smtClean="0"/>
              <a:t>item</a:t>
            </a:r>
          </a:p>
          <a:p>
            <a:pPr lvl="1"/>
            <a:endParaRPr lang="en-US" altLang="en-US" sz="2400" dirty="0"/>
          </a:p>
          <a:p>
            <a:r>
              <a:rPr lang="en-US" altLang="en-US" sz="2800" dirty="0"/>
              <a:t>Many, many more possibilities</a:t>
            </a:r>
          </a:p>
          <a:p>
            <a:pPr lvl="1"/>
            <a:r>
              <a:rPr lang="en-US" altLang="en-US" sz="2400" dirty="0"/>
              <a:t>is the collection empty</a:t>
            </a:r>
          </a:p>
          <a:p>
            <a:pPr lvl="1"/>
            <a:r>
              <a:rPr lang="en-US" altLang="en-US" sz="2400" dirty="0"/>
              <a:t>make the collection empty</a:t>
            </a:r>
          </a:p>
          <a:p>
            <a:pPr lvl="1"/>
            <a:r>
              <a:rPr lang="en-US" altLang="en-US" sz="2400" dirty="0"/>
              <a:t>give me a sub set of the collection</a:t>
            </a:r>
          </a:p>
          <a:p>
            <a:pPr lvl="1"/>
            <a:r>
              <a:rPr lang="en-US" altLang="en-US" sz="2400" dirty="0"/>
              <a:t>and on and on and on…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Many </a:t>
            </a:r>
            <a:r>
              <a:rPr lang="en-US" altLang="en-US" sz="2800" dirty="0"/>
              <a:t>different ways to implement these items each with associated costs and benefits</a:t>
            </a:r>
          </a:p>
        </p:txBody>
      </p:sp>
    </p:spTree>
    <p:extLst>
      <p:ext uri="{BB962C8B-B14F-4D97-AF65-F5344CB8AC3E}">
        <p14:creationId xmlns:p14="http://schemas.microsoft.com/office/powerpoint/2010/main" val="57548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831-16DB-4DF4-855B-5CF30F2EC0C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ADTs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when implementing an ADT the operations and behaviors are already specified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Java </a:t>
            </a:r>
            <a:r>
              <a:rPr lang="en-US" altLang="en-US" dirty="0"/>
              <a:t>interface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Implementer’s </a:t>
            </a:r>
            <a:r>
              <a:rPr lang="en-US" altLang="en-US" dirty="0"/>
              <a:t>first choice is what to use as the </a:t>
            </a:r>
            <a:r>
              <a:rPr lang="en-US" altLang="en-US" i="1" dirty="0"/>
              <a:t>internal storage container</a:t>
            </a:r>
            <a:r>
              <a:rPr lang="en-US" altLang="en-US" dirty="0"/>
              <a:t> for the concrete data type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internal storage container is used to hold the items in the collection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often an implementation of an ADT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initially slim pickings for choice of storage containers: arrays anyone?</a:t>
            </a:r>
          </a:p>
        </p:txBody>
      </p:sp>
    </p:spTree>
    <p:extLst>
      <p:ext uri="{BB962C8B-B14F-4D97-AF65-F5344CB8AC3E}">
        <p14:creationId xmlns:p14="http://schemas.microsoft.com/office/powerpoint/2010/main" val="260472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A3BF-C94D-490D-982F-AC5526E677A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Bag</a:t>
            </a:r>
            <a:endParaRPr lang="en-US" altLang="en-US" dirty="0"/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Simplest ADT is a Bag</a:t>
            </a:r>
          </a:p>
          <a:p>
            <a:pPr lvl="1"/>
            <a:r>
              <a:rPr lang="en-US" altLang="en-US" dirty="0"/>
              <a:t>items can be added, removed, accessed</a:t>
            </a:r>
          </a:p>
          <a:p>
            <a:pPr lvl="1"/>
            <a:r>
              <a:rPr lang="en-US" altLang="en-US" dirty="0"/>
              <a:t>no implied order to the items</a:t>
            </a:r>
          </a:p>
          <a:p>
            <a:pPr lvl="1"/>
            <a:r>
              <a:rPr lang="en-US" altLang="en-US" dirty="0"/>
              <a:t>duplicates allowed</a:t>
            </a:r>
          </a:p>
          <a:p>
            <a:endParaRPr lang="en-US" altLang="en-US" dirty="0" smtClean="0"/>
          </a:p>
          <a:p>
            <a:r>
              <a:rPr lang="en-US" dirty="0" smtClean="0"/>
              <a:t>A </a:t>
            </a:r>
            <a:r>
              <a:rPr lang="en-US" dirty="0"/>
              <a:t>bag is just a container for a group of data </a:t>
            </a:r>
            <a:r>
              <a:rPr lang="en-US" dirty="0" smtClean="0"/>
              <a:t>items.</a:t>
            </a:r>
          </a:p>
          <a:p>
            <a:pPr lvl="1"/>
            <a:r>
              <a:rPr lang="en-US" dirty="0" smtClean="0"/>
              <a:t>analogy</a:t>
            </a:r>
            <a:r>
              <a:rPr lang="en-US" dirty="0"/>
              <a:t>: a bag of candy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positions of the data items don’t matter (unlike a list).</a:t>
            </a:r>
          </a:p>
          <a:p>
            <a:pPr lvl="1"/>
            <a:r>
              <a:rPr lang="en-US" dirty="0" smtClean="0"/>
              <a:t>{</a:t>
            </a:r>
            <a:r>
              <a:rPr lang="en-US" dirty="0"/>
              <a:t>3, 2, 10, 6} is equivalent to {2, 3, 6, 10}</a:t>
            </a:r>
          </a:p>
          <a:p>
            <a:endParaRPr lang="en-US" dirty="0"/>
          </a:p>
          <a:p>
            <a:r>
              <a:rPr lang="en-US" dirty="0"/>
              <a:t>The items do </a:t>
            </a:r>
            <a:r>
              <a:rPr lang="en-US" dirty="0" smtClean="0"/>
              <a:t>not need </a:t>
            </a:r>
            <a:r>
              <a:rPr lang="en-US" dirty="0"/>
              <a:t>to be unique (unlike a set).</a:t>
            </a:r>
          </a:p>
          <a:p>
            <a:pPr lvl="1"/>
            <a:r>
              <a:rPr lang="en-US" dirty="0" smtClean="0"/>
              <a:t>{</a:t>
            </a:r>
            <a:r>
              <a:rPr lang="en-US" dirty="0"/>
              <a:t>7, 2, 10, 7, 5} isn’t a set, but it is a bag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84041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B48863EC3C304C22B7E3B97358D1C2C4"/>
  <p:tag name="TPVERSION" val="5"/>
  <p:tag name="TPFULLVERSION" val="5.2.1.3179"/>
  <p:tag name="PPTVERSION" val="14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13258</TotalTime>
  <Words>1005</Words>
  <Application>Microsoft Macintosh PowerPoint</Application>
  <PresentationFormat>On-screen Show (4:3)</PresentationFormat>
  <Paragraphs>177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Lucida Sans</vt:lpstr>
      <vt:lpstr>Verdana</vt:lpstr>
      <vt:lpstr>Arial</vt:lpstr>
      <vt:lpstr>Courier New</vt:lpstr>
      <vt:lpstr>Office Theme</vt:lpstr>
      <vt:lpstr>Abstract Data Type</vt:lpstr>
      <vt:lpstr>Abstract Data Types</vt:lpstr>
      <vt:lpstr>Abstract Data Types</vt:lpstr>
      <vt:lpstr>Why Abstract Data Type?</vt:lpstr>
      <vt:lpstr>Why we need Data Abstractions (ADTs)</vt:lpstr>
      <vt:lpstr>Why we need Data Abstractions (ADTs)</vt:lpstr>
      <vt:lpstr>The Core Operations</vt:lpstr>
      <vt:lpstr>Implementing ADTs</vt:lpstr>
      <vt:lpstr>Example: Bag</vt:lpstr>
      <vt:lpstr>Example: Bag</vt:lpstr>
      <vt:lpstr>Specifying an ADT Using an Interface</vt:lpstr>
      <vt:lpstr>Implementing an ADT Using a Class</vt:lpstr>
      <vt:lpstr>Encapsulation</vt:lpstr>
      <vt:lpstr>Abstract data type = objects + operations</vt:lpstr>
      <vt:lpstr>Contracts</vt:lpstr>
      <vt:lpstr>Importance of the contract</vt:lpstr>
      <vt:lpstr>Promise no more than necessary</vt:lpstr>
      <vt:lpstr>Benefits of ADTs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hdesk</dc:creator>
  <cp:lastModifiedBy>Tacksoo Im</cp:lastModifiedBy>
  <cp:revision>582</cp:revision>
  <dcterms:created xsi:type="dcterms:W3CDTF">2013-08-26T22:16:19Z</dcterms:created>
  <dcterms:modified xsi:type="dcterms:W3CDTF">2017-02-22T20:21:06Z</dcterms:modified>
</cp:coreProperties>
</file>