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79" r:id="rId3"/>
    <p:sldId id="381" r:id="rId4"/>
    <p:sldId id="380" r:id="rId5"/>
    <p:sldId id="390" r:id="rId6"/>
    <p:sldId id="391" r:id="rId7"/>
    <p:sldId id="382" r:id="rId8"/>
    <p:sldId id="383" r:id="rId9"/>
    <p:sldId id="393" r:id="rId10"/>
    <p:sldId id="384" r:id="rId11"/>
    <p:sldId id="396" r:id="rId12"/>
    <p:sldId id="388" r:id="rId13"/>
    <p:sldId id="392" r:id="rId14"/>
    <p:sldId id="389" r:id="rId15"/>
    <p:sldId id="397" r:id="rId16"/>
    <p:sldId id="394" r:id="rId17"/>
    <p:sldId id="395" r:id="rId18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ungsoo Im" initials="KI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9" autoAdjust="0"/>
    <p:restoredTop sz="94660"/>
  </p:normalViewPr>
  <p:slideViewPr>
    <p:cSldViewPr>
      <p:cViewPr varScale="1">
        <p:scale>
          <a:sx n="126" d="100"/>
          <a:sy n="126" d="100"/>
        </p:scale>
        <p:origin x="124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tags" Target="tags/tag1.xml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6110C-AC48-B54F-9996-B3FE3CFA529E}" type="datetimeFigureOut">
              <a:rPr lang="en-US" smtClean="0"/>
              <a:t>2/22/17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E7EE7-0074-9B49-9180-501E49CB8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8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8A085-7DF4-4D19-9149-60A753A99BBD}" type="datetimeFigureOut">
              <a:rPr lang="en-US" smtClean="0"/>
              <a:t>2/22/17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EA998-18E6-4FAC-9F14-8005F180F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358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EA998-18E6-4FAC-9F14-8005F180F7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65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>
              <a:defRPr>
                <a:solidFill>
                  <a:srgbClr val="00009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04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5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77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1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>
            <a:lvl1pPr>
              <a:defRPr>
                <a:latin typeface="Lucida Sans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2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noFill/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rgbClr val="00009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6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8600" cy="39925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39925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90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43199"/>
            <a:ext cx="4040188" cy="3382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57400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43199"/>
            <a:ext cx="4041775" cy="3382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1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5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noFill/>
        </p:spPr>
        <p:txBody>
          <a:bodyPr anchor="b"/>
          <a:lstStyle>
            <a:lvl1pPr algn="l">
              <a:defRPr sz="2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7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noFill/>
        </p:spPr>
        <p:txBody>
          <a:bodyPr anchor="b"/>
          <a:lstStyle>
            <a:lvl1pPr algn="l">
              <a:defRPr sz="2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3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905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0"/>
            <a:ext cx="8229600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051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fld id="{ACF05AF1-ACAB-4772-A566-FF94BCEDE7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6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rgbClr val="00009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15.png"/><Relationship Id="rId8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599"/>
            <a:ext cx="7772400" cy="1847851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 smtClean="0"/>
              <a:t>Generics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2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" y="1331736"/>
            <a:ext cx="8229600" cy="4449763"/>
          </a:xfrm>
        </p:spPr>
        <p:txBody>
          <a:bodyPr>
            <a:normAutofit/>
          </a:bodyPr>
          <a:lstStyle/>
          <a:p>
            <a:r>
              <a:rPr lang="en-US" sz="2000" dirty="0"/>
              <a:t>Particularly useful for “container” </a:t>
            </a:r>
            <a:r>
              <a:rPr lang="en-US" sz="2000" dirty="0" smtClean="0"/>
              <a:t>classes</a:t>
            </a:r>
          </a:p>
          <a:p>
            <a:r>
              <a:rPr lang="en-US" sz="2000" dirty="0" smtClean="0"/>
              <a:t>All </a:t>
            </a:r>
            <a:r>
              <a:rPr lang="en-US" sz="2000" dirty="0"/>
              <a:t>collections </a:t>
            </a:r>
            <a:r>
              <a:rPr lang="en-US" sz="2000" dirty="0" smtClean="0"/>
              <a:t>classes </a:t>
            </a:r>
            <a:r>
              <a:rPr lang="en-US" sz="2000" dirty="0"/>
              <a:t>in Java </a:t>
            </a:r>
            <a:r>
              <a:rPr lang="en-US" sz="2000" dirty="0" smtClean="0"/>
              <a:t>5.0+  </a:t>
            </a:r>
            <a:r>
              <a:rPr lang="en-US" sz="2000" dirty="0"/>
              <a:t>defined using </a:t>
            </a:r>
            <a:r>
              <a:rPr lang="en-US" sz="2000" dirty="0" smtClean="0"/>
              <a:t>generics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382" y="2160938"/>
            <a:ext cx="3923581" cy="9778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879" y="3060344"/>
            <a:ext cx="4993192" cy="3989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2" y="3432698"/>
            <a:ext cx="5385758" cy="4058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38549"/>
            <a:ext cx="5943600" cy="4438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600" y="4648200"/>
            <a:ext cx="6172200" cy="2123768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990600" y="4419600"/>
            <a:ext cx="7467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14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Ideas:</a:t>
            </a:r>
          </a:p>
          <a:p>
            <a:pPr lvl="1"/>
            <a:r>
              <a:rPr lang="en-US" dirty="0" smtClean="0"/>
              <a:t>Parameterize </a:t>
            </a:r>
            <a:r>
              <a:rPr lang="en-US" dirty="0"/>
              <a:t>type definitions </a:t>
            </a:r>
            <a:endParaRPr lang="en-US" dirty="0" smtClean="0"/>
          </a:p>
          <a:p>
            <a:pPr lvl="1"/>
            <a:r>
              <a:rPr lang="en-US" dirty="0" smtClean="0"/>
              <a:t>Provide </a:t>
            </a:r>
            <a:r>
              <a:rPr lang="en-US" dirty="0"/>
              <a:t>type safety </a:t>
            </a:r>
            <a:endParaRPr lang="en-US" dirty="0" smtClean="0"/>
          </a:p>
          <a:p>
            <a:pPr lvl="2"/>
            <a:r>
              <a:rPr lang="en-US" dirty="0" smtClean="0"/>
              <a:t>Compiler </a:t>
            </a:r>
            <a:r>
              <a:rPr lang="en-US" dirty="0"/>
              <a:t>performs type checking </a:t>
            </a:r>
          </a:p>
          <a:p>
            <a:pPr lvl="2"/>
            <a:r>
              <a:rPr lang="en-US" dirty="0" smtClean="0"/>
              <a:t>Prevent </a:t>
            </a:r>
            <a:r>
              <a:rPr lang="en-US" dirty="0"/>
              <a:t>runtime cast </a:t>
            </a:r>
            <a:r>
              <a:rPr lang="en-US" dirty="0" smtClean="0"/>
              <a:t>errors</a:t>
            </a:r>
          </a:p>
          <a:p>
            <a:pPr lvl="2"/>
            <a:endParaRPr lang="en-US" dirty="0"/>
          </a:p>
          <a:p>
            <a:r>
              <a:rPr lang="en-US" dirty="0"/>
              <a:t>Generics implement parametric polymorphism </a:t>
            </a:r>
          </a:p>
          <a:p>
            <a:pPr lvl="1"/>
            <a:r>
              <a:rPr lang="en-US" dirty="0"/>
              <a:t>Parametric: The type parameter (e.g., &lt;E&gt;)</a:t>
            </a:r>
          </a:p>
          <a:p>
            <a:pPr lvl="1"/>
            <a:r>
              <a:rPr lang="en-US" dirty="0"/>
              <a:t>Polymorphism: Can take many forms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3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Erasure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How are generics implemented?</a:t>
            </a:r>
          </a:p>
          <a:p>
            <a:r>
              <a:rPr lang="en-US" dirty="0" smtClean="0"/>
              <a:t>It uses a technique called Type Erasure</a:t>
            </a:r>
          </a:p>
          <a:p>
            <a:endParaRPr lang="en-US" dirty="0" smtClean="0"/>
          </a:p>
          <a:p>
            <a:r>
              <a:rPr lang="en-US" dirty="0" smtClean="0"/>
              <a:t>Generic types only exist at the compiler level</a:t>
            </a:r>
          </a:p>
          <a:p>
            <a:r>
              <a:rPr lang="en-US" dirty="0" smtClean="0"/>
              <a:t>Once </a:t>
            </a:r>
            <a:r>
              <a:rPr lang="en-US" dirty="0"/>
              <a:t>compilation is done, the generic types are </a:t>
            </a:r>
            <a:r>
              <a:rPr lang="en-US" dirty="0" smtClean="0"/>
              <a:t>“erased” </a:t>
            </a:r>
            <a:r>
              <a:rPr lang="en-US" dirty="0"/>
              <a:t>and the actual running code runs on type 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Type information </a:t>
            </a:r>
            <a:r>
              <a:rPr lang="en-US" dirty="0"/>
              <a:t>between angle brackets is thrown </a:t>
            </a:r>
            <a:r>
              <a:rPr lang="en-US" dirty="0" smtClean="0"/>
              <a:t>out</a:t>
            </a:r>
          </a:p>
          <a:p>
            <a:pPr lvl="2"/>
            <a:r>
              <a:rPr lang="en-US" dirty="0" smtClean="0"/>
              <a:t>List&lt;String</a:t>
            </a:r>
            <a:r>
              <a:rPr lang="en-US" dirty="0"/>
              <a:t>&gt;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List</a:t>
            </a:r>
          </a:p>
          <a:p>
            <a:pPr lvl="1"/>
            <a:r>
              <a:rPr lang="en-US" dirty="0"/>
              <a:t>Uses of type variables are replaced by </a:t>
            </a:r>
            <a:r>
              <a:rPr lang="en-US" dirty="0" smtClean="0"/>
              <a:t>Object</a:t>
            </a:r>
          </a:p>
          <a:p>
            <a:pPr lvl="1"/>
            <a:r>
              <a:rPr lang="en-US" b="1" dirty="0" smtClean="0"/>
              <a:t>Casts</a:t>
            </a:r>
            <a:r>
              <a:rPr lang="en-US" dirty="0" smtClean="0"/>
              <a:t> are automatically </a:t>
            </a:r>
            <a:r>
              <a:rPr lang="en-US" dirty="0"/>
              <a:t>inserted to preserve </a:t>
            </a:r>
            <a:r>
              <a:rPr lang="en-US" dirty="0" smtClean="0"/>
              <a:t>type correctness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2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8229600" cy="685800"/>
          </a:xfrm>
        </p:spPr>
        <p:txBody>
          <a:bodyPr/>
          <a:lstStyle/>
          <a:p>
            <a:r>
              <a:rPr lang="en-US" dirty="0" smtClean="0"/>
              <a:t>Specifying the type to store inside a list: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2740852"/>
            <a:ext cx="7248525" cy="352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7" y="3471928"/>
            <a:ext cx="4829175" cy="695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737" y="4419600"/>
            <a:ext cx="21621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</a:t>
            </a:r>
            <a:r>
              <a:rPr lang="en-US" dirty="0"/>
              <a:t>to the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8229600" cy="114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Provides flexibility</a:t>
            </a:r>
          </a:p>
          <a:p>
            <a:pPr lvl="1"/>
            <a:r>
              <a:rPr lang="en-US" dirty="0" smtClean="0"/>
              <a:t>You don’t depend on a specific implementation of list</a:t>
            </a:r>
          </a:p>
          <a:p>
            <a:pPr lvl="1"/>
            <a:r>
              <a:rPr lang="en-US" dirty="0" smtClean="0"/>
              <a:t>Easy to change later to some other implementation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0" y="3242716"/>
            <a:ext cx="5845562" cy="141462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19800" y="4134381"/>
            <a:ext cx="289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What if I now want to use an </a:t>
            </a:r>
            <a:r>
              <a:rPr lang="en-US" sz="2400" b="1" dirty="0" err="1" smtClean="0"/>
              <a:t>ArrayList</a:t>
            </a:r>
            <a:r>
              <a:rPr lang="en-US" sz="2400" b="1" dirty="0" smtClean="0"/>
              <a:t>?</a:t>
            </a:r>
            <a:endParaRPr 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5257800"/>
            <a:ext cx="4528718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9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</a:t>
            </a:r>
            <a:r>
              <a:rPr lang="en-US" dirty="0"/>
              <a:t>to the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3283"/>
            <a:ext cx="8763000" cy="95249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No longer tied to a specific implementation of List</a:t>
            </a:r>
          </a:p>
          <a:p>
            <a:r>
              <a:rPr lang="en-US" dirty="0" smtClean="0"/>
              <a:t>Very minimal change to code if you decide to switch back to </a:t>
            </a:r>
            <a:r>
              <a:rPr lang="en-US" dirty="0" err="1" smtClean="0"/>
              <a:t>LinkedList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029200"/>
            <a:ext cx="4493302" cy="1676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95600"/>
            <a:ext cx="5404513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3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Advice on 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3359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Always use them!</a:t>
            </a:r>
          </a:p>
          <a:p>
            <a:pPr lvl="1"/>
            <a:r>
              <a:rPr lang="en-US" dirty="0" smtClean="0"/>
              <a:t>Valuable to ensure type safety</a:t>
            </a:r>
          </a:p>
          <a:p>
            <a:pPr lvl="1"/>
            <a:r>
              <a:rPr lang="en-US" dirty="0" smtClean="0"/>
              <a:t>Provides abstraction</a:t>
            </a:r>
          </a:p>
          <a:p>
            <a:pPr lvl="2"/>
            <a:r>
              <a:rPr lang="en-US" dirty="0" smtClean="0"/>
              <a:t>Reuse </a:t>
            </a:r>
            <a:r>
              <a:rPr lang="en-US" dirty="0"/>
              <a:t>the same class </a:t>
            </a:r>
            <a:r>
              <a:rPr lang="en-US" dirty="0" smtClean="0"/>
              <a:t>with </a:t>
            </a:r>
            <a:r>
              <a:rPr lang="en-US" dirty="0"/>
              <a:t>objects of many different types without </a:t>
            </a:r>
            <a:r>
              <a:rPr lang="en-US" dirty="0" smtClean="0"/>
              <a:t>creating multiple classes per type</a:t>
            </a:r>
          </a:p>
          <a:p>
            <a:pPr lvl="2"/>
            <a:endParaRPr lang="en-US" dirty="0"/>
          </a:p>
          <a:p>
            <a:r>
              <a:rPr lang="en-US" dirty="0" smtClean="0"/>
              <a:t>Make a class Generic whenever possible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a variable T to represent the input type, and write your code to operate on objects of type </a:t>
            </a:r>
            <a:r>
              <a:rPr lang="en-US" dirty="0" smtClean="0"/>
              <a:t>T </a:t>
            </a:r>
            <a:r>
              <a:rPr lang="en-US" dirty="0"/>
              <a:t>in a way that does not depend on the actual value of T. </a:t>
            </a:r>
            <a:endParaRPr lang="en-US" dirty="0" smtClean="0"/>
          </a:p>
          <a:p>
            <a:pPr lvl="1"/>
            <a:r>
              <a:rPr lang="en-US" dirty="0" smtClean="0"/>
              <a:t>Then instantiate </a:t>
            </a:r>
            <a:r>
              <a:rPr lang="en-US" dirty="0"/>
              <a:t>the class many </a:t>
            </a:r>
            <a:r>
              <a:rPr lang="en-US" dirty="0" smtClean="0"/>
              <a:t>times</a:t>
            </a:r>
            <a:r>
              <a:rPr lang="en-US" dirty="0"/>
              <a:t>, passing in different types for T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T </a:t>
            </a:r>
            <a:r>
              <a:rPr lang="en-US" dirty="0" smtClean="0"/>
              <a:t>= </a:t>
            </a:r>
            <a:r>
              <a:rPr lang="en-US" dirty="0"/>
              <a:t>Type </a:t>
            </a:r>
            <a:endParaRPr lang="en-US" dirty="0" smtClean="0"/>
          </a:p>
          <a:p>
            <a:r>
              <a:rPr lang="en-US" dirty="0" smtClean="0"/>
              <a:t>E = Element</a:t>
            </a:r>
          </a:p>
          <a:p>
            <a:r>
              <a:rPr lang="en-US" dirty="0" smtClean="0"/>
              <a:t>K = </a:t>
            </a:r>
            <a:r>
              <a:rPr lang="en-US" dirty="0"/>
              <a:t>Key (in a Map&lt;K,V&gt;) </a:t>
            </a:r>
            <a:endParaRPr lang="en-US" dirty="0" smtClean="0"/>
          </a:p>
          <a:p>
            <a:r>
              <a:rPr lang="en-US" dirty="0" smtClean="0"/>
              <a:t>V =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8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vs. New (Not really new, but you get the point)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445" y="3124200"/>
            <a:ext cx="1903811" cy="17645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70757"/>
            <a:ext cx="2438400" cy="12282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91" y="1524000"/>
            <a:ext cx="3435479" cy="13679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849" y="3184722"/>
            <a:ext cx="3247701" cy="23121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04" y="5637224"/>
            <a:ext cx="3923581" cy="9778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0151" y="3006049"/>
            <a:ext cx="3158885" cy="18826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4800" y="5742745"/>
            <a:ext cx="5040461" cy="81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3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Generics...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57799"/>
            <a:ext cx="8229600" cy="868363"/>
          </a:xfrm>
        </p:spPr>
        <p:txBody>
          <a:bodyPr/>
          <a:lstStyle/>
          <a:p>
            <a:r>
              <a:rPr lang="en-US" dirty="0" smtClean="0"/>
              <a:t>Compiler has no idea names can only store Strings.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49082"/>
            <a:ext cx="4648200" cy="11584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971800"/>
            <a:ext cx="5717597" cy="4568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3644626"/>
            <a:ext cx="6307134" cy="4752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343400"/>
            <a:ext cx="7168696" cy="53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4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630363"/>
          </a:xfrm>
        </p:spPr>
        <p:txBody>
          <a:bodyPr/>
          <a:lstStyle/>
          <a:p>
            <a:r>
              <a:rPr lang="en-US" dirty="0" smtClean="0"/>
              <a:t>Again, compiles fine</a:t>
            </a:r>
          </a:p>
          <a:p>
            <a:r>
              <a:rPr lang="en-US" dirty="0" smtClean="0"/>
              <a:t>But fails at Runtime</a:t>
            </a:r>
          </a:p>
          <a:p>
            <a:pPr lvl="1"/>
            <a:r>
              <a:rPr lang="en-US" dirty="0" err="1" smtClean="0"/>
              <a:t>ClassCastException</a:t>
            </a:r>
            <a:r>
              <a:rPr lang="en-US" dirty="0"/>
              <a:t>: </a:t>
            </a:r>
            <a:r>
              <a:rPr lang="en-US" dirty="0" smtClean="0"/>
              <a:t>String </a:t>
            </a:r>
            <a:r>
              <a:rPr lang="en-US" dirty="0"/>
              <a:t>cannot be cast </a:t>
            </a:r>
            <a:r>
              <a:rPr lang="en-US" dirty="0" smtClean="0"/>
              <a:t>to Integer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3733800" cy="26581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399" y="1295400"/>
            <a:ext cx="4658557" cy="7677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399" y="2209800"/>
            <a:ext cx="4930596" cy="7098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399" y="3124200"/>
            <a:ext cx="5018696" cy="7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1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Provide compile time type safety</a:t>
            </a:r>
          </a:p>
          <a:p>
            <a:r>
              <a:rPr lang="en-US" dirty="0" smtClean="0"/>
              <a:t>2. Eliminate the need for type casting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 A Simple Idea...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8229600" cy="914400"/>
          </a:xfrm>
        </p:spPr>
        <p:txBody>
          <a:bodyPr/>
          <a:lstStyle/>
          <a:p>
            <a:r>
              <a:rPr lang="en-US" dirty="0" smtClean="0"/>
              <a:t>What if you have a Bag for Integers and a Bag for Strings?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743202"/>
            <a:ext cx="4419600" cy="26439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667001"/>
            <a:ext cx="4338916" cy="2438399"/>
          </a:xfrm>
          <a:prstGeom prst="rect">
            <a:avLst/>
          </a:prstGeom>
        </p:spPr>
      </p:pic>
      <p:cxnSp>
        <p:nvCxnSpPr>
          <p:cNvPr id="10" name="Straight Connector 9"/>
          <p:cNvCxnSpPr>
            <a:stCxn id="3" idx="2"/>
          </p:cNvCxnSpPr>
          <p:nvPr/>
        </p:nvCxnSpPr>
        <p:spPr>
          <a:xfrm>
            <a:off x="4572000" y="2590801"/>
            <a:ext cx="0" cy="30479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91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 A Simple Idea...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71600"/>
            <a:ext cx="4419600" cy="26439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371600"/>
            <a:ext cx="4338916" cy="2438399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572000" y="1295400"/>
            <a:ext cx="0" cy="25145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3853131"/>
            <a:ext cx="5791201" cy="6643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4610098"/>
            <a:ext cx="5953873" cy="6477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2600" y="5358896"/>
            <a:ext cx="5334000" cy="6667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303034" y="3426523"/>
            <a:ext cx="289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Why is this </a:t>
            </a:r>
            <a:r>
              <a:rPr lang="en-US" sz="3200" b="1" dirty="0"/>
              <a:t>BAD</a:t>
            </a:r>
            <a:r>
              <a:rPr lang="en-US" sz="2800" b="1" dirty="0"/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4200" y="4876800"/>
            <a:ext cx="3962400" cy="32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4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Until Java 1.4 =&gt; No Generics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b="1" dirty="0" smtClean="0"/>
              <a:t>2004</a:t>
            </a:r>
            <a:r>
              <a:rPr lang="en-US" dirty="0" smtClean="0"/>
              <a:t>, with Java 5.0 Generics was introduced</a:t>
            </a:r>
          </a:p>
          <a:p>
            <a:endParaRPr lang="en-US" dirty="0"/>
          </a:p>
          <a:p>
            <a:r>
              <a:rPr lang="en-US" dirty="0" smtClean="0"/>
              <a:t>Key Ideas:</a:t>
            </a:r>
          </a:p>
          <a:p>
            <a:pPr lvl="1"/>
            <a:r>
              <a:rPr lang="en-US" dirty="0" smtClean="0"/>
              <a:t>Parameterize </a:t>
            </a:r>
            <a:r>
              <a:rPr lang="en-US" dirty="0"/>
              <a:t>type definitions </a:t>
            </a:r>
            <a:endParaRPr lang="en-US" dirty="0" smtClean="0"/>
          </a:p>
          <a:p>
            <a:pPr lvl="1"/>
            <a:r>
              <a:rPr lang="en-US" dirty="0" smtClean="0"/>
              <a:t>Provide </a:t>
            </a:r>
            <a:r>
              <a:rPr lang="en-US" dirty="0"/>
              <a:t>type safety </a:t>
            </a:r>
            <a:endParaRPr lang="en-US" dirty="0" smtClean="0"/>
          </a:p>
          <a:p>
            <a:pPr lvl="2"/>
            <a:r>
              <a:rPr lang="en-US" dirty="0" smtClean="0"/>
              <a:t>Compiler </a:t>
            </a:r>
            <a:r>
              <a:rPr lang="en-US" dirty="0"/>
              <a:t>performs type checking </a:t>
            </a:r>
          </a:p>
          <a:p>
            <a:pPr lvl="2"/>
            <a:r>
              <a:rPr lang="en-US" dirty="0" smtClean="0"/>
              <a:t>Prevent </a:t>
            </a:r>
            <a:r>
              <a:rPr lang="en-US" dirty="0"/>
              <a:t>runtime cast </a:t>
            </a:r>
            <a:r>
              <a:rPr lang="en-US" dirty="0" smtClean="0"/>
              <a:t>errors</a:t>
            </a:r>
          </a:p>
          <a:p>
            <a:pPr lvl="2"/>
            <a:endParaRPr lang="en-US" dirty="0"/>
          </a:p>
          <a:p>
            <a:r>
              <a:rPr lang="en-US" dirty="0"/>
              <a:t>Generics implement parametric polymorphism </a:t>
            </a:r>
          </a:p>
          <a:p>
            <a:pPr lvl="1"/>
            <a:r>
              <a:rPr lang="en-US" dirty="0"/>
              <a:t>Parametric: The type parameter (e.g., &lt;E&gt;)</a:t>
            </a:r>
          </a:p>
          <a:p>
            <a:pPr lvl="1"/>
            <a:r>
              <a:rPr lang="en-US" dirty="0"/>
              <a:t>Polymorphism: Can take many forms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6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58369"/>
            <a:ext cx="8229600" cy="202019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E</a:t>
            </a:r>
            <a:r>
              <a:rPr lang="en-US" dirty="0"/>
              <a:t> refers to a particular </a:t>
            </a:r>
            <a:r>
              <a:rPr lang="en-US" dirty="0" smtClean="0"/>
              <a:t>type</a:t>
            </a:r>
          </a:p>
          <a:p>
            <a:r>
              <a:rPr lang="en-US" dirty="0" smtClean="0"/>
              <a:t>The </a:t>
            </a:r>
            <a:r>
              <a:rPr lang="en-US" dirty="0"/>
              <a:t>constructor takes an object of type E, not any object </a:t>
            </a:r>
          </a:p>
          <a:p>
            <a:r>
              <a:rPr lang="en-US" dirty="0" smtClean="0"/>
              <a:t>To </a:t>
            </a:r>
            <a:r>
              <a:rPr lang="en-US" dirty="0"/>
              <a:t>use this class, E must be replaced with a specific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47800"/>
            <a:ext cx="3733800" cy="265816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343400" y="1295400"/>
            <a:ext cx="0" cy="2590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115" y="1416170"/>
            <a:ext cx="4378085" cy="260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1" y="1328468"/>
            <a:ext cx="3962400" cy="23615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72" y="3660697"/>
            <a:ext cx="6757664" cy="6011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272" y="4254801"/>
            <a:ext cx="7277320" cy="5457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272" y="4925072"/>
            <a:ext cx="7249105" cy="44031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5714999"/>
            <a:ext cx="8229600" cy="5635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No more runtime errors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0" y="4500159"/>
            <a:ext cx="5562600" cy="31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5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ASPOLLED" val="B48863EC3C304C22B7E3B97358D1C2C4"/>
  <p:tag name="TPVERSION" val="5"/>
  <p:tag name="TPFULLVERSION" val="5.2.1.3179"/>
  <p:tag name="PPTVERSION" val="14"/>
  <p:tag name="TPOS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14159</TotalTime>
  <Words>504</Words>
  <Application>Microsoft Macintosh PowerPoint</Application>
  <PresentationFormat>On-screen Show (4:3)</PresentationFormat>
  <Paragraphs>103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Lucida Sans</vt:lpstr>
      <vt:lpstr>Verdana</vt:lpstr>
      <vt:lpstr>Wingdings</vt:lpstr>
      <vt:lpstr>Arial</vt:lpstr>
      <vt:lpstr>Office Theme</vt:lpstr>
      <vt:lpstr>Generics</vt:lpstr>
      <vt:lpstr>Before Generics...</vt:lpstr>
      <vt:lpstr>Another Example</vt:lpstr>
      <vt:lpstr>Goals</vt:lpstr>
      <vt:lpstr>How? A Simple Idea...</vt:lpstr>
      <vt:lpstr>How? A Simple Idea... </vt:lpstr>
      <vt:lpstr>Generics</vt:lpstr>
      <vt:lpstr>Example</vt:lpstr>
      <vt:lpstr>Example</vt:lpstr>
      <vt:lpstr>Example</vt:lpstr>
      <vt:lpstr>Generics Review</vt:lpstr>
      <vt:lpstr>Type Erasure</vt:lpstr>
      <vt:lpstr>From Last Time...</vt:lpstr>
      <vt:lpstr>Programming to the interface</vt:lpstr>
      <vt:lpstr>Programming to the interface</vt:lpstr>
      <vt:lpstr>Advice on Generics</vt:lpstr>
      <vt:lpstr>Old vs. New (Not really new, but you get the point)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hdesk</dc:creator>
  <cp:lastModifiedBy>Tacksoo Im</cp:lastModifiedBy>
  <cp:revision>796</cp:revision>
  <dcterms:created xsi:type="dcterms:W3CDTF">2013-08-26T22:16:19Z</dcterms:created>
  <dcterms:modified xsi:type="dcterms:W3CDTF">2017-02-22T20:19:37Z</dcterms:modified>
</cp:coreProperties>
</file>