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8" r:id="rId2"/>
    <p:sldId id="282" r:id="rId3"/>
    <p:sldId id="270" r:id="rId4"/>
    <p:sldId id="272" r:id="rId5"/>
    <p:sldId id="284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6" r:id="rId14"/>
    <p:sldId id="281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660"/>
  </p:normalViewPr>
  <p:slideViewPr>
    <p:cSldViewPr>
      <p:cViewPr varScale="1">
        <p:scale>
          <a:sx n="126" d="100"/>
          <a:sy n="126" d="100"/>
        </p:scale>
        <p:origin x="124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6110C-AC48-B54F-9996-B3FE3CFA529E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E7EE7-0074-9B49-9180-501E49CB8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8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8A085-7DF4-4D19-9149-60A753A99BBD}" type="datetimeFigureOut">
              <a:rPr lang="en-US" smtClean="0"/>
              <a:t>1/7/17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EA998-18E6-4FAC-9F14-8005F180F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EA998-18E6-4FAC-9F14-8005F180F7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7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0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5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7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>
            <a:lvl1pPr>
              <a:defRPr>
                <a:latin typeface="Lucida Sans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rgbClr val="0000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925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9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43199"/>
            <a:ext cx="4040188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57400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43199"/>
            <a:ext cx="4041775" cy="3382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7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noFill/>
        </p:spPr>
        <p:txBody>
          <a:bodyPr anchor="b"/>
          <a:lstStyle>
            <a:lvl1pPr algn="l">
              <a:defRPr sz="20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EGR327 FA15 1 - Introduction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3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05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484937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EGR327 FA15 1 -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5051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fld id="{ACF05AF1-ACAB-4772-A566-FF94BCEDE7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shop/eform/students" TargetMode="External"/><Relationship Id="rId4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mputer.org/ieeecs-swebokdelivery-portlet/swebok/SWEBOKv3.pdf?token=j7NIWhNzGFj1geqJ5DiVo6iI1MAJQ5S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d-shark.com/blog/user-experience/the-mindblowingly-bad-user-experience-of-the-con-ed-payment-website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Today’s Objectives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our overall objectives</a:t>
            </a:r>
            <a:endParaRPr lang="en-US" dirty="0"/>
          </a:p>
          <a:p>
            <a:r>
              <a:rPr lang="en-US" dirty="0" smtClean="0"/>
              <a:t>Discuss the syllabus</a:t>
            </a:r>
            <a:endParaRPr lang="en-US" dirty="0"/>
          </a:p>
          <a:p>
            <a:r>
              <a:rPr lang="en-US" dirty="0" smtClean="0"/>
              <a:t>Present some basics of SW Construction</a:t>
            </a:r>
          </a:p>
          <a:p>
            <a:pPr marL="1374775"/>
            <a:r>
              <a:rPr lang="en-US" sz="2200" dirty="0"/>
              <a:t>Design</a:t>
            </a:r>
          </a:p>
          <a:p>
            <a:pPr marL="1374775"/>
            <a:r>
              <a:rPr lang="en-US" sz="2200" dirty="0"/>
              <a:t>Coding</a:t>
            </a:r>
          </a:p>
          <a:p>
            <a:pPr marL="1374775"/>
            <a:r>
              <a:rPr lang="en-US" sz="2200" dirty="0"/>
              <a:t>Verification (and Validation)</a:t>
            </a:r>
          </a:p>
          <a:p>
            <a:pPr marL="1374775"/>
            <a:r>
              <a:rPr lang="en-US" sz="2200" dirty="0"/>
              <a:t>Unit Testing</a:t>
            </a:r>
          </a:p>
          <a:p>
            <a:pPr marL="1374775"/>
            <a:r>
              <a:rPr lang="en-US" sz="2200" dirty="0"/>
              <a:t>Integration Testing</a:t>
            </a:r>
          </a:p>
          <a:p>
            <a:pPr marL="1374775"/>
            <a:r>
              <a:rPr lang="en-US" sz="2200" dirty="0" smtClean="0"/>
              <a:t>Debugging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are building a new calculator app for use in the oil and gas industry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our app says "2+2 = 3", it fails verification</a:t>
            </a:r>
          </a:p>
          <a:p>
            <a:pPr lvl="1"/>
            <a:r>
              <a:rPr lang="en-US" dirty="0" smtClean="0"/>
              <a:t>The specs say that it should do math correctly</a:t>
            </a:r>
          </a:p>
          <a:p>
            <a:pPr lvl="1"/>
            <a:endParaRPr lang="en-US" dirty="0"/>
          </a:p>
          <a:p>
            <a:r>
              <a:rPr lang="en-US" dirty="0" smtClean="0"/>
              <a:t>If oil and gas workers say "this thing won't compute shaft depths like the old one did", it fails validation</a:t>
            </a:r>
          </a:p>
          <a:p>
            <a:pPr lvl="1"/>
            <a:r>
              <a:rPr lang="en-US" dirty="0" smtClean="0"/>
              <a:t>Maybe the detailed specifications were wrong?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2570163" algn="l"/>
              </a:tabLst>
            </a:pPr>
            <a:r>
              <a:rPr lang="en-US" sz="2800" dirty="0" smtClean="0">
                <a:solidFill>
                  <a:srgbClr val="00B0F0"/>
                </a:solidFill>
              </a:rPr>
              <a:t>Unit testing </a:t>
            </a:r>
            <a:r>
              <a:rPr lang="en-US" sz="2800" dirty="0" smtClean="0"/>
              <a:t>involves specific modules and routines; </a:t>
            </a:r>
            <a:r>
              <a:rPr lang="en-US" sz="2800" dirty="0" smtClean="0">
                <a:solidFill>
                  <a:srgbClr val="00B0F0"/>
                </a:solidFill>
              </a:rPr>
              <a:t>integration testing </a:t>
            </a:r>
            <a:r>
              <a:rPr lang="en-US" sz="2800" dirty="0" smtClean="0"/>
              <a:t>looks at how they work together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testing is the verification of individual software modules in isolation from everything else</a:t>
            </a:r>
          </a:p>
          <a:p>
            <a:pPr lvl="1"/>
            <a:r>
              <a:rPr lang="en-US" dirty="0" smtClean="0"/>
              <a:t>often done by the developers themselves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Integration testing is the verification of the interactions between the modules</a:t>
            </a:r>
          </a:p>
          <a:p>
            <a:pPr lvl="1"/>
            <a:r>
              <a:rPr lang="en-US" dirty="0" smtClean="0"/>
              <a:t>usually done incrementally rather than one big phase at 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Debugging</a:t>
            </a:r>
            <a:r>
              <a:rPr lang="en-US" sz="2800" dirty="0" smtClean="0"/>
              <a:t> is vital, non-deterministic, hard, a kind of art, and sometimes great fun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Debugging is like a mystery –</a:t>
            </a:r>
          </a:p>
          <a:p>
            <a:pPr lvl="1"/>
            <a:r>
              <a:rPr lang="en-US" dirty="0" smtClean="0"/>
              <a:t>Find a dead body</a:t>
            </a:r>
          </a:p>
          <a:p>
            <a:pPr lvl="1"/>
            <a:r>
              <a:rPr lang="en-US" dirty="0" smtClean="0"/>
              <a:t>Collect tools</a:t>
            </a:r>
          </a:p>
          <a:p>
            <a:pPr lvl="1"/>
            <a:r>
              <a:rPr lang="en-US" dirty="0" smtClean="0"/>
              <a:t>Make a hypothesis</a:t>
            </a:r>
          </a:p>
          <a:p>
            <a:pPr lvl="1"/>
            <a:r>
              <a:rPr lang="en-US" dirty="0" smtClean="0"/>
              <a:t>Test it out</a:t>
            </a:r>
          </a:p>
          <a:p>
            <a:pPr lvl="1"/>
            <a:r>
              <a:rPr lang="en-US" dirty="0" smtClean="0"/>
              <a:t>Repeat until the problem is fixed</a:t>
            </a:r>
          </a:p>
          <a:p>
            <a:r>
              <a:rPr lang="en-US" dirty="0" smtClean="0"/>
              <a:t>There are tools out there to help</a:t>
            </a:r>
          </a:p>
          <a:p>
            <a:r>
              <a:rPr lang="en-US" dirty="0" smtClean="0"/>
              <a:t>Often multiple problems are interacting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9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Next Class...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JDK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nstall </a:t>
            </a:r>
            <a:r>
              <a:rPr lang="en-US" dirty="0"/>
              <a:t>IntelliJ - sign up with </a:t>
            </a:r>
            <a:r>
              <a:rPr lang="en-US" dirty="0" err="1"/>
              <a:t>edu</a:t>
            </a:r>
            <a:r>
              <a:rPr lang="en-US" dirty="0"/>
              <a:t> </a:t>
            </a:r>
            <a:r>
              <a:rPr lang="en-US" dirty="0" smtClean="0"/>
              <a:t>address</a:t>
            </a:r>
          </a:p>
          <a:p>
            <a:pPr lvl="1"/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www.jetbrains.com/shop/eform/students</a:t>
            </a:r>
            <a:endParaRPr lang="en-US" u="sng" dirty="0" smtClean="0"/>
          </a:p>
          <a:p>
            <a:pPr lvl="1"/>
            <a:r>
              <a:rPr lang="en-US" dirty="0">
                <a:hlinkClick r:id="rId4"/>
              </a:rPr>
              <a:t>https://www.jetbrains.com/idea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6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Today’s Objectives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our overall objectives</a:t>
            </a:r>
            <a:endParaRPr lang="en-US" dirty="0"/>
          </a:p>
          <a:p>
            <a:r>
              <a:rPr lang="en-US" dirty="0" smtClean="0"/>
              <a:t>Discuss the syllabus</a:t>
            </a:r>
            <a:endParaRPr lang="en-US" dirty="0"/>
          </a:p>
          <a:p>
            <a:r>
              <a:rPr lang="en-US" dirty="0" smtClean="0"/>
              <a:t>Present some basics of SW Construction</a:t>
            </a:r>
          </a:p>
          <a:p>
            <a:pPr marL="1374775"/>
            <a:r>
              <a:rPr lang="en-US" sz="2200" dirty="0"/>
              <a:t>Design</a:t>
            </a:r>
          </a:p>
          <a:p>
            <a:pPr marL="1374775"/>
            <a:r>
              <a:rPr lang="en-US" sz="2200" dirty="0"/>
              <a:t>Coding</a:t>
            </a:r>
          </a:p>
          <a:p>
            <a:pPr marL="1374775"/>
            <a:r>
              <a:rPr lang="en-US" sz="2200" dirty="0"/>
              <a:t>Verification (and Validation)</a:t>
            </a:r>
          </a:p>
          <a:p>
            <a:pPr marL="1374775"/>
            <a:r>
              <a:rPr lang="en-US" sz="2200" dirty="0"/>
              <a:t>Unit Testing</a:t>
            </a:r>
          </a:p>
          <a:p>
            <a:pPr marL="1374775"/>
            <a:r>
              <a:rPr lang="en-US" sz="2200" dirty="0"/>
              <a:t>Integration Testing</a:t>
            </a:r>
          </a:p>
          <a:p>
            <a:pPr marL="1374775"/>
            <a:r>
              <a:rPr lang="en-US" sz="2200" dirty="0" smtClean="0"/>
              <a:t>Debugging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4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Syllabus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is Software Construction?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"The detailed creation of working software through a combination of –</a:t>
            </a:r>
          </a:p>
          <a:p>
            <a:pPr lvl="1"/>
            <a:r>
              <a:rPr lang="en-US" dirty="0" smtClean="0"/>
              <a:t>coding</a:t>
            </a:r>
          </a:p>
          <a:p>
            <a:pPr lvl="1"/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integration testing</a:t>
            </a:r>
          </a:p>
          <a:p>
            <a:pPr lvl="1"/>
            <a:r>
              <a:rPr lang="en-US" dirty="0" smtClean="0"/>
              <a:t>debugging."</a:t>
            </a:r>
          </a:p>
          <a:p>
            <a:pPr marL="0" indent="0">
              <a:buNone/>
            </a:pPr>
            <a:r>
              <a:rPr lang="en-US" sz="1600" i="1" dirty="0" smtClean="0">
                <a:hlinkClick r:id="rId2"/>
              </a:rPr>
              <a:t>IEEE SWEBOK (Guide to the Software Engineering Body of Knowledge), V3.0, 2005</a:t>
            </a:r>
            <a:endParaRPr lang="en-US" sz="1600" i="1" dirty="0"/>
          </a:p>
          <a:p>
            <a:pPr marL="0" indent="0">
              <a:buNone/>
            </a:pPr>
            <a:r>
              <a:rPr lang="en-US" dirty="0" smtClean="0"/>
              <a:t>But, this definition leaves something out…</a:t>
            </a:r>
            <a:endParaRPr lang="en-US" dirty="0"/>
          </a:p>
          <a:p>
            <a:pPr lvl="1"/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9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"Software Construction … is most strongly linked to Software Design and Software Testing…"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"… because the software construction process involves significant software design and testing."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So we will consider SW Construction as:</a:t>
            </a:r>
          </a:p>
          <a:p>
            <a:pPr marL="1374775"/>
            <a:r>
              <a:rPr lang="en-US" dirty="0" smtClean="0"/>
              <a:t>Design</a:t>
            </a:r>
          </a:p>
          <a:p>
            <a:pPr marL="1374775"/>
            <a:r>
              <a:rPr lang="en-US" dirty="0" smtClean="0"/>
              <a:t>Coding</a:t>
            </a:r>
          </a:p>
          <a:p>
            <a:pPr marL="1374775"/>
            <a:r>
              <a:rPr lang="en-US" dirty="0" smtClean="0"/>
              <a:t>Verification (and Validation)</a:t>
            </a:r>
          </a:p>
          <a:p>
            <a:pPr marL="1374775"/>
            <a:r>
              <a:rPr lang="en-US" dirty="0"/>
              <a:t>U</a:t>
            </a:r>
            <a:r>
              <a:rPr lang="en-US" dirty="0" smtClean="0"/>
              <a:t>nit Testing</a:t>
            </a:r>
          </a:p>
          <a:p>
            <a:pPr marL="1374775"/>
            <a:r>
              <a:rPr lang="en-US" dirty="0"/>
              <a:t>I</a:t>
            </a:r>
            <a:r>
              <a:rPr lang="en-US" dirty="0" smtClean="0"/>
              <a:t>ntegration Testing</a:t>
            </a:r>
          </a:p>
          <a:p>
            <a:pPr marL="1374775"/>
            <a:r>
              <a:rPr lang="en-US" dirty="0"/>
              <a:t>D</a:t>
            </a:r>
            <a:r>
              <a:rPr lang="en-US" dirty="0" smtClean="0"/>
              <a:t>ebugging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dirty="0" smtClean="0"/>
              <a:t>Software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(McConnell, Code Complete, 2004, Ch 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629400" cy="540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Though we don't teach it (much) in introductory programming courses, good </a:t>
            </a:r>
            <a:r>
              <a:rPr lang="en-US" sz="2800" dirty="0" smtClean="0">
                <a:solidFill>
                  <a:srgbClr val="00B0F0"/>
                </a:solidFill>
              </a:rPr>
              <a:t>design</a:t>
            </a:r>
            <a:r>
              <a:rPr lang="en-US" sz="2800" dirty="0" smtClean="0"/>
              <a:t> is make-or-break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Any worthwhile software project is too big to be designed in our heads</a:t>
            </a:r>
          </a:p>
          <a:p>
            <a:r>
              <a:rPr lang="en-US" sz="2400" dirty="0" smtClean="0"/>
              <a:t>There are many different designs that will "work"</a:t>
            </a:r>
          </a:p>
          <a:p>
            <a:pPr lvl="1"/>
            <a:r>
              <a:rPr lang="en-US" dirty="0" smtClean="0"/>
              <a:t>not all are efficient, in </a:t>
            </a:r>
            <a:r>
              <a:rPr lang="en-US" u="sng" dirty="0" smtClean="0"/>
              <a:t>run</a:t>
            </a:r>
            <a:r>
              <a:rPr lang="en-US" dirty="0" smtClean="0"/>
              <a:t> time or </a:t>
            </a:r>
            <a:r>
              <a:rPr lang="en-US" u="sng" dirty="0" smtClean="0"/>
              <a:t>implementation</a:t>
            </a:r>
            <a:r>
              <a:rPr lang="en-US" dirty="0"/>
              <a:t> </a:t>
            </a:r>
            <a:r>
              <a:rPr lang="en-US" dirty="0" smtClean="0"/>
              <a:t>time</a:t>
            </a:r>
          </a:p>
          <a:p>
            <a:r>
              <a:rPr lang="en-US" sz="2400" dirty="0" smtClean="0"/>
              <a:t>Lots of different design</a:t>
            </a:r>
            <a:br>
              <a:rPr lang="en-US" sz="2400" dirty="0" smtClean="0"/>
            </a:br>
            <a:r>
              <a:rPr lang="en-US" sz="2400" dirty="0" smtClean="0"/>
              <a:t>"methodologies"</a:t>
            </a:r>
          </a:p>
          <a:p>
            <a:r>
              <a:rPr lang="en-US" sz="2400" dirty="0" smtClean="0"/>
              <a:t>Various notations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ttp://enableintegration.com/blog/wp-content/uploads/2013/06/Software-Development-V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3886200"/>
            <a:ext cx="4532753" cy="2514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Bad Software </a:t>
            </a:r>
            <a:r>
              <a:rPr lang="en-US" sz="2800" dirty="0" smtClean="0">
                <a:solidFill>
                  <a:srgbClr val="00B0F0"/>
                </a:solidFill>
              </a:rPr>
              <a:t>Design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Function: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83" y="1539497"/>
            <a:ext cx="2662406" cy="198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681" y="3461053"/>
            <a:ext cx="2531959" cy="203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40" y="4709159"/>
            <a:ext cx="2606040" cy="187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8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Our detailed </a:t>
            </a:r>
            <a:r>
              <a:rPr lang="en-US" sz="2800" dirty="0" smtClean="0">
                <a:solidFill>
                  <a:srgbClr val="00B0F0"/>
                </a:solidFill>
              </a:rPr>
              <a:t>coding</a:t>
            </a:r>
            <a:r>
              <a:rPr lang="en-US" sz="2800" dirty="0" smtClean="0"/>
              <a:t> practice impacts the performance of our programs in all areas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</a:t>
            </a:r>
          </a:p>
          <a:p>
            <a:endParaRPr lang="en-US" dirty="0"/>
          </a:p>
          <a:p>
            <a:r>
              <a:rPr lang="en-US" dirty="0" smtClean="0"/>
              <a:t>Reusability</a:t>
            </a:r>
          </a:p>
          <a:p>
            <a:endParaRPr lang="en-US" dirty="0"/>
          </a:p>
          <a:p>
            <a:r>
              <a:rPr lang="en-US" dirty="0" smtClean="0"/>
              <a:t>Speed</a:t>
            </a:r>
          </a:p>
          <a:p>
            <a:endParaRPr lang="en-US" dirty="0"/>
          </a:p>
          <a:p>
            <a:r>
              <a:rPr lang="en-US" b="1" dirty="0" smtClean="0"/>
              <a:t>Correctness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1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Verification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B0F0"/>
                </a:solidFill>
              </a:rPr>
              <a:t>Validation</a:t>
            </a:r>
            <a:r>
              <a:rPr lang="en-US" sz="2800" dirty="0" smtClean="0"/>
              <a:t> (commonly labeled</a:t>
            </a:r>
            <a:br>
              <a:rPr lang="en-US" sz="2800" dirty="0" smtClean="0"/>
            </a:br>
            <a:r>
              <a:rPr lang="en-US" sz="2800" dirty="0" smtClean="0"/>
              <a:t>V &amp; V) are vital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Verification is ensuring that the product is built correctly</a:t>
            </a:r>
          </a:p>
          <a:p>
            <a:pPr lvl="1"/>
            <a:r>
              <a:rPr lang="en-US" dirty="0" smtClean="0"/>
              <a:t>The right outputs for given inputs</a:t>
            </a:r>
          </a:p>
          <a:p>
            <a:pPr lvl="1"/>
            <a:r>
              <a:rPr lang="en-US" dirty="0" smtClean="0"/>
              <a:t>The specifications are met</a:t>
            </a:r>
          </a:p>
          <a:p>
            <a:pPr lvl="1"/>
            <a:endParaRPr lang="en-US" dirty="0"/>
          </a:p>
          <a:p>
            <a:r>
              <a:rPr lang="en-US" dirty="0" smtClean="0"/>
              <a:t>Validation is ensuring that the right product is built</a:t>
            </a:r>
          </a:p>
          <a:p>
            <a:pPr lvl="1"/>
            <a:r>
              <a:rPr lang="en-US" dirty="0" smtClean="0"/>
              <a:t>The product fulfills its intended purpose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5AF1-ACAB-4772-A566-FF94BCEDE7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ASPOLLED" val="B48863EC3C304C22B7E3B97358D1C2C4"/>
  <p:tag name="TPVERSION" val="5"/>
  <p:tag name="TPFULLVERSION" val="5.2.1.3179"/>
  <p:tag name="PPTVERSION" val="14"/>
  <p:tag name="TPOS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11374</TotalTime>
  <Words>486</Words>
  <Application>Microsoft Macintosh PowerPoint</Application>
  <PresentationFormat>On-screen Show (4:3)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Lucida Sans</vt:lpstr>
      <vt:lpstr>Verdana</vt:lpstr>
      <vt:lpstr>Arial</vt:lpstr>
      <vt:lpstr>Office Theme</vt:lpstr>
      <vt:lpstr>Today’s Objectives</vt:lpstr>
      <vt:lpstr>Syllabus</vt:lpstr>
      <vt:lpstr>What is Software Construction?</vt:lpstr>
      <vt:lpstr>"Software Construction … is most strongly linked to Software Design and Software Testing…"</vt:lpstr>
      <vt:lpstr>Software Construction</vt:lpstr>
      <vt:lpstr>Though we don't teach it (much) in introductory programming courses, good design is make-or-break</vt:lpstr>
      <vt:lpstr>Bad Software Design</vt:lpstr>
      <vt:lpstr>Our detailed coding practice impacts the performance of our programs in all areas</vt:lpstr>
      <vt:lpstr>Verification and Validation (commonly labeled V &amp; V) are vital</vt:lpstr>
      <vt:lpstr>We are building a new calculator app for use in the oil and gas industry</vt:lpstr>
      <vt:lpstr>Unit testing involves specific modules and routines; integration testing looks at how they work together</vt:lpstr>
      <vt:lpstr>Debugging is vital, non-deterministic, hard, a kind of art, and sometimes great fun</vt:lpstr>
      <vt:lpstr>Before Next Class...</vt:lpstr>
      <vt:lpstr>Today’s Objectives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hdesk</dc:creator>
  <cp:lastModifiedBy>Tacksoo Im</cp:lastModifiedBy>
  <cp:revision>143</cp:revision>
  <dcterms:created xsi:type="dcterms:W3CDTF">2013-08-26T22:16:19Z</dcterms:created>
  <dcterms:modified xsi:type="dcterms:W3CDTF">2017-01-07T17:51:46Z</dcterms:modified>
</cp:coreProperties>
</file>