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80" r:id="rId4"/>
    <p:sldId id="281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82" r:id="rId15"/>
    <p:sldId id="284" r:id="rId16"/>
    <p:sldId id="283" r:id="rId17"/>
    <p:sldId id="285" r:id="rId18"/>
    <p:sldId id="268" r:id="rId19"/>
    <p:sldId id="279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EBD578-AE7C-2046-9F36-0C29A22A54CD}">
          <p14:sldIdLst>
            <p14:sldId id="256"/>
            <p14:sldId id="258"/>
            <p14:sldId id="280"/>
            <p14:sldId id="281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0"/>
            <p14:sldId id="282"/>
            <p14:sldId id="284"/>
            <p14:sldId id="283"/>
            <p14:sldId id="285"/>
            <p14:sldId id="268"/>
            <p14:sldId id="279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93916-FAA9-EE4F-A058-CFFAE6B43C16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C12C-9B75-AA45-80D1-4B73BE04C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8A585842-BF0A-4ABF-BC33-D18050655644}" type="datetimeFigureOut">
              <a:rPr lang="en-US" smtClean="0"/>
              <a:t>4/3/17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A263672-FBA1-4406-B9FF-03637BFA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entral.maven.org/maven2/org/mockito/mockito-all/1.10.19/mockito-all-1.10.19.j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ITEC 4260</a:t>
            </a:r>
          </a:p>
        </p:txBody>
      </p:sp>
    </p:spTree>
    <p:extLst>
      <p:ext uri="{BB962C8B-B14F-4D97-AF65-F5344CB8AC3E}">
        <p14:creationId xmlns:p14="http://schemas.microsoft.com/office/powerpoint/2010/main" val="14693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interface is a group of related methods with empty </a:t>
            </a:r>
            <a:r>
              <a:rPr lang="en-US" dirty="0" smtClean="0"/>
              <a:t>bodies or no body at all</a:t>
            </a:r>
          </a:p>
          <a:p>
            <a:r>
              <a:rPr lang="en-US" dirty="0" smtClean="0"/>
              <a:t>Bicycle interface example</a:t>
            </a:r>
          </a:p>
          <a:p>
            <a:pPr marL="400050" lvl="1" indent="0">
              <a:buNone/>
            </a:pPr>
            <a:r>
              <a:rPr lang="en-US" sz="1800" dirty="0"/>
              <a:t>interface Bicycle </a:t>
            </a:r>
            <a:r>
              <a:rPr lang="en-US" sz="1800" dirty="0" smtClean="0"/>
              <a:t>{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 //  </a:t>
            </a:r>
            <a:r>
              <a:rPr lang="en-US" sz="1800" dirty="0" smtClean="0"/>
              <a:t>pedal revolutions </a:t>
            </a:r>
            <a:r>
              <a:rPr lang="en-US" sz="1800" dirty="0"/>
              <a:t>per minute</a:t>
            </a:r>
          </a:p>
          <a:p>
            <a:pPr marL="400050" lvl="1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changeCadence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newValue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changeGear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newValue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speedUp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increment)</a:t>
            </a:r>
            <a:r>
              <a:rPr lang="en-US" sz="1800" dirty="0" smtClean="0"/>
              <a:t>;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applyBrakes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decrement);</a:t>
            </a:r>
          </a:p>
          <a:p>
            <a:pPr marL="400050" lvl="1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6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789113"/>
            <a:ext cx="7772400" cy="468788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ACMEBicycle</a:t>
            </a:r>
            <a:r>
              <a:rPr lang="en-US" sz="1200" dirty="0"/>
              <a:t> implements Bicycle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cadence = 0;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speed = 0;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gear = 1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// The compiler will now require that </a:t>
            </a:r>
            <a:r>
              <a:rPr lang="en-US" sz="1200" dirty="0" smtClean="0"/>
              <a:t>methods </a:t>
            </a:r>
            <a:r>
              <a:rPr lang="en-US" sz="1200" dirty="0" err="1" smtClean="0"/>
              <a:t>changeCadence</a:t>
            </a:r>
            <a:r>
              <a:rPr lang="en-US" sz="1200" dirty="0"/>
              <a:t>, </a:t>
            </a:r>
            <a:r>
              <a:rPr lang="en-US" sz="1200" dirty="0" err="1"/>
              <a:t>changeGear</a:t>
            </a:r>
            <a:r>
              <a:rPr lang="en-US" sz="1200" dirty="0"/>
              <a:t>, </a:t>
            </a:r>
            <a:r>
              <a:rPr lang="en-US" sz="1200" dirty="0" err="1"/>
              <a:t>speedUp</a:t>
            </a:r>
            <a:r>
              <a:rPr lang="en-US" sz="1200" dirty="0"/>
              <a:t>, and </a:t>
            </a:r>
            <a:r>
              <a:rPr lang="en-US" sz="1200" dirty="0" err="1"/>
              <a:t>applyBrakes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// all be implemented. Compilation will fail if </a:t>
            </a:r>
            <a:r>
              <a:rPr lang="en-US" sz="1200" dirty="0" smtClean="0"/>
              <a:t>any of those methods </a:t>
            </a:r>
            <a:r>
              <a:rPr lang="en-US" sz="1200" dirty="0"/>
              <a:t>are missing from this class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public </a:t>
            </a:r>
            <a:r>
              <a:rPr lang="en-US" sz="1200" dirty="0"/>
              <a:t>void </a:t>
            </a:r>
            <a:r>
              <a:rPr lang="en-US" sz="1200" dirty="0" err="1"/>
              <a:t>changeCadence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newValue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 cadence = </a:t>
            </a:r>
            <a:r>
              <a:rPr lang="en-US" sz="1200" dirty="0" err="1"/>
              <a:t>newValue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public void </a:t>
            </a:r>
            <a:r>
              <a:rPr lang="en-US" sz="1200" dirty="0" err="1"/>
              <a:t>changeGear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newValue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   gear = </a:t>
            </a:r>
            <a:r>
              <a:rPr lang="en-US" sz="1200" dirty="0" err="1"/>
              <a:t>newValue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public  </a:t>
            </a:r>
            <a:r>
              <a:rPr lang="en-US" sz="1200" dirty="0"/>
              <a:t>void </a:t>
            </a:r>
            <a:r>
              <a:rPr lang="en-US" sz="1200" dirty="0" err="1"/>
              <a:t>speedUp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increment) {</a:t>
            </a:r>
          </a:p>
          <a:p>
            <a:pPr marL="0" indent="0">
              <a:buNone/>
            </a:pPr>
            <a:r>
              <a:rPr lang="en-US" sz="1200" dirty="0"/>
              <a:t>         speed = speed + increment;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public void </a:t>
            </a:r>
            <a:r>
              <a:rPr lang="en-US" sz="1200" dirty="0" err="1"/>
              <a:t>applyBrakes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decrement) {</a:t>
            </a:r>
          </a:p>
          <a:p>
            <a:pPr marL="0" indent="0">
              <a:buNone/>
            </a:pPr>
            <a:r>
              <a:rPr lang="en-US" sz="1200" dirty="0"/>
              <a:t>         speed = speed - decrement;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public void </a:t>
            </a:r>
            <a:r>
              <a:rPr lang="en-US" sz="1200" dirty="0" err="1"/>
              <a:t>printStates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dirty="0" err="1"/>
              <a:t>System.out.println</a:t>
            </a:r>
            <a:r>
              <a:rPr lang="en-US" sz="1200" dirty="0"/>
              <a:t>("cadence:" </a:t>
            </a:r>
            <a:r>
              <a:rPr lang="en-US" sz="1200" dirty="0" smtClean="0"/>
              <a:t>+ cadence </a:t>
            </a:r>
            <a:r>
              <a:rPr lang="en-US" sz="1200" dirty="0"/>
              <a:t>+ " speed:" + </a:t>
            </a:r>
            <a:r>
              <a:rPr lang="en-US" sz="1200" dirty="0" smtClean="0"/>
              <a:t>speed </a:t>
            </a:r>
            <a:r>
              <a:rPr lang="en-US" sz="1200" dirty="0"/>
              <a:t>+ " gear:" + gear);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0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bring up interfaces because</a:t>
            </a:r>
          </a:p>
          <a:p>
            <a:pPr lvl="1"/>
            <a:r>
              <a:rPr lang="en-US" sz="2400" dirty="0" smtClean="0"/>
              <a:t>Unit tests should be “self contained”</a:t>
            </a:r>
          </a:p>
          <a:p>
            <a:pPr lvl="1"/>
            <a:r>
              <a:rPr lang="en-US" sz="2400" dirty="0" smtClean="0"/>
              <a:t>The interface guarantees which methods, parameters and return types will be available</a:t>
            </a:r>
          </a:p>
          <a:p>
            <a:pPr lvl="1"/>
            <a:r>
              <a:rPr lang="en-US" sz="2400" dirty="0" smtClean="0"/>
              <a:t>But it does not require the implementation to be complete – which is good, we don’t want to “depend” on the implementation</a:t>
            </a:r>
          </a:p>
          <a:p>
            <a:r>
              <a:rPr lang="en-US" sz="2800" dirty="0" smtClean="0"/>
              <a:t>We will use test doubles to simulate the implementation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08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We will use the </a:t>
            </a:r>
            <a:r>
              <a:rPr lang="en-US" sz="1800" dirty="0" smtClean="0"/>
              <a:t>“</a:t>
            </a:r>
            <a:r>
              <a:rPr lang="en-US" sz="1800" dirty="0" smtClean="0"/>
              <a:t>cache” example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smtClean="0"/>
              <a:t>classes/interfaces</a:t>
            </a:r>
          </a:p>
          <a:p>
            <a:pPr lvl="1"/>
            <a:r>
              <a:rPr lang="en-US" sz="1600" dirty="0" smtClean="0"/>
              <a:t>Person class</a:t>
            </a:r>
          </a:p>
          <a:p>
            <a:pPr lvl="1"/>
            <a:r>
              <a:rPr lang="en-US" sz="1600" dirty="0" err="1" smtClean="0"/>
              <a:t>CacheManager</a:t>
            </a:r>
            <a:r>
              <a:rPr lang="en-US" sz="1600" dirty="0" smtClean="0"/>
              <a:t> interface</a:t>
            </a:r>
          </a:p>
          <a:p>
            <a:pPr lvl="1"/>
            <a:r>
              <a:rPr lang="en-US" sz="1600" dirty="0" err="1" smtClean="0"/>
              <a:t>DiskManager</a:t>
            </a:r>
            <a:r>
              <a:rPr lang="en-US" sz="1600" dirty="0" smtClean="0"/>
              <a:t> interface</a:t>
            </a:r>
          </a:p>
          <a:p>
            <a:r>
              <a:rPr lang="en-US" sz="1800" dirty="0" smtClean="0"/>
              <a:t>SUT</a:t>
            </a:r>
          </a:p>
          <a:p>
            <a:pPr lvl="1"/>
            <a:r>
              <a:rPr lang="en-US" sz="1600" dirty="0" smtClean="0"/>
              <a:t>Person class</a:t>
            </a:r>
          </a:p>
          <a:p>
            <a:r>
              <a:rPr lang="en-US" sz="1800" dirty="0" smtClean="0"/>
              <a:t>DOCs</a:t>
            </a:r>
          </a:p>
          <a:p>
            <a:pPr lvl="1"/>
            <a:r>
              <a:rPr lang="en-US" sz="1600" dirty="0" err="1" smtClean="0"/>
              <a:t>CacheManager</a:t>
            </a:r>
            <a:r>
              <a:rPr lang="en-US" sz="1600" dirty="0" smtClean="0"/>
              <a:t> interface</a:t>
            </a:r>
          </a:p>
          <a:p>
            <a:pPr lvl="1"/>
            <a:r>
              <a:rPr lang="en-US" sz="1600" dirty="0" err="1" smtClean="0"/>
              <a:t>DiskManager</a:t>
            </a:r>
            <a:r>
              <a:rPr lang="en-US" sz="1600" dirty="0" smtClean="0"/>
              <a:t> interface</a:t>
            </a:r>
          </a:p>
          <a:p>
            <a:r>
              <a:rPr lang="en-US" sz="1800" dirty="0" smtClean="0"/>
              <a:t>Goal</a:t>
            </a:r>
          </a:p>
          <a:p>
            <a:pPr lvl="1"/>
            <a:r>
              <a:rPr lang="en-US" sz="1600" dirty="0" smtClean="0"/>
              <a:t>Verify that the cache is checked first</a:t>
            </a:r>
          </a:p>
          <a:p>
            <a:pPr lvl="1"/>
            <a:r>
              <a:rPr lang="en-US" sz="1600" dirty="0" smtClean="0"/>
              <a:t>If not found in cache then the disk is searched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60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public class Person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// empty class </a:t>
            </a:r>
            <a:r>
              <a:rPr lang="en-US" sz="2800" dirty="0" smtClean="0">
                <a:latin typeface="Consolas"/>
                <a:cs typeface="Consolas"/>
                <a:sym typeface="Wingdings"/>
              </a:rPr>
              <a:t>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9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CacheManager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public interface </a:t>
            </a:r>
            <a:r>
              <a:rPr lang="en-US" sz="2800" dirty="0" err="1">
                <a:latin typeface="Consolas"/>
                <a:cs typeface="Consolas"/>
              </a:rPr>
              <a:t>CacheManager</a:t>
            </a:r>
            <a:r>
              <a:rPr lang="en-US" sz="2800" dirty="0">
                <a:latin typeface="Consolas"/>
                <a:cs typeface="Consolas"/>
              </a:rPr>
              <a:t> {        // returns the person identified by the input parameter phone number       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Person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getPerson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phoneNum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);        </a:t>
            </a:r>
            <a:endParaRPr lang="en-US" sz="28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</a:t>
            </a:r>
            <a:r>
              <a:rPr lang="en-US" sz="2800" dirty="0">
                <a:latin typeface="Consolas"/>
                <a:cs typeface="Consolas"/>
              </a:rPr>
              <a:t>returns the phone number of the added person       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addPerson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(Person person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DiskManager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public interface </a:t>
            </a:r>
            <a:r>
              <a:rPr lang="en-US" sz="2800" dirty="0" err="1">
                <a:latin typeface="Consolas"/>
                <a:cs typeface="Consolas"/>
              </a:rPr>
              <a:t>DiskManager</a:t>
            </a:r>
            <a:r>
              <a:rPr lang="en-US" sz="2800" dirty="0">
                <a:latin typeface="Consolas"/>
                <a:cs typeface="Consolas"/>
              </a:rPr>
              <a:t> {        // Returns the person identified by the input parameter phone number       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Person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getPerson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phoneNum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);        </a:t>
            </a:r>
            <a:r>
              <a:rPr lang="en-US" sz="2800" dirty="0">
                <a:latin typeface="Consolas"/>
                <a:cs typeface="Consolas"/>
              </a:rPr>
              <a:t>// Returns the phone number of the person added       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addPerson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(Person person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9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PersonTest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import </a:t>
            </a:r>
            <a:r>
              <a:rPr lang="en-US" sz="2800" dirty="0" smtClean="0">
                <a:latin typeface="Consolas"/>
                <a:cs typeface="Consolas"/>
              </a:rPr>
              <a:t>static </a:t>
            </a:r>
            <a:r>
              <a:rPr lang="en-US" sz="2800" dirty="0" err="1" smtClean="0">
                <a:latin typeface="Consolas"/>
                <a:cs typeface="Consolas"/>
              </a:rPr>
              <a:t>org.junit.Assert</a:t>
            </a:r>
            <a:r>
              <a:rPr lang="en-US" sz="2800" dirty="0" smtClean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import </a:t>
            </a:r>
            <a:r>
              <a:rPr lang="en-US" sz="2800" dirty="0" err="1">
                <a:latin typeface="Consolas"/>
                <a:cs typeface="Consolas"/>
              </a:rPr>
              <a:t>org.junit.Test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public </a:t>
            </a:r>
            <a:r>
              <a:rPr lang="en-US" sz="2800" dirty="0">
                <a:latin typeface="Consolas"/>
                <a:cs typeface="Consolas"/>
              </a:rPr>
              <a:t>class </a:t>
            </a:r>
            <a:r>
              <a:rPr lang="en-US" sz="2800" dirty="0" err="1">
                <a:latin typeface="Consolas"/>
                <a:cs typeface="Consolas"/>
              </a:rPr>
              <a:t>PersonTest</a:t>
            </a:r>
            <a:r>
              <a:rPr lang="en-US" sz="2800" dirty="0">
                <a:latin typeface="Consolas"/>
                <a:cs typeface="Consolas"/>
              </a:rPr>
              <a:t> {       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@Test        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public </a:t>
            </a:r>
            <a:r>
              <a:rPr lang="en-US" sz="2800" dirty="0">
                <a:latin typeface="Consolas"/>
                <a:cs typeface="Consolas"/>
              </a:rPr>
              <a:t>void test() {                </a:t>
            </a:r>
            <a:r>
              <a:rPr lang="en-US" sz="2800" dirty="0" smtClean="0">
                <a:latin typeface="Consolas"/>
                <a:cs typeface="Consolas"/>
              </a:rPr>
              <a:t>  fail</a:t>
            </a:r>
            <a:r>
              <a:rPr lang="en-US" sz="2800" dirty="0">
                <a:latin typeface="Consolas"/>
                <a:cs typeface="Consolas"/>
              </a:rPr>
              <a:t>("Not yet implemented");       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45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mock to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Where does mocking take place?</a:t>
            </a:r>
          </a:p>
          <a:p>
            <a:pPr marL="914400" lvl="2" indent="0">
              <a:buNone/>
            </a:pPr>
            <a:r>
              <a:rPr lang="en-US" dirty="0" smtClean="0"/>
              <a:t>A. In the class (SUT)</a:t>
            </a:r>
          </a:p>
          <a:p>
            <a:pPr marL="914400" lvl="2" indent="0">
              <a:buNone/>
            </a:pPr>
            <a:r>
              <a:rPr lang="en-US" dirty="0" smtClean="0"/>
              <a:t>B. In the </a:t>
            </a:r>
            <a:r>
              <a:rPr lang="en-US" dirty="0" err="1" smtClean="0"/>
              <a:t>Junit</a:t>
            </a:r>
            <a:r>
              <a:rPr lang="en-US" dirty="0" smtClean="0"/>
              <a:t> test code (Test Class)</a:t>
            </a:r>
          </a:p>
          <a:p>
            <a:pPr marL="914400" lvl="2" indent="0">
              <a:buNone/>
            </a:pPr>
            <a:r>
              <a:rPr lang="en-US" dirty="0" smtClean="0"/>
              <a:t>C.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13893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828800" y="3505200"/>
            <a:ext cx="5562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mock to start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Where does mocking take place?</a:t>
            </a:r>
          </a:p>
          <a:p>
            <a:pPr marL="914400" lvl="2" indent="0">
              <a:buNone/>
            </a:pPr>
            <a:r>
              <a:rPr lang="en-US" dirty="0" smtClean="0"/>
              <a:t>A. In the class (SUT)</a:t>
            </a:r>
          </a:p>
          <a:p>
            <a:pPr marL="914400" lvl="2" indent="0">
              <a:buNone/>
            </a:pPr>
            <a:r>
              <a:rPr lang="en-US" dirty="0" smtClean="0"/>
              <a:t>B. In the </a:t>
            </a:r>
            <a:r>
              <a:rPr lang="en-US" dirty="0" err="1" smtClean="0"/>
              <a:t>Junit</a:t>
            </a:r>
            <a:r>
              <a:rPr lang="en-US" dirty="0" smtClean="0"/>
              <a:t> test code (Test Class)</a:t>
            </a:r>
          </a:p>
          <a:p>
            <a:pPr marL="914400" lvl="2" indent="0">
              <a:buNone/>
            </a:pPr>
            <a:r>
              <a:rPr lang="en-US" dirty="0" smtClean="0"/>
              <a:t>C. Somewhere else</a:t>
            </a:r>
          </a:p>
          <a:p>
            <a:pPr marL="571500" indent="-457200"/>
            <a:r>
              <a:rPr lang="en-US" dirty="0" smtClean="0"/>
              <a:t>Mocking the </a:t>
            </a:r>
            <a:r>
              <a:rPr lang="en-US" dirty="0" err="1" smtClean="0"/>
              <a:t>CacheManager</a:t>
            </a:r>
            <a:endParaRPr lang="en-US" dirty="0" smtClean="0"/>
          </a:p>
          <a:p>
            <a:pPr marL="11430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11430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private </a:t>
            </a:r>
            <a:r>
              <a:rPr lang="en-US" sz="1800" dirty="0" err="1">
                <a:latin typeface="Consolas"/>
                <a:cs typeface="Consolas"/>
              </a:rPr>
              <a:t>CacheManager</a:t>
            </a:r>
            <a:r>
              <a:rPr lang="en-US" sz="1800" dirty="0">
                <a:latin typeface="Consolas"/>
                <a:cs typeface="Consolas"/>
              </a:rPr>
              <a:t> cache = </a:t>
            </a:r>
            <a:r>
              <a:rPr lang="en-US" sz="1800" i="1" dirty="0">
                <a:latin typeface="Consolas"/>
                <a:cs typeface="Consolas"/>
              </a:rPr>
              <a:t>mock(</a:t>
            </a:r>
            <a:r>
              <a:rPr lang="en-US" sz="1800" i="1" dirty="0" err="1">
                <a:latin typeface="Consolas"/>
                <a:cs typeface="Consolas"/>
              </a:rPr>
              <a:t>CacheManager.class</a:t>
            </a:r>
            <a:r>
              <a:rPr lang="en-US" sz="1800" i="1" dirty="0">
                <a:latin typeface="Consolas"/>
                <a:cs typeface="Consolas"/>
              </a:rPr>
              <a:t>);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06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replace DOCs </a:t>
            </a:r>
          </a:p>
          <a:p>
            <a:pPr lvl="1"/>
            <a:r>
              <a:rPr lang="en-US" dirty="0" smtClean="0"/>
              <a:t>Gain full control over the environment</a:t>
            </a:r>
          </a:p>
          <a:p>
            <a:pPr lvl="1"/>
            <a:r>
              <a:rPr lang="en-US" dirty="0" smtClean="0"/>
              <a:t>Verify interactions between </a:t>
            </a:r>
            <a:r>
              <a:rPr lang="en-US" dirty="0" smtClean="0"/>
              <a:t>SUT (</a:t>
            </a:r>
            <a:r>
              <a:rPr lang="en-US" dirty="0" smtClean="0">
                <a:solidFill>
                  <a:srgbClr val="FF0000"/>
                </a:solidFill>
              </a:rPr>
              <a:t>System Under Test</a:t>
            </a:r>
            <a:r>
              <a:rPr lang="en-US" dirty="0" smtClean="0"/>
              <a:t>) </a:t>
            </a:r>
            <a:r>
              <a:rPr lang="en-US" dirty="0" smtClean="0"/>
              <a:t>and </a:t>
            </a:r>
            <a:r>
              <a:rPr lang="en-US" dirty="0" smtClean="0"/>
              <a:t>DOC (</a:t>
            </a:r>
            <a:r>
              <a:rPr lang="en-US" dirty="0" smtClean="0">
                <a:solidFill>
                  <a:srgbClr val="FF0000"/>
                </a:solidFill>
              </a:rPr>
              <a:t>Depended On Component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To do this we will use </a:t>
            </a:r>
            <a:r>
              <a:rPr lang="en-US" dirty="0" err="1" smtClean="0"/>
              <a:t>Mockito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mock a true instance?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dirty="0" err="1" smtClean="0"/>
              <a:t>Junit</a:t>
            </a:r>
            <a:r>
              <a:rPr lang="en-US" dirty="0" smtClean="0"/>
              <a:t> test to assert/check if </a:t>
            </a:r>
            <a:r>
              <a:rPr lang="en-US" dirty="0" smtClean="0">
                <a:latin typeface="Consolas"/>
                <a:cs typeface="Consolas"/>
              </a:rPr>
              <a:t>cache</a:t>
            </a:r>
            <a:r>
              <a:rPr lang="en-US" dirty="0" smtClean="0"/>
              <a:t> is really an object of type </a:t>
            </a:r>
            <a:r>
              <a:rPr lang="en-US" dirty="0" err="1" smtClean="0">
                <a:latin typeface="Consolas"/>
                <a:cs typeface="Consolas"/>
              </a:rPr>
              <a:t>CacheManager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@Test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public </a:t>
            </a:r>
            <a:r>
              <a:rPr lang="en-US" sz="2400" dirty="0">
                <a:latin typeface="Consolas"/>
                <a:cs typeface="Consolas"/>
              </a:rPr>
              <a:t>void </a:t>
            </a:r>
            <a:r>
              <a:rPr lang="en-US" sz="2400" dirty="0" err="1">
                <a:latin typeface="Consolas"/>
                <a:cs typeface="Consolas"/>
              </a:rPr>
              <a:t>cacheManagerShouldBeACacheManager</a:t>
            </a:r>
            <a:r>
              <a:rPr lang="en-US" sz="2400" dirty="0">
                <a:latin typeface="Consolas"/>
                <a:cs typeface="Consolas"/>
              </a:rPr>
              <a:t>() {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assertTrue</a:t>
            </a:r>
            <a:r>
              <a:rPr lang="en-US" sz="2400" dirty="0">
                <a:latin typeface="Consolas"/>
                <a:cs typeface="Consolas"/>
              </a:rPr>
              <a:t>("cache not an instance of </a:t>
            </a:r>
            <a:r>
              <a:rPr lang="en-US" sz="2400" dirty="0" err="1">
                <a:latin typeface="Consolas"/>
                <a:cs typeface="Consolas"/>
              </a:rPr>
              <a:t>CachManager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cache </a:t>
            </a:r>
            <a:r>
              <a:rPr lang="en-US" sz="2400" dirty="0" err="1">
                <a:latin typeface="Consolas"/>
                <a:cs typeface="Consolas"/>
              </a:rPr>
              <a:t>instanceof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CacheManager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4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Mock this – Taking control of the mock</a:t>
            </a:r>
            <a:br>
              <a:rPr lang="en-US" sz="3200" dirty="0" smtClean="0"/>
            </a:br>
            <a:r>
              <a:rPr lang="en-US" sz="3200" dirty="0" smtClean="0"/>
              <a:t>or Setting Expectations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2" y="2017713"/>
            <a:ext cx="8726488" cy="4114800"/>
          </a:xfrm>
        </p:spPr>
        <p:txBody>
          <a:bodyPr/>
          <a:lstStyle/>
          <a:p>
            <a:r>
              <a:rPr lang="en-US" dirty="0" smtClean="0"/>
              <a:t>The value of a test double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aking it behave the way we want</a:t>
            </a:r>
          </a:p>
          <a:p>
            <a:pPr lvl="1"/>
            <a:r>
              <a:rPr lang="en-US" dirty="0" smtClean="0"/>
              <a:t>Our test can take control</a:t>
            </a:r>
          </a:p>
          <a:p>
            <a:r>
              <a:rPr lang="en-US" dirty="0" smtClean="0"/>
              <a:t>To do this we use</a:t>
            </a:r>
          </a:p>
          <a:p>
            <a:pPr lvl="1"/>
            <a:r>
              <a:rPr lang="en-US" dirty="0" smtClean="0"/>
              <a:t> when(</a:t>
            </a:r>
            <a:r>
              <a:rPr lang="en-US" dirty="0" err="1" smtClean="0"/>
              <a:t>doc.method</a:t>
            </a:r>
            <a:r>
              <a:rPr lang="en-US" dirty="0" smtClean="0"/>
              <a:t>()).</a:t>
            </a:r>
            <a:r>
              <a:rPr lang="en-US" dirty="0" err="1" smtClean="0"/>
              <a:t>thenReturn</a:t>
            </a:r>
            <a:r>
              <a:rPr lang="en-US" dirty="0" smtClean="0"/>
              <a:t>(value)</a:t>
            </a:r>
            <a:br>
              <a:rPr lang="en-US" dirty="0" smtClean="0"/>
            </a:br>
            <a:r>
              <a:rPr lang="en-US" dirty="0" smtClean="0"/>
              <a:t> feature of the </a:t>
            </a:r>
            <a:r>
              <a:rPr lang="en-US" dirty="0" err="1" smtClean="0"/>
              <a:t>Mockito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Let’s make the </a:t>
            </a:r>
            <a:r>
              <a:rPr lang="en-US" dirty="0" err="1" smtClean="0"/>
              <a:t>CacheManager</a:t>
            </a:r>
            <a:r>
              <a:rPr lang="en-US" dirty="0" smtClean="0"/>
              <a:t> </a:t>
            </a:r>
            <a:r>
              <a:rPr lang="en-US" dirty="0" err="1" smtClean="0"/>
              <a:t>getPerson</a:t>
            </a:r>
            <a:r>
              <a:rPr lang="en-US" dirty="0" smtClean="0"/>
              <a:t> method return an instance of a Person class</a:t>
            </a:r>
          </a:p>
        </p:txBody>
      </p:sp>
    </p:spTree>
    <p:extLst>
      <p:ext uri="{BB962C8B-B14F-4D97-AF65-F5344CB8AC3E}">
        <p14:creationId xmlns:p14="http://schemas.microsoft.com/office/powerpoint/2010/main" val="30882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– </a:t>
            </a:r>
            <a:r>
              <a:rPr lang="en-US" dirty="0" err="1" smtClean="0"/>
              <a:t>thenReturn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private </a:t>
            </a:r>
            <a:r>
              <a:rPr lang="en-US" sz="2000" dirty="0" err="1">
                <a:latin typeface="Consolas"/>
                <a:cs typeface="Consolas"/>
              </a:rPr>
              <a:t>CacheManager</a:t>
            </a:r>
            <a:r>
              <a:rPr lang="en-US" sz="2000" dirty="0">
                <a:latin typeface="Consolas"/>
                <a:cs typeface="Consolas"/>
              </a:rPr>
              <a:t> cache = mock(</a:t>
            </a:r>
            <a:r>
              <a:rPr lang="en-US" sz="2000" dirty="0" err="1">
                <a:latin typeface="Consolas"/>
                <a:cs typeface="Consolas"/>
              </a:rPr>
              <a:t>CacheManager.class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private </a:t>
            </a:r>
            <a:r>
              <a:rPr lang="en-US" sz="2000" dirty="0" err="1">
                <a:latin typeface="Consolas"/>
                <a:cs typeface="Consolas"/>
              </a:rPr>
              <a:t>DiskManager</a:t>
            </a:r>
            <a:r>
              <a:rPr lang="en-US" sz="2000" dirty="0">
                <a:latin typeface="Consolas"/>
                <a:cs typeface="Consolas"/>
              </a:rPr>
              <a:t> disk = mock(</a:t>
            </a:r>
            <a:r>
              <a:rPr lang="en-US" sz="2000" dirty="0" err="1">
                <a:latin typeface="Consolas"/>
                <a:cs typeface="Consolas"/>
              </a:rPr>
              <a:t>DiskManager.class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private final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PHONE_TO_CHECK = 1234;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private </a:t>
            </a:r>
            <a:r>
              <a:rPr lang="en-US" sz="2000" dirty="0">
                <a:latin typeface="Consolas"/>
                <a:cs typeface="Consolas"/>
              </a:rPr>
              <a:t>Person p = new Person(cache, disk)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@Test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personShouldBeInCache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en-US" sz="20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when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cache.getPerson</a:t>
            </a:r>
            <a:r>
              <a:rPr lang="en-US" sz="2000" dirty="0">
                <a:latin typeface="Consolas"/>
                <a:cs typeface="Consolas"/>
              </a:rPr>
              <a:t>(PHONE_TO_CHECK)).</a:t>
            </a:r>
            <a:r>
              <a:rPr lang="en-US" sz="2000" dirty="0" err="1">
                <a:latin typeface="Consolas"/>
                <a:cs typeface="Consolas"/>
              </a:rPr>
              <a:t>thenReturn</a:t>
            </a:r>
            <a:r>
              <a:rPr lang="en-US" sz="2000" dirty="0">
                <a:latin typeface="Consolas"/>
                <a:cs typeface="Consolas"/>
              </a:rPr>
              <a:t>(p);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assertTrue</a:t>
            </a:r>
            <a:r>
              <a:rPr lang="en-US" sz="2000" dirty="0">
                <a:latin typeface="Consolas"/>
                <a:cs typeface="Consolas"/>
              </a:rPr>
              <a:t>("Person should be </a:t>
            </a:r>
            <a:r>
              <a:rPr lang="en-US" sz="2000" dirty="0" smtClean="0">
                <a:latin typeface="Consolas"/>
                <a:cs typeface="Consolas"/>
              </a:rPr>
              <a:t>in cache</a:t>
            </a:r>
            <a:r>
              <a:rPr lang="en-US" sz="2000" dirty="0">
                <a:latin typeface="Consolas"/>
                <a:cs typeface="Consolas"/>
              </a:rPr>
              <a:t>"</a:t>
            </a:r>
            <a:r>
              <a:rPr lang="en-US" sz="20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      </a:t>
            </a:r>
            <a:r>
              <a:rPr lang="en-US" sz="2000" dirty="0" err="1" smtClean="0">
                <a:latin typeface="Consolas"/>
                <a:cs typeface="Consolas"/>
              </a:rPr>
              <a:t>p.equals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cache.getPerson</a:t>
            </a:r>
            <a:r>
              <a:rPr lang="en-US" sz="2000" dirty="0">
                <a:latin typeface="Consolas"/>
                <a:cs typeface="Consolas"/>
              </a:rPr>
              <a:t>(PHONE_TO_CHECK)));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44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or Spying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ensure a method was invoked</a:t>
            </a:r>
          </a:p>
          <a:p>
            <a:r>
              <a:rPr lang="en-US" dirty="0" smtClean="0"/>
              <a:t>We want to make sure some particular parameter was passed</a:t>
            </a:r>
          </a:p>
          <a:p>
            <a:r>
              <a:rPr lang="en-US" dirty="0" smtClean="0"/>
              <a:t>We use the </a:t>
            </a:r>
            <a:r>
              <a:rPr lang="en-US" dirty="0" err="1" smtClean="0"/>
              <a:t>Mockito</a:t>
            </a:r>
            <a:r>
              <a:rPr lang="en-US" dirty="0" smtClean="0"/>
              <a:t> class </a:t>
            </a:r>
            <a:r>
              <a:rPr lang="en-US" dirty="0" smtClean="0">
                <a:latin typeface="Consolas"/>
                <a:cs typeface="Consolas"/>
              </a:rPr>
              <a:t>verify()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Fragile code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start “verifying” we are creating tight coupling between our test and the SUT</a:t>
            </a:r>
          </a:p>
          <a:p>
            <a:r>
              <a:rPr lang="en-US" dirty="0" smtClean="0"/>
              <a:t>If the implementation of the SUT changes then it is likely that our Test Class will also have to change</a:t>
            </a:r>
          </a:p>
          <a:p>
            <a:r>
              <a:rPr lang="en-US" dirty="0" smtClean="0"/>
              <a:t>A necessary evil if you want to be a verifier versus a </a:t>
            </a:r>
            <a:r>
              <a:rPr lang="en-US" dirty="0" smtClean="0"/>
              <a:t>designer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verify()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verify method </a:t>
            </a:r>
          </a:p>
          <a:p>
            <a:pPr lvl="1"/>
            <a:r>
              <a:rPr lang="en-US" dirty="0" smtClean="0"/>
              <a:t>Validate method invocation</a:t>
            </a:r>
          </a:p>
          <a:p>
            <a:pPr lvl="1"/>
            <a:r>
              <a:rPr lang="en-US" dirty="0" smtClean="0"/>
              <a:t>Validate parameter values on invocation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Verify that the </a:t>
            </a:r>
            <a:r>
              <a:rPr lang="en-US" sz="2800" dirty="0" err="1">
                <a:latin typeface="Consolas"/>
                <a:cs typeface="Consolas"/>
              </a:rPr>
              <a:t>addPerson</a:t>
            </a:r>
            <a:r>
              <a:rPr lang="en-US" sz="2800" dirty="0">
                <a:latin typeface="Consolas"/>
                <a:cs typeface="Consolas"/>
              </a:rPr>
              <a:t> method 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of </a:t>
            </a:r>
            <a:r>
              <a:rPr lang="en-US" sz="2800" dirty="0">
                <a:latin typeface="Consolas"/>
                <a:cs typeface="Consolas"/>
              </a:rPr>
              <a:t>the </a:t>
            </a:r>
            <a:r>
              <a:rPr lang="en-US" sz="2800" dirty="0" err="1" smtClean="0">
                <a:latin typeface="Consolas"/>
                <a:cs typeface="Consolas"/>
              </a:rPr>
              <a:t>CacheManager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is called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verify</a:t>
            </a:r>
            <a:r>
              <a:rPr lang="en-US" sz="2800" dirty="0">
                <a:latin typeface="Consolas"/>
                <a:cs typeface="Consolas"/>
              </a:rPr>
              <a:t>(cache).</a:t>
            </a:r>
            <a:r>
              <a:rPr lang="en-US" sz="2800" dirty="0" err="1">
                <a:latin typeface="Consolas"/>
                <a:cs typeface="Consolas"/>
              </a:rPr>
              <a:t>addPerson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foundPerson</a:t>
            </a:r>
            <a:r>
              <a:rPr lang="en-US" sz="2800" dirty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94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crux of the cache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specific requirement: When searching for a person</a:t>
            </a:r>
          </a:p>
          <a:p>
            <a:pPr lvl="1"/>
            <a:r>
              <a:rPr lang="en-US" dirty="0" smtClean="0"/>
              <a:t>If not found return null</a:t>
            </a:r>
          </a:p>
          <a:p>
            <a:pPr lvl="1"/>
            <a:r>
              <a:rPr lang="en-US" dirty="0" smtClean="0"/>
              <a:t>If found return an instance of the person</a:t>
            </a:r>
          </a:p>
          <a:p>
            <a:pPr lvl="2"/>
            <a:r>
              <a:rPr lang="en-US" dirty="0" smtClean="0"/>
              <a:t>The cache must be searched first</a:t>
            </a:r>
          </a:p>
          <a:p>
            <a:pPr lvl="2"/>
            <a:r>
              <a:rPr lang="en-US" dirty="0" smtClean="0"/>
              <a:t>Only if not found in the cache will the disk be searched</a:t>
            </a:r>
          </a:p>
          <a:p>
            <a:pPr lvl="2"/>
            <a:r>
              <a:rPr lang="en-US" dirty="0" smtClean="0"/>
              <a:t>If found on the disk then insert the person into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order of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must use the </a:t>
            </a:r>
            <a:r>
              <a:rPr lang="en-US" dirty="0" err="1" smtClean="0"/>
              <a:t>InOrder</a:t>
            </a:r>
            <a:r>
              <a:rPr lang="en-US" dirty="0" smtClean="0"/>
              <a:t> class from </a:t>
            </a:r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smtClean="0"/>
              <a:t>It allows us to specify an ordering on the method calls which is precisely what we need based on the previous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3429000"/>
            <a:ext cx="3581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740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String </a:t>
            </a:r>
            <a:r>
              <a:rPr lang="en-US" sz="2000" dirty="0" err="1">
                <a:latin typeface="Consolas"/>
                <a:cs typeface="Consolas"/>
              </a:rPr>
              <a:t>fullName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p.getFullName</a:t>
            </a:r>
            <a:r>
              <a:rPr lang="en-US" sz="2000" dirty="0">
                <a:latin typeface="Consolas"/>
                <a:cs typeface="Consolas"/>
              </a:rPr>
              <a:t>(PHONE_TO_CHECK);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>
                <a:latin typeface="Consolas"/>
                <a:cs typeface="Consolas"/>
              </a:rPr>
              <a:t>/ Verify that the cache is checked first and then the disk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InOrder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inOrder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inOrder</a:t>
            </a:r>
            <a:r>
              <a:rPr lang="en-US" sz="2000" dirty="0">
                <a:latin typeface="Consolas"/>
                <a:cs typeface="Consolas"/>
              </a:rPr>
              <a:t>(cache, disk);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inOrder.verify</a:t>
            </a:r>
            <a:r>
              <a:rPr lang="en-US" sz="2000" dirty="0">
                <a:latin typeface="Consolas"/>
                <a:cs typeface="Consolas"/>
              </a:rPr>
              <a:t>(cache).</a:t>
            </a:r>
            <a:r>
              <a:rPr lang="en-US" sz="2000" dirty="0" err="1">
                <a:latin typeface="Consolas"/>
                <a:cs typeface="Consolas"/>
              </a:rPr>
              <a:t>getPerson</a:t>
            </a:r>
            <a:r>
              <a:rPr lang="en-US" sz="2000" dirty="0">
                <a:latin typeface="Consolas"/>
                <a:cs typeface="Consolas"/>
              </a:rPr>
              <a:t>(PHONE_TO_CHECK);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inOrder.verify</a:t>
            </a:r>
            <a:r>
              <a:rPr lang="en-US" sz="2000" dirty="0">
                <a:latin typeface="Consolas"/>
                <a:cs typeface="Consolas"/>
              </a:rPr>
              <a:t>(disk).</a:t>
            </a:r>
            <a:r>
              <a:rPr lang="en-US" sz="2000" dirty="0" err="1">
                <a:latin typeface="Consolas"/>
                <a:cs typeface="Consolas"/>
              </a:rPr>
              <a:t>getPerson</a:t>
            </a:r>
            <a:r>
              <a:rPr lang="en-US" sz="2000" dirty="0">
                <a:latin typeface="Consolas"/>
                <a:cs typeface="Consolas"/>
              </a:rPr>
              <a:t>(PHONE_TO_CHECK);</a:t>
            </a:r>
          </a:p>
        </p:txBody>
      </p:sp>
    </p:spTree>
    <p:extLst>
      <p:ext uri="{BB962C8B-B14F-4D97-AF65-F5344CB8AC3E}">
        <p14:creationId xmlns:p14="http://schemas.microsoft.com/office/powerpoint/2010/main" val="27092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Mockito</a:t>
            </a:r>
            <a:r>
              <a:rPr lang="en-US" dirty="0" smtClean="0"/>
              <a:t>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central.maven.org/maven2/org/mockito/mockito-all/1.10.19/mockito-all-1.10.19.jar</a:t>
            </a:r>
            <a:endParaRPr lang="en-US" dirty="0" smtClean="0"/>
          </a:p>
          <a:p>
            <a:r>
              <a:rPr lang="en-US" dirty="0" smtClean="0"/>
              <a:t>Add to project like previous jars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to IntelliJ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0220"/>
            <a:ext cx="9225141" cy="23047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62000" y="4191000"/>
            <a:ext cx="228600" cy="1048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1" y="3840258"/>
            <a:ext cx="457199" cy="1187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1400" y="4178586"/>
            <a:ext cx="462143" cy="1447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2848492"/>
            <a:ext cx="914567" cy="25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1701" y="26889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374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23944" y="37193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2231" y="37102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167" y="263717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IntelliJ then go to  File -&gt; Project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Spies, Mocks and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Gerard </a:t>
            </a:r>
            <a:r>
              <a:rPr lang="en-US" sz="2800" dirty="0" err="1" smtClean="0"/>
              <a:t>Meszaros</a:t>
            </a:r>
            <a:r>
              <a:rPr lang="en-US" sz="2800" dirty="0" smtClean="0"/>
              <a:t> </a:t>
            </a:r>
            <a:r>
              <a:rPr lang="en-US" sz="2800" dirty="0"/>
              <a:t>identified several different terms for </a:t>
            </a:r>
            <a:r>
              <a:rPr lang="en-US" sz="2800" dirty="0" smtClean="0"/>
              <a:t>"</a:t>
            </a:r>
            <a:r>
              <a:rPr lang="en-US" sz="2800" dirty="0"/>
              <a:t>Test Doubles</a:t>
            </a:r>
            <a:r>
              <a:rPr lang="en-US" sz="2800" dirty="0" smtClean="0"/>
              <a:t>.”</a:t>
            </a:r>
            <a:endParaRPr lang="en-US" sz="2800" dirty="0"/>
          </a:p>
          <a:p>
            <a:pPr lvl="1"/>
            <a:r>
              <a:rPr lang="en-US" sz="2400" b="1" dirty="0" smtClean="0"/>
              <a:t>Test stub</a:t>
            </a:r>
            <a:r>
              <a:rPr lang="en-US" sz="2400" dirty="0"/>
              <a:t> - </a:t>
            </a:r>
            <a:r>
              <a:rPr lang="en-US" sz="2400" dirty="0" smtClean="0"/>
              <a:t>provides </a:t>
            </a:r>
            <a:r>
              <a:rPr lang="en-US" sz="2400" dirty="0"/>
              <a:t>canned answers to calls made during the test, usually not responding at all to anything outside what's programmed in for the test</a:t>
            </a:r>
            <a:endParaRPr lang="en-US" sz="2400" dirty="0" smtClean="0"/>
          </a:p>
          <a:p>
            <a:pPr lvl="1"/>
            <a:r>
              <a:rPr lang="en-US" sz="2400" b="1" dirty="0" smtClean="0"/>
              <a:t>Mock </a:t>
            </a:r>
            <a:r>
              <a:rPr lang="en-US" sz="2400" b="1" dirty="0"/>
              <a:t>object</a:t>
            </a:r>
            <a:r>
              <a:rPr lang="en-US" sz="2400" dirty="0"/>
              <a:t> - simulated objects that mimic the behavior of real objects in controlled </a:t>
            </a:r>
            <a:r>
              <a:rPr lang="en-US" sz="2400" dirty="0" smtClean="0"/>
              <a:t>ways</a:t>
            </a:r>
          </a:p>
          <a:p>
            <a:pPr lvl="1"/>
            <a:r>
              <a:rPr lang="en-US" sz="2400" b="1" dirty="0" smtClean="0"/>
              <a:t>Test </a:t>
            </a:r>
            <a:r>
              <a:rPr lang="en-US" sz="2400" b="1" dirty="0"/>
              <a:t>spy</a:t>
            </a:r>
            <a:r>
              <a:rPr lang="en-US" sz="2400" dirty="0"/>
              <a:t> - a function that records arguments, return value, the value of </a:t>
            </a:r>
            <a:r>
              <a:rPr lang="en-US" sz="2400" dirty="0">
                <a:latin typeface="Consolas"/>
                <a:cs typeface="Consolas"/>
              </a:rPr>
              <a:t>this</a:t>
            </a:r>
            <a:r>
              <a:rPr lang="en-US" sz="2400" dirty="0"/>
              <a:t> and exception thrown (if any) for all its </a:t>
            </a:r>
            <a:r>
              <a:rPr lang="en-US" sz="2400" dirty="0" smtClean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5996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14313"/>
            <a:ext cx="8077200" cy="1462087"/>
          </a:xfrm>
        </p:spPr>
        <p:txBody>
          <a:bodyPr/>
          <a:lstStyle/>
          <a:p>
            <a:r>
              <a:rPr lang="en-US" sz="3600" dirty="0" smtClean="0"/>
              <a:t>More </a:t>
            </a:r>
            <a:r>
              <a:rPr lang="en-US" sz="3600" dirty="0" err="1" smtClean="0"/>
              <a:t>defs</a:t>
            </a:r>
            <a:r>
              <a:rPr lang="en-US" sz="3600" dirty="0" smtClean="0"/>
              <a:t> – dummy, stub, spy &amp; mock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8229600" cy="24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 test doubles fit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8391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 of each test double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Dummies – Prepare the environment. A parameter or something that just needs to exist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tubs – Passes some data to the SUT</a:t>
            </a:r>
            <a:br>
              <a:rPr lang="en-US" sz="2800" dirty="0" smtClean="0"/>
            </a:br>
            <a:r>
              <a:rPr lang="en-US" sz="2800" dirty="0" smtClean="0"/>
              <a:t>SUT &lt;- DOC</a:t>
            </a:r>
          </a:p>
          <a:p>
            <a:r>
              <a:rPr lang="en-US" sz="2800" dirty="0" smtClean="0"/>
              <a:t>Spies and mocks – verify the correctness of the communication:</a:t>
            </a:r>
            <a:br>
              <a:rPr lang="en-US" sz="2800" dirty="0" smtClean="0"/>
            </a:br>
            <a:r>
              <a:rPr lang="en-US" sz="2800" dirty="0" smtClean="0"/>
              <a:t>SUT -&gt; DOC</a:t>
            </a:r>
          </a:p>
          <a:p>
            <a:r>
              <a:rPr lang="en-US" sz="2800" dirty="0" smtClean="0"/>
              <a:t>Sometimes a test double serves multiple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 using </a:t>
            </a:r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do this import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mport static </a:t>
            </a:r>
            <a:r>
              <a:rPr lang="en-US" sz="2800" dirty="0" err="1" smtClean="0">
                <a:latin typeface="Consolas"/>
                <a:cs typeface="Consolas"/>
              </a:rPr>
              <a:t>org.mockito.Mockito</a:t>
            </a:r>
            <a:r>
              <a:rPr lang="en-US" sz="2800" dirty="0" smtClean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 smtClean="0">
                <a:latin typeface="Consolas"/>
                <a:cs typeface="Consolas"/>
              </a:rPr>
              <a:t>This gives us access to the </a:t>
            </a:r>
            <a:r>
              <a:rPr lang="en-US" sz="2800" dirty="0" err="1" smtClean="0">
                <a:latin typeface="Consolas"/>
                <a:cs typeface="Consolas"/>
              </a:rPr>
              <a:t>Mockito</a:t>
            </a:r>
            <a:r>
              <a:rPr lang="en-US" sz="2800" dirty="0" smtClean="0">
                <a:latin typeface="Consolas"/>
                <a:cs typeface="Consolas"/>
              </a:rPr>
              <a:t> class and all it’s methods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We don’t have to qualify the method names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Leads to more readable tests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3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6096</TotalTime>
  <Words>1065</Words>
  <Application>Microsoft Macintosh PowerPoint</Application>
  <PresentationFormat>On-screen Show (4:3)</PresentationFormat>
  <Paragraphs>190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Consolas</vt:lpstr>
      <vt:lpstr>Tahoma</vt:lpstr>
      <vt:lpstr>Wingdings</vt:lpstr>
      <vt:lpstr>RedYellowBlue Theme</vt:lpstr>
      <vt:lpstr>Mockito</vt:lpstr>
      <vt:lpstr>Test Doubles</vt:lpstr>
      <vt:lpstr>Need Mockito jar</vt:lpstr>
      <vt:lpstr>Adding 3rd Party Libraries to IntelliJ</vt:lpstr>
      <vt:lpstr>Spies, Mocks and Stubs</vt:lpstr>
      <vt:lpstr>More defs – dummy, stub, spy &amp; mock</vt:lpstr>
      <vt:lpstr>Where the test doubles fit</vt:lpstr>
      <vt:lpstr>Purpose of each test double type</vt:lpstr>
      <vt:lpstr>Key to using Mockito</vt:lpstr>
      <vt:lpstr>Java interface definition</vt:lpstr>
      <vt:lpstr>Java interface implementation</vt:lpstr>
      <vt:lpstr>Unit testing and DOCs</vt:lpstr>
      <vt:lpstr>Learn by example</vt:lpstr>
      <vt:lpstr>Person class</vt:lpstr>
      <vt:lpstr>CacheManager interface</vt:lpstr>
      <vt:lpstr>DiskManager interface</vt:lpstr>
      <vt:lpstr>PersonTest class</vt:lpstr>
      <vt:lpstr>A simple mock to start with</vt:lpstr>
      <vt:lpstr>A simple mock to start with</vt:lpstr>
      <vt:lpstr>Is the mock a true instance?</vt:lpstr>
      <vt:lpstr>Mock this – Taking control of the mock or Setting Expectations</vt:lpstr>
      <vt:lpstr>When – thenReturn Example</vt:lpstr>
      <vt:lpstr>Verification or Spying</vt:lpstr>
      <vt:lpstr>Warning – Fragile code ahead</vt:lpstr>
      <vt:lpstr>The verify() method</vt:lpstr>
      <vt:lpstr>Verify example</vt:lpstr>
      <vt:lpstr>The crux of the cache example</vt:lpstr>
      <vt:lpstr>Verifying the order of calls</vt:lpstr>
      <vt:lpstr>InOrder Example</vt:lpstr>
    </vt:vector>
  </TitlesOfParts>
  <Company>California Baptist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Dave</dc:creator>
  <cp:lastModifiedBy>Tacksoo Im</cp:lastModifiedBy>
  <cp:revision>187</cp:revision>
  <dcterms:created xsi:type="dcterms:W3CDTF">2014-09-11T20:27:16Z</dcterms:created>
  <dcterms:modified xsi:type="dcterms:W3CDTF">2017-04-05T14:43:19Z</dcterms:modified>
</cp:coreProperties>
</file>