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82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8" r:id="rId21"/>
    <p:sldId id="279" r:id="rId22"/>
    <p:sldId id="280" r:id="rId23"/>
    <p:sldId id="281" r:id="rId24"/>
    <p:sldId id="283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EEC4EE"/>
    <a:srgbClr val="000066"/>
    <a:srgbClr val="0000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7155" autoAdjust="0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amcrest/wiki/Tutorial" TargetMode="External"/><Relationship Id="rId4" Type="http://schemas.openxmlformats.org/officeDocument/2006/relationships/hyperlink" Target="http://junit.sourceforge.net/doc/cookbook/cookbook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mcres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j2se/1.5.0/docs/api/java/lang/Intege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://hamcrest.org/JavaHamcrest/javadoc/1.3/org/hamcrest/FeatureMatcher.html" TargetMode="External"/><Relationship Id="rId14" Type="http://schemas.openxmlformats.org/officeDocument/2006/relationships/hyperlink" Target="http://hamcrest.org/JavaHamcrest/javadoc/1.3/org/hamcrest/beans/HasProperty.html" TargetMode="External"/><Relationship Id="rId15" Type="http://schemas.openxmlformats.org/officeDocument/2006/relationships/hyperlink" Target="http://hamcrest.org/JavaHamcrest/javadoc/1.3/org/hamcrest/beans/HasPropertyWithValue.html" TargetMode="External"/><Relationship Id="rId16" Type="http://schemas.openxmlformats.org/officeDocument/2006/relationships/hyperlink" Target="http://hamcrest.org/JavaHamcrest/javadoc/1.3/org/hamcrest/object/HasToString.html" TargetMode="External"/><Relationship Id="rId17" Type="http://schemas.openxmlformats.org/officeDocument/2006/relationships/hyperlink" Target="http://hamcrest.org/JavaHamcrest/javadoc/1.3/org/hamcrest/xml/HasXPath.html" TargetMode="External"/><Relationship Id="rId18" Type="http://schemas.openxmlformats.org/officeDocument/2006/relationships/hyperlink" Target="http://hamcrest.org/JavaHamcrest/javadoc/1.3/org/hamcrest/core/Is.html" TargetMode="External"/><Relationship Id="rId19" Type="http://schemas.openxmlformats.org/officeDocument/2006/relationships/hyperlink" Target="http://hamcrest.org/JavaHamcrest/javadoc/1.3/org/hamcrest/core/IsAnything.html" TargetMode="External"/><Relationship Id="rId50" Type="http://schemas.openxmlformats.org/officeDocument/2006/relationships/hyperlink" Target="http://hamcrest.org/JavaHamcrest/javadoc/1.3/org/hamcrest/core/StringEndsWith.html" TargetMode="External"/><Relationship Id="rId51" Type="http://schemas.openxmlformats.org/officeDocument/2006/relationships/hyperlink" Target="http://hamcrest.org/JavaHamcrest/javadoc/1.3/org/hamcrest/core/StringStartsWith.html" TargetMode="External"/><Relationship Id="rId52" Type="http://schemas.openxmlformats.org/officeDocument/2006/relationships/hyperlink" Target="http://hamcrest.org/JavaHamcrest/javadoc/1.3/org/hamcrest/core/SubstringMatcher.html" TargetMode="External"/><Relationship Id="rId53" Type="http://schemas.openxmlformats.org/officeDocument/2006/relationships/hyperlink" Target="http://hamcrest.org/JavaHamcrest/javadoc/1.3/org/hamcrest/TypeSafeDiagnosingMatcher.html" TargetMode="External"/><Relationship Id="rId54" Type="http://schemas.openxmlformats.org/officeDocument/2006/relationships/hyperlink" Target="http://hamcrest.org/JavaHamcrest/javadoc/1.3/org/hamcrest/TypeSafeMatcher.html" TargetMode="External"/><Relationship Id="rId40" Type="http://schemas.openxmlformats.org/officeDocument/2006/relationships/hyperlink" Target="http://hamcrest.org/JavaHamcrest/javadoc/1.3/org/hamcrest/collection/IsIterableWithSize.html" TargetMode="External"/><Relationship Id="rId41" Type="http://schemas.openxmlformats.org/officeDocument/2006/relationships/hyperlink" Target="http://hamcrest.org/JavaHamcrest/javadoc/1.3/org/hamcrest/collection/IsMapContaining.html" TargetMode="External"/><Relationship Id="rId42" Type="http://schemas.openxmlformats.org/officeDocument/2006/relationships/hyperlink" Target="http://hamcrest.org/JavaHamcrest/javadoc/1.3/org/hamcrest/core/IsNot.html" TargetMode="External"/><Relationship Id="rId43" Type="http://schemas.openxmlformats.org/officeDocument/2006/relationships/hyperlink" Target="http://hamcrest.org/JavaHamcrest/javadoc/1.3/org/hamcrest/core/IsNull.html" TargetMode="External"/><Relationship Id="rId44" Type="http://schemas.openxmlformats.org/officeDocument/2006/relationships/hyperlink" Target="http://hamcrest.org/JavaHamcrest/javadoc/1.3/org/hamcrest/core/IsSame.html" TargetMode="External"/><Relationship Id="rId45" Type="http://schemas.openxmlformats.org/officeDocument/2006/relationships/hyperlink" Target="http://hamcrest.org/JavaHamcrest/javadoc/1.3/org/hamcrest/number/OrderingComparison.html" TargetMode="External"/><Relationship Id="rId46" Type="http://schemas.openxmlformats.org/officeDocument/2006/relationships/hyperlink" Target="http://hamcrest.org/JavaHamcrest/javadoc/1.3/org/hamcrest/beans/SamePropertyValuesAs.html" TargetMode="External"/><Relationship Id="rId47" Type="http://schemas.openxmlformats.org/officeDocument/2006/relationships/hyperlink" Target="http://hamcrest.org/JavaHamcrest/javadoc/1.3/org/hamcrest/beans/SamePropertyValuesAs.PropertyMatcher.html" TargetMode="External"/><Relationship Id="rId48" Type="http://schemas.openxmlformats.org/officeDocument/2006/relationships/hyperlink" Target="http://hamcrest.org/JavaHamcrest/javadoc/1.3/org/hamcrest/core/StringContains.html" TargetMode="External"/><Relationship Id="rId49" Type="http://schemas.openxmlformats.org/officeDocument/2006/relationships/hyperlink" Target="http://hamcrest.org/JavaHamcrest/javadoc/1.3/org/hamcrest/text/StringContainsInOrd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mcrest.org/JavaHamcrest/javadoc/1.3/org/hamcrest/SelfDescribing.html" TargetMode="External"/><Relationship Id="rId3" Type="http://schemas.openxmlformats.org/officeDocument/2006/relationships/hyperlink" Target="http://hamcrest.org/JavaHamcrest/javadoc/1.3/org/hamcrest/core/AllOf.html" TargetMode="External"/><Relationship Id="rId4" Type="http://schemas.openxmlformats.org/officeDocument/2006/relationships/hyperlink" Target="http://hamcrest.org/JavaHamcrest/javadoc/1.3/org/hamcrest/core/AnyOf.html" TargetMode="External"/><Relationship Id="rId5" Type="http://schemas.openxmlformats.org/officeDocument/2006/relationships/hyperlink" Target="http://hamcrest.org/JavaHamcrest/javadoc/1.3/org/hamcrest/BaseMatcher.html" TargetMode="External"/><Relationship Id="rId6" Type="http://schemas.openxmlformats.org/officeDocument/2006/relationships/hyperlink" Target="http://hamcrest.org/JavaHamcrest/javadoc/1.3/org/hamcrest/number/BigDecimalCloseTo.html" TargetMode="External"/><Relationship Id="rId7" Type="http://schemas.openxmlformats.org/officeDocument/2006/relationships/hyperlink" Target="http://hamcrest.org/JavaHamcrest/javadoc/1.3/org/hamcrest/core/CombinableMatcher.html" TargetMode="External"/><Relationship Id="rId8" Type="http://schemas.openxmlformats.org/officeDocument/2006/relationships/hyperlink" Target="http://hamcrest.org/JavaHamcrest/javadoc/1.3/org/hamcrest/CustomMatcher.html" TargetMode="External"/><Relationship Id="rId9" Type="http://schemas.openxmlformats.org/officeDocument/2006/relationships/hyperlink" Target="http://hamcrest.org/JavaHamcrest/javadoc/1.3/org/hamcrest/CustomTypeSafeMatcher.html" TargetMode="External"/><Relationship Id="rId30" Type="http://schemas.openxmlformats.org/officeDocument/2006/relationships/hyperlink" Target="http://hamcrest.org/JavaHamcrest/javadoc/1.3/org/hamcrest/collection/IsEmptyIterable.html" TargetMode="External"/><Relationship Id="rId31" Type="http://schemas.openxmlformats.org/officeDocument/2006/relationships/hyperlink" Target="http://hamcrest.org/JavaHamcrest/javadoc/1.3/org/hamcrest/text/IsEmptyString.html" TargetMode="External"/><Relationship Id="rId32" Type="http://schemas.openxmlformats.org/officeDocument/2006/relationships/hyperlink" Target="http://hamcrest.org/JavaHamcrest/javadoc/1.3/org/hamcrest/core/IsEqual.html" TargetMode="External"/><Relationship Id="rId33" Type="http://schemas.openxmlformats.org/officeDocument/2006/relationships/hyperlink" Target="http://hamcrest.org/JavaHamcrest/javadoc/1.3/org/hamcrest/text/IsEqualIgnoringCase.html" TargetMode="External"/><Relationship Id="rId34" Type="http://schemas.openxmlformats.org/officeDocument/2006/relationships/hyperlink" Target="http://hamcrest.org/JavaHamcrest/javadoc/1.3/org/hamcrest/text/IsEqualIgnoringWhiteSpace.html" TargetMode="External"/><Relationship Id="rId35" Type="http://schemas.openxmlformats.org/officeDocument/2006/relationships/hyperlink" Target="http://hamcrest.org/JavaHamcrest/javadoc/1.3/org/hamcrest/object/IsEventFrom.html" TargetMode="External"/><Relationship Id="rId36" Type="http://schemas.openxmlformats.org/officeDocument/2006/relationships/hyperlink" Target="http://hamcrest.org/JavaHamcrest/javadoc/1.3/org/hamcrest/collection/IsIn.html" TargetMode="External"/><Relationship Id="rId37" Type="http://schemas.openxmlformats.org/officeDocument/2006/relationships/hyperlink" Target="http://hamcrest.org/JavaHamcrest/javadoc/1.3/org/hamcrest/core/IsInstanceOf.html" TargetMode="External"/><Relationship Id="rId38" Type="http://schemas.openxmlformats.org/officeDocument/2006/relationships/hyperlink" Target="http://hamcrest.org/JavaHamcrest/javadoc/1.3/org/hamcrest/collection/IsIterableContainingInAnyOrder.html" TargetMode="External"/><Relationship Id="rId39" Type="http://schemas.openxmlformats.org/officeDocument/2006/relationships/hyperlink" Target="http://hamcrest.org/JavaHamcrest/javadoc/1.3/org/hamcrest/collection/IsIterableContainingInOrder.html" TargetMode="External"/><Relationship Id="rId20" Type="http://schemas.openxmlformats.org/officeDocument/2006/relationships/hyperlink" Target="http://hamcrest.org/JavaHamcrest/javadoc/1.3/org/hamcrest/collection/IsArray.html" TargetMode="External"/><Relationship Id="rId21" Type="http://schemas.openxmlformats.org/officeDocument/2006/relationships/hyperlink" Target="http://hamcrest.org/JavaHamcrest/javadoc/1.3/org/hamcrest/collection/IsArrayContaining.html" TargetMode="External"/><Relationship Id="rId22" Type="http://schemas.openxmlformats.org/officeDocument/2006/relationships/hyperlink" Target="http://hamcrest.org/JavaHamcrest/javadoc/1.3/org/hamcrest/collection/IsArrayContainingInAnyOrder.html" TargetMode="External"/><Relationship Id="rId23" Type="http://schemas.openxmlformats.org/officeDocument/2006/relationships/hyperlink" Target="http://hamcrest.org/JavaHamcrest/javadoc/1.3/org/hamcrest/collection/IsArrayContainingInOrder.html" TargetMode="External"/><Relationship Id="rId24" Type="http://schemas.openxmlformats.org/officeDocument/2006/relationships/hyperlink" Target="http://hamcrest.org/JavaHamcrest/javadoc/1.3/org/hamcrest/collection/IsArrayWithSize.html" TargetMode="External"/><Relationship Id="rId25" Type="http://schemas.openxmlformats.org/officeDocument/2006/relationships/hyperlink" Target="http://hamcrest.org/JavaHamcrest/javadoc/1.3/org/hamcrest/number/IsCloseTo.html" TargetMode="External"/><Relationship Id="rId26" Type="http://schemas.openxmlformats.org/officeDocument/2006/relationships/hyperlink" Target="http://hamcrest.org/JavaHamcrest/javadoc/1.3/org/hamcrest/core/IsCollectionContaining.html" TargetMode="External"/><Relationship Id="rId27" Type="http://schemas.openxmlformats.org/officeDocument/2006/relationships/hyperlink" Target="http://hamcrest.org/JavaHamcrest/javadoc/1.3/org/hamcrest/collection/IsCollectionWithSize.html" TargetMode="External"/><Relationship Id="rId28" Type="http://schemas.openxmlformats.org/officeDocument/2006/relationships/hyperlink" Target="http://hamcrest.org/JavaHamcrest/javadoc/1.3/org/hamcrest/object/IsCompatibleType.html" TargetMode="External"/><Relationship Id="rId29" Type="http://schemas.openxmlformats.org/officeDocument/2006/relationships/hyperlink" Target="http://hamcrest.org/JavaHamcrest/javadoc/1.3/org/hamcrest/collection/IsEmptyCollection.html" TargetMode="External"/><Relationship Id="rId10" Type="http://schemas.openxmlformats.org/officeDocument/2006/relationships/hyperlink" Target="http://hamcrest.org/JavaHamcrest/javadoc/1.3/org/hamcrest/core/DescribedAs.html" TargetMode="External"/><Relationship Id="rId11" Type="http://schemas.openxmlformats.org/officeDocument/2006/relationships/hyperlink" Target="http://hamcrest.org/JavaHamcrest/javadoc/1.3/org/hamcrest/DiagnosingMatcher.html" TargetMode="External"/><Relationship Id="rId12" Type="http://schemas.openxmlformats.org/officeDocument/2006/relationships/hyperlink" Target="http://hamcrest.org/JavaHamcrest/javadoc/1.3/org/hamcrest/core/Every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7716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err="1" smtClean="0"/>
              <a:t>Hamcrest</a:t>
            </a:r>
            <a:endParaRPr lang="en-US" sz="28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Anagram of “Matchers”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</a:t>
            </a:r>
            <a:endParaRPr lang="en-US" dirty="0" smtClean="0"/>
          </a:p>
          <a:p>
            <a:pPr lvl="1"/>
            <a:r>
              <a:rPr lang="en-US" b="1" dirty="0" err="1" smtClean="0"/>
              <a:t>equalTo</a:t>
            </a:r>
            <a:r>
              <a:rPr lang="en-US" dirty="0" smtClean="0"/>
              <a:t> </a:t>
            </a:r>
            <a:r>
              <a:rPr lang="en-US" dirty="0"/>
              <a:t>- test object equality using </a:t>
            </a:r>
            <a:r>
              <a:rPr lang="en-US" dirty="0" err="1"/>
              <a:t>Object.equals</a:t>
            </a:r>
            <a:r>
              <a:rPr lang="en-US" dirty="0"/>
              <a:t> </a:t>
            </a:r>
          </a:p>
          <a:p>
            <a:pPr lvl="1"/>
            <a:r>
              <a:rPr lang="en-US" b="1" dirty="0" err="1"/>
              <a:t>hasToString</a:t>
            </a:r>
            <a:r>
              <a:rPr lang="en-US" dirty="0"/>
              <a:t> - test </a:t>
            </a:r>
            <a:r>
              <a:rPr lang="en-US" dirty="0" err="1"/>
              <a:t>Object.toString</a:t>
            </a:r>
            <a:r>
              <a:rPr lang="en-US" dirty="0"/>
              <a:t> </a:t>
            </a:r>
          </a:p>
          <a:p>
            <a:pPr lvl="1"/>
            <a:r>
              <a:rPr lang="en-US" b="1" dirty="0" err="1"/>
              <a:t>instanceOf</a:t>
            </a:r>
            <a:r>
              <a:rPr lang="en-US" dirty="0"/>
              <a:t>, </a:t>
            </a:r>
            <a:r>
              <a:rPr lang="en-US" b="1" dirty="0" err="1"/>
              <a:t>isCompatibleType</a:t>
            </a:r>
            <a:r>
              <a:rPr lang="en-US" dirty="0"/>
              <a:t> - test type </a:t>
            </a:r>
          </a:p>
          <a:p>
            <a:pPr lvl="1"/>
            <a:r>
              <a:rPr lang="en-US" b="1" dirty="0" err="1"/>
              <a:t>notNullValue</a:t>
            </a:r>
            <a:r>
              <a:rPr lang="en-US" dirty="0"/>
              <a:t>, </a:t>
            </a:r>
            <a:r>
              <a:rPr lang="en-US" b="1" dirty="0" err="1"/>
              <a:t>nullValue</a:t>
            </a:r>
            <a:r>
              <a:rPr lang="en-US" dirty="0"/>
              <a:t> - test for null </a:t>
            </a:r>
          </a:p>
          <a:p>
            <a:pPr lvl="1"/>
            <a:r>
              <a:rPr lang="en-US" b="1" dirty="0" err="1"/>
              <a:t>sameInstance</a:t>
            </a:r>
            <a:r>
              <a:rPr lang="en-US" dirty="0"/>
              <a:t> - test object identity </a:t>
            </a:r>
          </a:p>
          <a:p>
            <a:r>
              <a:rPr lang="en-US" dirty="0"/>
              <a:t>Beans </a:t>
            </a:r>
            <a:endParaRPr lang="en-US" dirty="0" smtClean="0"/>
          </a:p>
          <a:p>
            <a:pPr lvl="1"/>
            <a:r>
              <a:rPr lang="en-US" b="1" dirty="0" err="1" smtClean="0"/>
              <a:t>hasProperty</a:t>
            </a:r>
            <a:r>
              <a:rPr lang="en-US" dirty="0" smtClean="0"/>
              <a:t> </a:t>
            </a:r>
            <a:r>
              <a:rPr lang="en-US" dirty="0"/>
              <a:t>- test JavaBeans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3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 </a:t>
            </a:r>
            <a:endParaRPr lang="en-US" dirty="0" smtClean="0"/>
          </a:p>
          <a:p>
            <a:pPr lvl="1"/>
            <a:r>
              <a:rPr lang="en-US" b="1" dirty="0" smtClean="0"/>
              <a:t>array</a:t>
            </a:r>
            <a:r>
              <a:rPr lang="en-US" dirty="0" smtClean="0"/>
              <a:t> </a:t>
            </a:r>
            <a:r>
              <a:rPr lang="en-US" dirty="0"/>
              <a:t>- test an array's elements against an array of matchers </a:t>
            </a:r>
          </a:p>
          <a:p>
            <a:pPr lvl="1"/>
            <a:r>
              <a:rPr lang="en-US" b="1" dirty="0" err="1"/>
              <a:t>hasEntry</a:t>
            </a:r>
            <a:r>
              <a:rPr lang="en-US" dirty="0"/>
              <a:t>, </a:t>
            </a:r>
            <a:r>
              <a:rPr lang="en-US" b="1" dirty="0" err="1"/>
              <a:t>hasKey</a:t>
            </a:r>
            <a:r>
              <a:rPr lang="en-US" dirty="0"/>
              <a:t>, </a:t>
            </a:r>
            <a:r>
              <a:rPr lang="en-US" b="1" dirty="0" err="1"/>
              <a:t>hasValue</a:t>
            </a:r>
            <a:r>
              <a:rPr lang="en-US" dirty="0"/>
              <a:t> - test a map contains an entry, key or value </a:t>
            </a:r>
          </a:p>
          <a:p>
            <a:pPr lvl="1"/>
            <a:r>
              <a:rPr lang="en-US" b="1" dirty="0" err="1"/>
              <a:t>hasItem</a:t>
            </a:r>
            <a:r>
              <a:rPr lang="en-US" dirty="0"/>
              <a:t>, </a:t>
            </a:r>
            <a:r>
              <a:rPr lang="en-US" b="1" dirty="0" err="1"/>
              <a:t>hasItems</a:t>
            </a:r>
            <a:r>
              <a:rPr lang="en-US" dirty="0"/>
              <a:t> - test a collection contains elements </a:t>
            </a:r>
          </a:p>
          <a:p>
            <a:pPr lvl="1"/>
            <a:r>
              <a:rPr lang="en-US" b="1" dirty="0" err="1"/>
              <a:t>hasItemInArray</a:t>
            </a:r>
            <a:r>
              <a:rPr lang="en-US" dirty="0"/>
              <a:t> - test an array contains an element </a:t>
            </a:r>
          </a:p>
          <a:p>
            <a:endParaRPr lang="en-US" dirty="0" smtClean="0"/>
          </a:p>
          <a:p>
            <a:r>
              <a:rPr lang="en-US" dirty="0" smtClean="0"/>
              <a:t>Number </a:t>
            </a:r>
            <a:endParaRPr lang="en-US" dirty="0" smtClean="0"/>
          </a:p>
          <a:p>
            <a:pPr lvl="1"/>
            <a:r>
              <a:rPr lang="en-US" b="1" dirty="0" err="1" smtClean="0"/>
              <a:t>closeTo</a:t>
            </a:r>
            <a:r>
              <a:rPr lang="en-US" dirty="0" smtClean="0"/>
              <a:t> </a:t>
            </a:r>
            <a:r>
              <a:rPr lang="en-US" dirty="0"/>
              <a:t>- test floating point values are close to a given value </a:t>
            </a:r>
          </a:p>
          <a:p>
            <a:pPr lvl="1"/>
            <a:r>
              <a:rPr lang="en-US" b="1" dirty="0" err="1"/>
              <a:t>greaterThan</a:t>
            </a:r>
            <a:r>
              <a:rPr lang="en-US" dirty="0"/>
              <a:t>, </a:t>
            </a:r>
            <a:r>
              <a:rPr lang="en-US" b="1" dirty="0" err="1"/>
              <a:t>greaterThanOrEqualTo</a:t>
            </a:r>
            <a:r>
              <a:rPr lang="en-US" dirty="0"/>
              <a:t>, </a:t>
            </a:r>
            <a:r>
              <a:rPr lang="en-US" b="1" dirty="0" err="1"/>
              <a:t>lessThan</a:t>
            </a:r>
            <a:r>
              <a:rPr lang="en-US" dirty="0"/>
              <a:t>, </a:t>
            </a:r>
            <a:r>
              <a:rPr lang="en-US" b="1" dirty="0" err="1"/>
              <a:t>lessThanOrEqualTo</a:t>
            </a:r>
            <a:r>
              <a:rPr lang="en-US" dirty="0"/>
              <a:t> - test ordering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</a:t>
            </a:r>
            <a:endParaRPr lang="en-US" dirty="0" smtClean="0"/>
          </a:p>
          <a:p>
            <a:pPr lvl="1"/>
            <a:r>
              <a:rPr lang="en-US" b="1" dirty="0" err="1" smtClean="0"/>
              <a:t>equalToIgnoringCase</a:t>
            </a:r>
            <a:r>
              <a:rPr lang="en-US" dirty="0" smtClean="0"/>
              <a:t> </a:t>
            </a:r>
            <a:r>
              <a:rPr lang="en-US" dirty="0"/>
              <a:t>- test string equality ignoring case </a:t>
            </a:r>
          </a:p>
          <a:p>
            <a:pPr lvl="1"/>
            <a:r>
              <a:rPr lang="en-US" b="1" dirty="0" err="1"/>
              <a:t>equalToIgnoringWhiteSpace</a:t>
            </a:r>
            <a:r>
              <a:rPr lang="en-US" dirty="0"/>
              <a:t> - test string equality ignoring differences in runs of whitespace </a:t>
            </a:r>
          </a:p>
          <a:p>
            <a:pPr lvl="1"/>
            <a:r>
              <a:rPr lang="en-US" b="1" dirty="0" err="1"/>
              <a:t>containsString</a:t>
            </a:r>
            <a:r>
              <a:rPr lang="en-US" dirty="0"/>
              <a:t>, </a:t>
            </a:r>
            <a:r>
              <a:rPr lang="en-US" b="1" dirty="0" err="1"/>
              <a:t>endsWith</a:t>
            </a:r>
            <a:r>
              <a:rPr lang="en-US" dirty="0"/>
              <a:t>, </a:t>
            </a:r>
            <a:r>
              <a:rPr lang="en-US" b="1" dirty="0" err="1"/>
              <a:t>startsWith</a:t>
            </a:r>
            <a:r>
              <a:rPr lang="en-US" dirty="0"/>
              <a:t> - test string matching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3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Syntactic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Hamcrest</a:t>
            </a:r>
            <a:r>
              <a:rPr lang="en-US" dirty="0" smtClean="0"/>
              <a:t> </a:t>
            </a:r>
            <a:r>
              <a:rPr lang="en-US" dirty="0"/>
              <a:t>strives to make your tests as readable as possible.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the “</a:t>
            </a:r>
            <a:r>
              <a:rPr lang="en-US" b="1" dirty="0" smtClean="0"/>
              <a:t>is</a:t>
            </a:r>
            <a:r>
              <a:rPr lang="en-US" dirty="0" smtClean="0"/>
              <a:t>” </a:t>
            </a:r>
            <a:r>
              <a:rPr lang="en-US" dirty="0"/>
              <a:t>matcher is a wrapper that doesn't add any extra behavior to the underlying matcher</a:t>
            </a:r>
            <a:r>
              <a:rPr lang="en-US" dirty="0" smtClean="0"/>
              <a:t>., but increases readability.</a:t>
            </a:r>
          </a:p>
          <a:p>
            <a:r>
              <a:rPr lang="en-US" dirty="0" smtClean="0"/>
              <a:t>The </a:t>
            </a:r>
            <a:r>
              <a:rPr lang="en-US" dirty="0"/>
              <a:t>following assertions are all equivalent: </a:t>
            </a:r>
          </a:p>
          <a:p>
            <a:pPr lvl="1"/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theBiscuit</a:t>
            </a:r>
            <a:r>
              <a:rPr lang="en-US" dirty="0"/>
              <a:t>, </a:t>
            </a:r>
            <a:r>
              <a:rPr lang="en-US" dirty="0" err="1"/>
              <a:t>equalTo</a:t>
            </a:r>
            <a:r>
              <a:rPr lang="en-US" dirty="0"/>
              <a:t>(</a:t>
            </a:r>
            <a:r>
              <a:rPr lang="en-US" dirty="0" err="1"/>
              <a:t>myBiscuit</a:t>
            </a:r>
            <a:r>
              <a:rPr lang="en-US" dirty="0" smtClean="0"/>
              <a:t>));</a:t>
            </a:r>
          </a:p>
          <a:p>
            <a:pPr lvl="1"/>
            <a:r>
              <a:rPr lang="en-US" dirty="0" err="1" smtClean="0"/>
              <a:t>assertThat</a:t>
            </a:r>
            <a:r>
              <a:rPr lang="en-US" dirty="0" smtClean="0"/>
              <a:t>(</a:t>
            </a:r>
            <a:r>
              <a:rPr lang="en-US" dirty="0" err="1" smtClean="0"/>
              <a:t>theBiscuit</a:t>
            </a:r>
            <a:r>
              <a:rPr lang="en-US" dirty="0"/>
              <a:t>, is(</a:t>
            </a:r>
            <a:r>
              <a:rPr lang="en-US" dirty="0" err="1"/>
              <a:t>equalTo</a:t>
            </a:r>
            <a:r>
              <a:rPr lang="en-US" dirty="0"/>
              <a:t>(</a:t>
            </a:r>
            <a:r>
              <a:rPr lang="en-US" dirty="0" err="1"/>
              <a:t>myBiscuit</a:t>
            </a:r>
            <a:r>
              <a:rPr lang="en-US" dirty="0" smtClean="0"/>
              <a:t>)));</a:t>
            </a:r>
          </a:p>
          <a:p>
            <a:pPr lvl="1"/>
            <a:r>
              <a:rPr lang="en-US" dirty="0" err="1" smtClean="0"/>
              <a:t>assertThat</a:t>
            </a:r>
            <a:r>
              <a:rPr lang="en-US" dirty="0" smtClean="0"/>
              <a:t>(</a:t>
            </a:r>
            <a:r>
              <a:rPr lang="en-US" dirty="0" err="1" smtClean="0"/>
              <a:t>theBiscuit</a:t>
            </a:r>
            <a:r>
              <a:rPr lang="en-US" dirty="0"/>
              <a:t>, is(</a:t>
            </a:r>
            <a:r>
              <a:rPr lang="en-US" dirty="0" err="1"/>
              <a:t>myBiscuit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The </a:t>
            </a:r>
            <a:r>
              <a:rPr lang="en-US" dirty="0"/>
              <a:t>last form is allowed since is(T value) is overloaded to return is(</a:t>
            </a:r>
            <a:r>
              <a:rPr lang="en-US" dirty="0" err="1"/>
              <a:t>equalTo</a:t>
            </a:r>
            <a:r>
              <a:rPr lang="en-US" dirty="0"/>
              <a:t>(value)).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7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custom </a:t>
            </a:r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matcher for testing if a double value has the value </a:t>
            </a:r>
            <a:r>
              <a:rPr lang="en-US" dirty="0" err="1"/>
              <a:t>NaN</a:t>
            </a:r>
            <a:r>
              <a:rPr lang="en-US" dirty="0"/>
              <a:t> (not a number). This is the test we want to write: </a:t>
            </a:r>
          </a:p>
          <a:p>
            <a:r>
              <a:rPr lang="en-US" dirty="0"/>
              <a:t>public void </a:t>
            </a:r>
            <a:r>
              <a:rPr lang="en-US" dirty="0" err="1"/>
              <a:t>testSquareRootOfMinusOneIsNotANumber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Math.sqrt</a:t>
            </a:r>
            <a:r>
              <a:rPr lang="en-US" dirty="0"/>
              <a:t>(-1), is(</a:t>
            </a:r>
            <a:r>
              <a:rPr lang="en-US" dirty="0" err="1"/>
              <a:t>notANumber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633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isNotANumber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org.hamcrest.examples.tutorial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org.hamcrest.Description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org.hamcrest.Factory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org.hamcrest.Matcher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org.hamcrest.TypeSafeMatcher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10600" cy="5821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3400" dirty="0" smtClean="0"/>
              <a:t>public </a:t>
            </a:r>
            <a:r>
              <a:rPr lang="en-US" sz="3400" dirty="0"/>
              <a:t>class </a:t>
            </a:r>
            <a:r>
              <a:rPr lang="en-US" sz="3400" dirty="0" err="1"/>
              <a:t>IsNotANumber</a:t>
            </a:r>
            <a:r>
              <a:rPr lang="en-US" sz="3400" dirty="0"/>
              <a:t> extends </a:t>
            </a:r>
            <a:r>
              <a:rPr lang="en-US" sz="3400" dirty="0" err="1"/>
              <a:t>TypeSafeMatcher</a:t>
            </a:r>
            <a:r>
              <a:rPr lang="en-US" sz="3400" dirty="0"/>
              <a:t>&lt;Double&gt; {</a:t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  </a:t>
            </a:r>
            <a:r>
              <a:rPr lang="en-US" sz="3400" dirty="0" smtClean="0"/>
              <a:t>	@</a:t>
            </a:r>
            <a:r>
              <a:rPr lang="en-US" sz="3400" dirty="0"/>
              <a:t>Override</a:t>
            </a:r>
            <a:br>
              <a:rPr lang="en-US" sz="3400" dirty="0"/>
            </a:br>
            <a:r>
              <a:rPr lang="en-US" sz="3400" dirty="0"/>
              <a:t>  </a:t>
            </a:r>
            <a:r>
              <a:rPr lang="en-US" sz="3400" dirty="0" smtClean="0"/>
              <a:t>	public </a:t>
            </a:r>
            <a:r>
              <a:rPr lang="en-US" sz="3400" dirty="0" err="1"/>
              <a:t>boolean</a:t>
            </a:r>
            <a:r>
              <a:rPr lang="en-US" sz="3400" dirty="0"/>
              <a:t> </a:t>
            </a:r>
            <a:r>
              <a:rPr lang="en-US" sz="3400" dirty="0" err="1"/>
              <a:t>matchesSafely</a:t>
            </a:r>
            <a:r>
              <a:rPr lang="en-US" sz="3400" dirty="0"/>
              <a:t>(Double number) {</a:t>
            </a:r>
            <a:br>
              <a:rPr lang="en-US" sz="3400" dirty="0"/>
            </a:br>
            <a:r>
              <a:rPr lang="en-US" sz="3400" dirty="0"/>
              <a:t>    </a:t>
            </a:r>
            <a:r>
              <a:rPr lang="en-US" sz="3400" dirty="0" smtClean="0"/>
              <a:t>	</a:t>
            </a:r>
            <a:r>
              <a:rPr lang="en-US" sz="3400" dirty="0"/>
              <a:t>	</a:t>
            </a:r>
            <a:r>
              <a:rPr lang="en-US" sz="3400" dirty="0" smtClean="0"/>
              <a:t>return </a:t>
            </a:r>
            <a:r>
              <a:rPr lang="en-US" sz="3400" dirty="0" err="1"/>
              <a:t>number.isNaN</a:t>
            </a:r>
            <a:r>
              <a:rPr lang="en-US" sz="3400" dirty="0"/>
              <a:t>();</a:t>
            </a:r>
            <a:br>
              <a:rPr lang="en-US" sz="3400" dirty="0"/>
            </a:br>
            <a:r>
              <a:rPr lang="en-US" sz="3400" dirty="0"/>
              <a:t>  </a:t>
            </a:r>
            <a:r>
              <a:rPr lang="en-US" sz="3400" dirty="0" smtClean="0"/>
              <a:t>	}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  </a:t>
            </a:r>
            <a:r>
              <a:rPr lang="en-US" sz="3400" dirty="0" smtClean="0"/>
              <a:t>	public </a:t>
            </a:r>
            <a:r>
              <a:rPr lang="en-US" sz="3400" dirty="0"/>
              <a:t>void </a:t>
            </a:r>
            <a:r>
              <a:rPr lang="en-US" sz="3400" dirty="0" err="1"/>
              <a:t>describeTo</a:t>
            </a:r>
            <a:r>
              <a:rPr lang="en-US" sz="3400" dirty="0"/>
              <a:t>(Description description) {</a:t>
            </a:r>
            <a:br>
              <a:rPr lang="en-US" sz="3400" dirty="0"/>
            </a:br>
            <a:r>
              <a:rPr lang="en-US" sz="3400" dirty="0"/>
              <a:t>    </a:t>
            </a:r>
            <a:r>
              <a:rPr lang="en-US" sz="3400" dirty="0" smtClean="0"/>
              <a:t>		</a:t>
            </a:r>
            <a:r>
              <a:rPr lang="en-US" sz="3400" dirty="0" err="1" smtClean="0"/>
              <a:t>description.appendText</a:t>
            </a:r>
            <a:r>
              <a:rPr lang="en-US" sz="3400" dirty="0"/>
              <a:t>("not a number");</a:t>
            </a:r>
            <a:br>
              <a:rPr lang="en-US" sz="3400" dirty="0"/>
            </a:br>
            <a:r>
              <a:rPr lang="en-US" sz="3400" dirty="0"/>
              <a:t>  </a:t>
            </a:r>
            <a:r>
              <a:rPr lang="en-US" sz="3400" dirty="0" smtClean="0"/>
              <a:t>	}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  </a:t>
            </a:r>
            <a:r>
              <a:rPr lang="en-US" sz="3400" dirty="0" smtClean="0"/>
              <a:t>	@</a:t>
            </a:r>
            <a:r>
              <a:rPr lang="en-US" sz="3400" dirty="0"/>
              <a:t>Factory</a:t>
            </a:r>
            <a:br>
              <a:rPr lang="en-US" sz="3400" dirty="0"/>
            </a:br>
            <a:r>
              <a:rPr lang="en-US" sz="3400" dirty="0"/>
              <a:t>  </a:t>
            </a:r>
            <a:r>
              <a:rPr lang="en-US" sz="3400" dirty="0" smtClean="0"/>
              <a:t>	public </a:t>
            </a:r>
            <a:r>
              <a:rPr lang="en-US" sz="3400" dirty="0"/>
              <a:t>static &lt;T&gt; Matcher&lt;Double&gt; </a:t>
            </a:r>
            <a:r>
              <a:rPr lang="en-US" sz="3400" dirty="0" err="1"/>
              <a:t>notANumber</a:t>
            </a:r>
            <a:r>
              <a:rPr lang="en-US" sz="3400" dirty="0"/>
              <a:t>() {</a:t>
            </a:r>
            <a:br>
              <a:rPr lang="en-US" sz="3400" dirty="0"/>
            </a:br>
            <a:r>
              <a:rPr lang="en-US" sz="3400" dirty="0"/>
              <a:t>    </a:t>
            </a:r>
            <a:r>
              <a:rPr lang="en-US" sz="3400" dirty="0" smtClean="0"/>
              <a:t>		return </a:t>
            </a:r>
            <a:r>
              <a:rPr lang="en-US" sz="3400" dirty="0"/>
              <a:t>new </a:t>
            </a:r>
            <a:r>
              <a:rPr lang="en-US" sz="3400" dirty="0" err="1"/>
              <a:t>IsNotANumber</a:t>
            </a:r>
            <a:r>
              <a:rPr lang="en-US" sz="3400" dirty="0"/>
              <a:t>();</a:t>
            </a:r>
            <a:br>
              <a:rPr lang="en-US" sz="3400" dirty="0"/>
            </a:br>
            <a:r>
              <a:rPr lang="en-US" sz="3400" dirty="0"/>
              <a:t>  </a:t>
            </a:r>
            <a:r>
              <a:rPr lang="en-US" sz="3400" dirty="0" smtClean="0"/>
              <a:t>	}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68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assertThat</a:t>
            </a:r>
            <a:r>
              <a:rPr lang="en-US" dirty="0"/>
              <a:t>(1.0, is(</a:t>
            </a:r>
            <a:r>
              <a:rPr lang="en-US" dirty="0" err="1"/>
              <a:t>notANumber</a:t>
            </a:r>
            <a:r>
              <a:rPr lang="en-US" dirty="0" smtClean="0"/>
              <a:t>()));</a:t>
            </a:r>
          </a:p>
          <a:p>
            <a:r>
              <a:rPr lang="en-US" dirty="0" smtClean="0"/>
              <a:t>fails </a:t>
            </a:r>
            <a:r>
              <a:rPr lang="en-US" dirty="0"/>
              <a:t>with the message </a:t>
            </a:r>
          </a:p>
          <a:p>
            <a:pPr marL="0" indent="0">
              <a:buNone/>
            </a:pPr>
            <a:r>
              <a:rPr lang="en-US" dirty="0" err="1" smtClean="0"/>
              <a:t>java.lang.AssertionError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Expected: is not a number</a:t>
            </a:r>
            <a:br>
              <a:rPr lang="en-US" dirty="0"/>
            </a:br>
            <a:r>
              <a:rPr lang="en-US" dirty="0"/>
              <a:t>    got : &lt;1.0&gt;</a:t>
            </a:r>
          </a:p>
        </p:txBody>
      </p:sp>
    </p:spTree>
    <p:extLst>
      <p:ext uri="{BB962C8B-B14F-4D97-AF65-F5344CB8AC3E}">
        <p14:creationId xmlns:p14="http://schemas.microsoft.com/office/powerpoint/2010/main" val="44831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// Generated </a:t>
            </a: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package </a:t>
            </a:r>
            <a:r>
              <a:rPr lang="en-US" dirty="0" err="1"/>
              <a:t>org.hamcrest.examples.tutorial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Matchers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public static &lt;T&gt; </a:t>
            </a:r>
            <a:r>
              <a:rPr lang="en-US" dirty="0" err="1"/>
              <a:t>org.hamcrest.Matcher</a:t>
            </a:r>
            <a:r>
              <a:rPr lang="en-US" dirty="0"/>
              <a:t>&lt;T&gt; is(T param1) {</a:t>
            </a:r>
            <a:br>
              <a:rPr lang="en-US" dirty="0"/>
            </a:br>
            <a:r>
              <a:rPr lang="en-US" dirty="0"/>
              <a:t>    return org.hamcrest.core.Is.is(param1);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public static &lt;T&gt; </a:t>
            </a:r>
            <a:r>
              <a:rPr lang="en-US" dirty="0" err="1"/>
              <a:t>org.hamcrest.Matcher</a:t>
            </a:r>
            <a:r>
              <a:rPr lang="en-US" dirty="0"/>
              <a:t>&lt;T&gt; is(</a:t>
            </a:r>
            <a:r>
              <a:rPr lang="en-US" dirty="0" err="1"/>
              <a:t>java.lang.Class</a:t>
            </a:r>
            <a:r>
              <a:rPr lang="en-US" dirty="0"/>
              <a:t>&lt;T&gt; param1) {</a:t>
            </a:r>
            <a:br>
              <a:rPr lang="en-US" dirty="0"/>
            </a:br>
            <a:r>
              <a:rPr lang="en-US" dirty="0"/>
              <a:t>    return org.hamcrest.core.Is.is(param1);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public static &lt;T&gt; </a:t>
            </a:r>
            <a:r>
              <a:rPr lang="en-US" dirty="0" err="1"/>
              <a:t>org.hamcrest.Matcher</a:t>
            </a:r>
            <a:r>
              <a:rPr lang="en-US" dirty="0"/>
              <a:t>&lt;T&gt; is(</a:t>
            </a:r>
            <a:r>
              <a:rPr lang="en-US" dirty="0" err="1"/>
              <a:t>org.hamcrest.Matcher</a:t>
            </a:r>
            <a:r>
              <a:rPr lang="en-US" dirty="0"/>
              <a:t>&lt;T&gt; param1) {</a:t>
            </a:r>
            <a:br>
              <a:rPr lang="en-US" dirty="0"/>
            </a:br>
            <a:r>
              <a:rPr lang="en-US" dirty="0"/>
              <a:t>    return org.hamcrest.core.Is.is(param1);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public static &lt;T&gt; </a:t>
            </a:r>
            <a:r>
              <a:rPr lang="en-US" dirty="0" err="1"/>
              <a:t>org.hamcrest.Matcher</a:t>
            </a:r>
            <a:r>
              <a:rPr lang="en-US" dirty="0"/>
              <a:t>&lt;</a:t>
            </a:r>
            <a:r>
              <a:rPr lang="en-US" dirty="0" err="1"/>
              <a:t>java.lang.Double</a:t>
            </a:r>
            <a:r>
              <a:rPr lang="en-US" dirty="0"/>
              <a:t>&gt; </a:t>
            </a:r>
            <a:r>
              <a:rPr lang="en-US" dirty="0" err="1"/>
              <a:t>notANumber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  return </a:t>
            </a:r>
            <a:r>
              <a:rPr lang="en-US" dirty="0" err="1"/>
              <a:t>org.hamcrest.examples.tutorial.IsNotANumber.notANumber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23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 test </a:t>
            </a:r>
            <a:r>
              <a:rPr lang="en-US" dirty="0"/>
              <a:t>to use the new Matchers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static </a:t>
            </a:r>
            <a:r>
              <a:rPr lang="en-US" dirty="0" err="1"/>
              <a:t>org.hamcrest.MatcherAssert.assertThat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static </a:t>
            </a:r>
            <a:r>
              <a:rPr lang="en-US" dirty="0" err="1"/>
              <a:t>org.hamcrest.examples.tutorial.Matchers</a:t>
            </a:r>
            <a:r>
              <a:rPr lang="en-US" dirty="0"/>
              <a:t>.*;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junit.framework.TestCase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CustomSugarNumberTest</a:t>
            </a:r>
            <a:r>
              <a:rPr lang="en-US" dirty="0"/>
              <a:t> extends </a:t>
            </a:r>
            <a:r>
              <a:rPr lang="en-US" dirty="0" err="1"/>
              <a:t>TestCase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public void </a:t>
            </a:r>
            <a:r>
              <a:rPr lang="en-US" dirty="0" err="1"/>
              <a:t>testSquareRootOfMinusOneIsNotANumber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Math.sqrt</a:t>
            </a:r>
            <a:r>
              <a:rPr lang="en-US" dirty="0"/>
              <a:t>(-1), is(</a:t>
            </a:r>
            <a:r>
              <a:rPr lang="en-US" dirty="0" err="1"/>
              <a:t>notANumber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07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Hamcrest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http://hamcrest.org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code.google.com/p/hamcrest/wiki/Tutorial</a:t>
            </a:r>
            <a:endParaRPr lang="en-US" sz="2800" dirty="0" smtClean="0"/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junit.sourceforge.net/doc/cookbook/cookbook.htm</a:t>
            </a:r>
            <a:endParaRPr lang="en-US" sz="2800" dirty="0" smtClean="0"/>
          </a:p>
          <a:p>
            <a:r>
              <a:rPr lang="en-US" sz="2800" dirty="0"/>
              <a:t>http://hamcrest.org/JavaHamcrest/javadoc/1.3/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0" y="6356350"/>
            <a:ext cx="3276600" cy="365125"/>
          </a:xfrm>
          <a:prstGeom prst="rect">
            <a:avLst/>
          </a:prstGeom>
        </p:spPr>
        <p:txBody>
          <a:bodyPr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http://en.wikipedia.org/wiki/Mockito</a:t>
            </a:r>
          </a:p>
        </p:txBody>
      </p:sp>
    </p:spTree>
    <p:extLst>
      <p:ext uri="{BB962C8B-B14F-4D97-AF65-F5344CB8AC3E}">
        <p14:creationId xmlns:p14="http://schemas.microsoft.com/office/powerpoint/2010/main" val="75848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3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3600" dirty="0" smtClean="0"/>
              <a:t>import </a:t>
            </a:r>
            <a:r>
              <a:rPr lang="en-US" sz="3600" dirty="0"/>
              <a:t>static </a:t>
            </a:r>
            <a:r>
              <a:rPr lang="en-US" sz="3600" dirty="0" err="1"/>
              <a:t>org.junit.Assert</a:t>
            </a:r>
            <a:r>
              <a:rPr lang="en-US" sz="3600" dirty="0"/>
              <a:t>.*; </a:t>
            </a:r>
            <a:endParaRPr lang="en-US" sz="3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3600" dirty="0" smtClean="0"/>
              <a:t>import </a:t>
            </a:r>
            <a:r>
              <a:rPr lang="en-US" sz="3600" dirty="0"/>
              <a:t>static </a:t>
            </a:r>
            <a:r>
              <a:rPr lang="en-US" sz="3600" dirty="0" err="1"/>
              <a:t>org.hamcrest.CoreMatchers</a:t>
            </a:r>
            <a:r>
              <a:rPr lang="en-US" sz="3600" dirty="0"/>
              <a:t>.*;   </a:t>
            </a:r>
            <a:endParaRPr lang="en-US" sz="3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3600" dirty="0" smtClean="0"/>
              <a:t>public </a:t>
            </a:r>
            <a:r>
              <a:rPr lang="en-US" sz="3600" dirty="0"/>
              <a:t>class Junit4FeaturesTest { </a:t>
            </a:r>
            <a:endParaRPr lang="en-US" sz="3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3600" dirty="0" smtClean="0"/>
              <a:t>     @</a:t>
            </a:r>
            <a:r>
              <a:rPr lang="en-US" sz="3600" dirty="0" err="1"/>
              <a:t>org.junit.Test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3600" dirty="0" smtClean="0"/>
              <a:t>     public </a:t>
            </a:r>
            <a:r>
              <a:rPr lang="en-US" sz="3600" dirty="0"/>
              <a:t>void </a:t>
            </a:r>
            <a:r>
              <a:rPr lang="en-US" sz="3600" dirty="0" err="1"/>
              <a:t>testArrays</a:t>
            </a:r>
            <a:r>
              <a:rPr lang="en-US" sz="3600" dirty="0"/>
              <a:t>() { </a:t>
            </a:r>
            <a:endParaRPr lang="en-US" sz="3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3600" dirty="0"/>
              <a:t>	</a:t>
            </a:r>
            <a:r>
              <a:rPr lang="en-US" sz="3600" dirty="0" err="1" smtClean="0"/>
              <a:t>assertThat</a:t>
            </a:r>
            <a:r>
              <a:rPr lang="en-US" sz="3600" dirty="0" smtClean="0"/>
              <a:t>(new </a:t>
            </a:r>
            <a:r>
              <a:rPr lang="en-US" sz="3600" dirty="0">
                <a:hlinkClick r:id="rId2"/>
              </a:rPr>
              <a:t>Integer</a:t>
            </a:r>
            <a:r>
              <a:rPr lang="en-US" sz="3600" dirty="0"/>
              <a:t>[] {1,2,3,4,5</a:t>
            </a:r>
            <a:r>
              <a:rPr lang="en-US" sz="3600" dirty="0" smtClean="0"/>
              <a:t>}, 	   	           </a:t>
            </a:r>
            <a:r>
              <a:rPr lang="en-US" sz="3600" dirty="0" err="1" smtClean="0"/>
              <a:t>equalTo</a:t>
            </a:r>
            <a:r>
              <a:rPr lang="en-US" sz="3600" dirty="0" smtClean="0"/>
              <a:t>(new </a:t>
            </a:r>
            <a:r>
              <a:rPr lang="en-US" sz="3600" dirty="0">
                <a:hlinkClick r:id="rId2"/>
              </a:rPr>
              <a:t>Integer</a:t>
            </a:r>
            <a:r>
              <a:rPr lang="en-US" sz="3600" dirty="0"/>
              <a:t>[]{1,2,3,4,5})); </a:t>
            </a:r>
            <a:r>
              <a:rPr lang="en-US" sz="3600" dirty="0" smtClean="0"/>
              <a:t>	</a:t>
            </a:r>
            <a:endParaRPr lang="en-US" sz="3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3600" dirty="0"/>
              <a:t>	</a:t>
            </a:r>
            <a:r>
              <a:rPr lang="en-US" sz="3600" dirty="0" err="1" smtClean="0"/>
              <a:t>assertThat</a:t>
            </a:r>
            <a:r>
              <a:rPr lang="en-US" sz="3600" dirty="0" smtClean="0"/>
              <a:t>(new </a:t>
            </a:r>
            <a:r>
              <a:rPr lang="en-US" sz="3600" dirty="0">
                <a:hlinkClick r:id="rId2"/>
              </a:rPr>
              <a:t>Integer</a:t>
            </a:r>
            <a:r>
              <a:rPr lang="en-US" sz="3600" dirty="0"/>
              <a:t>[] {1,2,3,4,5</a:t>
            </a:r>
            <a:r>
              <a:rPr lang="en-US" sz="3600" dirty="0" smtClean="0"/>
              <a:t>}, 		          not(new </a:t>
            </a:r>
            <a:r>
              <a:rPr lang="en-US" sz="3600" dirty="0">
                <a:hlinkClick r:id="rId2"/>
              </a:rPr>
              <a:t>Integer</a:t>
            </a:r>
            <a:r>
              <a:rPr lang="en-US" sz="3600" dirty="0"/>
              <a:t>[] {1,2})); </a:t>
            </a:r>
            <a:endParaRPr lang="en-US" sz="3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3600" dirty="0" smtClean="0"/>
              <a:t>     }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3600" dirty="0" smtClean="0"/>
              <a:t>}</a:t>
            </a:r>
            <a:endParaRPr lang="en-US" sz="3600" dirty="0"/>
          </a:p>
          <a:p>
            <a:pPr marL="0" indent="0">
              <a:spcBef>
                <a:spcPts val="300"/>
              </a:spcBef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146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z="1400" b="1" dirty="0"/>
              <a:t>http://www.acgavin.com/hamcrest-and-junit4-4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16840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364163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import </a:t>
            </a:r>
            <a:r>
              <a:rPr lang="en-US" dirty="0"/>
              <a:t>static </a:t>
            </a:r>
            <a:r>
              <a:rPr lang="en-US" dirty="0" err="1"/>
              <a:t>org.junit.Assert</a:t>
            </a:r>
            <a:r>
              <a:rPr lang="en-US" dirty="0"/>
              <a:t>.*; </a:t>
            </a: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import </a:t>
            </a:r>
            <a:r>
              <a:rPr lang="en-US" dirty="0"/>
              <a:t>static </a:t>
            </a:r>
            <a:r>
              <a:rPr lang="en-US" dirty="0" err="1"/>
              <a:t>org.hamcrest.Matchers</a:t>
            </a:r>
            <a:r>
              <a:rPr lang="en-US" dirty="0"/>
              <a:t>.*; </a:t>
            </a: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import </a:t>
            </a:r>
            <a:r>
              <a:rPr lang="en-US" dirty="0" err="1"/>
              <a:t>org.junit.Test</a:t>
            </a:r>
            <a:r>
              <a:rPr lang="en-US" dirty="0"/>
              <a:t>;   </a:t>
            </a: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public </a:t>
            </a:r>
            <a:r>
              <a:rPr lang="en-US" dirty="0"/>
              <a:t>class Junit4FeaturesTest { </a:t>
            </a: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Test public void </a:t>
            </a:r>
            <a:r>
              <a:rPr lang="en-US" dirty="0" smtClean="0"/>
              <a:t>	</a:t>
            </a:r>
            <a:r>
              <a:rPr lang="en-US" dirty="0" err="1" smtClean="0"/>
              <a:t>testNumericComparison</a:t>
            </a:r>
            <a:r>
              <a:rPr lang="en-US" dirty="0"/>
              <a:t>() { </a:t>
            </a:r>
            <a:r>
              <a:rPr lang="en-US" dirty="0" smtClean="0"/>
              <a:t>			     	     </a:t>
            </a:r>
            <a:r>
              <a:rPr lang="en-US" dirty="0" smtClean="0"/>
              <a:t>	</a:t>
            </a:r>
            <a:r>
              <a:rPr lang="ko-KR" altLang="en-US" dirty="0" smtClean="0"/>
              <a:t>     </a:t>
            </a:r>
            <a:r>
              <a:rPr lang="en-US" dirty="0" err="1" smtClean="0"/>
              <a:t>assertThat</a:t>
            </a:r>
            <a:r>
              <a:rPr lang="en-US" dirty="0" smtClean="0"/>
              <a:t>(1,lessThan(2</a:t>
            </a:r>
            <a:r>
              <a:rPr lang="en-US" dirty="0"/>
              <a:t>)); </a:t>
            </a:r>
            <a:r>
              <a:rPr lang="en-US" dirty="0" smtClean="0"/>
              <a:t>	     	 	     	     </a:t>
            </a:r>
            <a:r>
              <a:rPr lang="en-US" dirty="0" err="1" smtClean="0"/>
              <a:t>assertThat</a:t>
            </a:r>
            <a:r>
              <a:rPr lang="en-US" dirty="0" smtClean="0"/>
              <a:t>(2,greaterThan(1</a:t>
            </a:r>
            <a:r>
              <a:rPr lang="en-US" dirty="0"/>
              <a:t>)); </a:t>
            </a:r>
            <a:endParaRPr lang="en-US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err="1" smtClean="0"/>
              <a:t>assertThat</a:t>
            </a:r>
            <a:r>
              <a:rPr lang="en-US" dirty="0" smtClean="0"/>
              <a:t>(2,greaterThanOrEqualTo(2</a:t>
            </a:r>
            <a:r>
              <a:rPr lang="en-US" dirty="0"/>
              <a:t>)); </a:t>
            </a:r>
            <a:r>
              <a:rPr lang="en-US" dirty="0" smtClean="0"/>
              <a:t>	  	     </a:t>
            </a:r>
            <a:r>
              <a:rPr lang="en-US" dirty="0" err="1" smtClean="0"/>
              <a:t>assertThat</a:t>
            </a:r>
            <a:r>
              <a:rPr lang="en-US" dirty="0" smtClean="0"/>
              <a:t>(1,lessThanOrEqualTo(1</a:t>
            </a:r>
            <a:r>
              <a:rPr lang="en-US" dirty="0"/>
              <a:t>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146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z="1400" b="1" dirty="0"/>
              <a:t>http://www.acgavin.com/hamcrest-and-junit4-4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75451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err="1" smtClean="0"/>
              <a:t>Hamcrest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199" y="6356350"/>
            <a:ext cx="5867401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http://junit.org/javadoc/4.10/org/hamcrest/Matcher.html</a:t>
            </a: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90600"/>
            <a:ext cx="859163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4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Autofit/>
          </a:bodyPr>
          <a:lstStyle/>
          <a:p>
            <a:r>
              <a:rPr lang="en-US" sz="3200" dirty="0"/>
              <a:t>http://hamcrest.org/JavaHamcrest/javadoc/1.3/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4400" dirty="0" smtClean="0"/>
          </a:p>
          <a:p>
            <a:r>
              <a:rPr lang="en-US" sz="4400" dirty="0" err="1" smtClean="0"/>
              <a:t>org.hamcrest</a:t>
            </a:r>
            <a:r>
              <a:rPr lang="en-US" sz="4400" dirty="0" smtClean="0"/>
              <a:t>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Interface Matcher&lt;T&gt;</a:t>
            </a:r>
          </a:p>
          <a:p>
            <a:r>
              <a:rPr lang="en-US" sz="4400" dirty="0"/>
              <a:t>All </a:t>
            </a:r>
            <a:r>
              <a:rPr lang="en-US" sz="4400" dirty="0" err="1"/>
              <a:t>Superinterfaces</a:t>
            </a:r>
            <a:r>
              <a:rPr lang="en-US" sz="4400" dirty="0"/>
              <a:t>: </a:t>
            </a:r>
            <a:r>
              <a:rPr lang="en-US" dirty="0" err="1">
                <a:hlinkClick r:id="rId2" tooltip="interface in org.hamcrest"/>
              </a:rPr>
              <a:t>SelfDescribing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z="4400" dirty="0" smtClean="0"/>
              <a:t>All </a:t>
            </a:r>
            <a:r>
              <a:rPr lang="en-US" sz="4400" dirty="0"/>
              <a:t>Known Implementing Classes</a:t>
            </a:r>
            <a:r>
              <a:rPr lang="en-US" dirty="0"/>
              <a:t>: </a:t>
            </a:r>
            <a:r>
              <a:rPr lang="en-US" dirty="0" err="1">
                <a:hlinkClick r:id="rId3" tooltip="class in org.hamcrest.core"/>
              </a:rPr>
              <a:t>AllOf</a:t>
            </a:r>
            <a:r>
              <a:rPr lang="en-US" dirty="0"/>
              <a:t>, </a:t>
            </a:r>
            <a:r>
              <a:rPr lang="en-US" dirty="0" err="1">
                <a:hlinkClick r:id="rId4" tooltip="class in org.hamcrest.core"/>
              </a:rPr>
              <a:t>AnyOf</a:t>
            </a:r>
            <a:r>
              <a:rPr lang="en-US" dirty="0"/>
              <a:t>, </a:t>
            </a:r>
            <a:r>
              <a:rPr lang="en-US" dirty="0" err="1">
                <a:hlinkClick r:id="rId5" tooltip="class in org.hamcrest"/>
              </a:rPr>
              <a:t>BaseMatcher</a:t>
            </a:r>
            <a:r>
              <a:rPr lang="en-US" dirty="0"/>
              <a:t>, </a:t>
            </a:r>
            <a:r>
              <a:rPr lang="en-US" dirty="0" err="1">
                <a:hlinkClick r:id="rId6" tooltip="class in org.hamcrest.number"/>
              </a:rPr>
              <a:t>BigDecimalCloseTo</a:t>
            </a:r>
            <a:r>
              <a:rPr lang="en-US" dirty="0"/>
              <a:t>, </a:t>
            </a:r>
            <a:r>
              <a:rPr lang="en-US" dirty="0" err="1">
                <a:hlinkClick r:id="rId7" tooltip="class in org.hamcrest.core"/>
              </a:rPr>
              <a:t>CombinableMatcher</a:t>
            </a:r>
            <a:r>
              <a:rPr lang="en-US" dirty="0"/>
              <a:t>, </a:t>
            </a:r>
            <a:r>
              <a:rPr lang="en-US" dirty="0" err="1">
                <a:hlinkClick r:id="rId8" tooltip="class in org.hamcrest"/>
              </a:rPr>
              <a:t>CustomMatcher</a:t>
            </a:r>
            <a:r>
              <a:rPr lang="en-US" dirty="0"/>
              <a:t>, </a:t>
            </a:r>
            <a:r>
              <a:rPr lang="en-US" dirty="0" err="1">
                <a:hlinkClick r:id="rId9" tooltip="class in org.hamcrest"/>
              </a:rPr>
              <a:t>CustomTypeSafeMatcher</a:t>
            </a:r>
            <a:r>
              <a:rPr lang="en-US" dirty="0"/>
              <a:t>, </a:t>
            </a:r>
            <a:r>
              <a:rPr lang="en-US" dirty="0" err="1">
                <a:hlinkClick r:id="rId10" tooltip="class in org.hamcrest.core"/>
              </a:rPr>
              <a:t>DescribedAs</a:t>
            </a:r>
            <a:r>
              <a:rPr lang="en-US" dirty="0"/>
              <a:t>, </a:t>
            </a:r>
            <a:r>
              <a:rPr lang="en-US" dirty="0" err="1">
                <a:hlinkClick r:id="rId11" tooltip="class in org.hamcrest"/>
              </a:rPr>
              <a:t>DiagnosingMatcher</a:t>
            </a:r>
            <a:r>
              <a:rPr lang="en-US" dirty="0"/>
              <a:t>, </a:t>
            </a:r>
            <a:r>
              <a:rPr lang="en-US" dirty="0">
                <a:hlinkClick r:id="rId12" tooltip="class in org.hamcrest.core"/>
              </a:rPr>
              <a:t>Every</a:t>
            </a:r>
            <a:r>
              <a:rPr lang="en-US" dirty="0"/>
              <a:t>, </a:t>
            </a:r>
            <a:r>
              <a:rPr lang="en-US" dirty="0" err="1">
                <a:hlinkClick r:id="rId13" tooltip="class in org.hamcrest"/>
              </a:rPr>
              <a:t>FeatureMatcher</a:t>
            </a:r>
            <a:r>
              <a:rPr lang="en-US" dirty="0"/>
              <a:t>, </a:t>
            </a:r>
            <a:r>
              <a:rPr lang="en-US" dirty="0" err="1">
                <a:hlinkClick r:id="rId14" tooltip="class in org.hamcrest.beans"/>
              </a:rPr>
              <a:t>HasProperty</a:t>
            </a:r>
            <a:r>
              <a:rPr lang="en-US" dirty="0"/>
              <a:t>, </a:t>
            </a:r>
            <a:r>
              <a:rPr lang="en-US" dirty="0" err="1">
                <a:hlinkClick r:id="rId15" tooltip="class in org.hamcrest.beans"/>
              </a:rPr>
              <a:t>HasPropertyWithValue</a:t>
            </a:r>
            <a:r>
              <a:rPr lang="en-US" dirty="0"/>
              <a:t>, </a:t>
            </a:r>
            <a:r>
              <a:rPr lang="en-US" dirty="0" err="1">
                <a:hlinkClick r:id="rId16" tooltip="class in org.hamcrest.object"/>
              </a:rPr>
              <a:t>HasToString</a:t>
            </a:r>
            <a:r>
              <a:rPr lang="en-US" dirty="0"/>
              <a:t>, </a:t>
            </a:r>
            <a:r>
              <a:rPr lang="en-US" dirty="0" err="1">
                <a:hlinkClick r:id="rId17" tooltip="class in org.hamcrest.xml"/>
              </a:rPr>
              <a:t>HasXPath</a:t>
            </a:r>
            <a:r>
              <a:rPr lang="en-US" dirty="0"/>
              <a:t>, </a:t>
            </a:r>
            <a:r>
              <a:rPr lang="en-US" dirty="0">
                <a:hlinkClick r:id="rId18" tooltip="class in org.hamcrest.core"/>
              </a:rPr>
              <a:t>Is</a:t>
            </a:r>
            <a:r>
              <a:rPr lang="en-US" dirty="0"/>
              <a:t>, </a:t>
            </a:r>
            <a:r>
              <a:rPr lang="en-US" dirty="0" err="1">
                <a:hlinkClick r:id="rId19" tooltip="class in org.hamcrest.core"/>
              </a:rPr>
              <a:t>IsAnything</a:t>
            </a:r>
            <a:r>
              <a:rPr lang="en-US" dirty="0"/>
              <a:t>, </a:t>
            </a:r>
            <a:r>
              <a:rPr lang="en-US" dirty="0" err="1">
                <a:hlinkClick r:id="rId20" tooltip="class in org.hamcrest.collection"/>
              </a:rPr>
              <a:t>IsArray</a:t>
            </a:r>
            <a:r>
              <a:rPr lang="en-US" dirty="0"/>
              <a:t>, </a:t>
            </a:r>
            <a:r>
              <a:rPr lang="en-US" dirty="0" err="1">
                <a:hlinkClick r:id="rId21" tooltip="class in org.hamcrest.collection"/>
              </a:rPr>
              <a:t>IsArrayContaining</a:t>
            </a:r>
            <a:r>
              <a:rPr lang="en-US" dirty="0"/>
              <a:t>, </a:t>
            </a:r>
            <a:r>
              <a:rPr lang="en-US" dirty="0" err="1">
                <a:hlinkClick r:id="rId22" tooltip="class in org.hamcrest.collection"/>
              </a:rPr>
              <a:t>IsArrayContainingInAnyOrder</a:t>
            </a:r>
            <a:r>
              <a:rPr lang="en-US" dirty="0"/>
              <a:t>, </a:t>
            </a:r>
            <a:r>
              <a:rPr lang="en-US" dirty="0" err="1">
                <a:hlinkClick r:id="rId23" tooltip="class in org.hamcrest.collection"/>
              </a:rPr>
              <a:t>IsArrayContainingInOrder</a:t>
            </a:r>
            <a:r>
              <a:rPr lang="en-US" dirty="0"/>
              <a:t>, </a:t>
            </a:r>
            <a:r>
              <a:rPr lang="en-US" dirty="0" err="1">
                <a:hlinkClick r:id="rId24" tooltip="class in org.hamcrest.collection"/>
              </a:rPr>
              <a:t>IsArrayWithSize</a:t>
            </a:r>
            <a:r>
              <a:rPr lang="en-US" dirty="0"/>
              <a:t>, </a:t>
            </a:r>
            <a:r>
              <a:rPr lang="en-US" dirty="0" err="1">
                <a:hlinkClick r:id="rId25" tooltip="class in org.hamcrest.number"/>
              </a:rPr>
              <a:t>IsCloseTo</a:t>
            </a:r>
            <a:r>
              <a:rPr lang="en-US" dirty="0"/>
              <a:t>, </a:t>
            </a:r>
            <a:r>
              <a:rPr lang="en-US" dirty="0" err="1">
                <a:hlinkClick r:id="rId26" tooltip="class in org.hamcrest.core"/>
              </a:rPr>
              <a:t>IsCollectionContaining</a:t>
            </a:r>
            <a:r>
              <a:rPr lang="en-US" dirty="0"/>
              <a:t>, </a:t>
            </a:r>
            <a:r>
              <a:rPr lang="en-US" dirty="0" err="1">
                <a:hlinkClick r:id="rId27" tooltip="class in org.hamcrest.collection"/>
              </a:rPr>
              <a:t>IsCollectionWithSize</a:t>
            </a:r>
            <a:r>
              <a:rPr lang="en-US" dirty="0"/>
              <a:t>, </a:t>
            </a:r>
            <a:r>
              <a:rPr lang="en-US" dirty="0" err="1">
                <a:hlinkClick r:id="rId28" tooltip="class in org.hamcrest.object"/>
              </a:rPr>
              <a:t>IsCompatibleType</a:t>
            </a:r>
            <a:r>
              <a:rPr lang="en-US" dirty="0"/>
              <a:t>, </a:t>
            </a:r>
            <a:r>
              <a:rPr lang="en-US" dirty="0" err="1">
                <a:hlinkClick r:id="rId29" tooltip="class in org.hamcrest.collection"/>
              </a:rPr>
              <a:t>IsEmptyCollection</a:t>
            </a:r>
            <a:r>
              <a:rPr lang="en-US" dirty="0"/>
              <a:t>, </a:t>
            </a:r>
            <a:r>
              <a:rPr lang="en-US" dirty="0" err="1">
                <a:hlinkClick r:id="rId30" tooltip="class in org.hamcrest.collection"/>
              </a:rPr>
              <a:t>IsEmptyIterable</a:t>
            </a:r>
            <a:r>
              <a:rPr lang="en-US" dirty="0"/>
              <a:t>, </a:t>
            </a:r>
            <a:r>
              <a:rPr lang="en-US" dirty="0" err="1">
                <a:hlinkClick r:id="rId31" tooltip="class in org.hamcrest.text"/>
              </a:rPr>
              <a:t>IsEmptyString</a:t>
            </a:r>
            <a:r>
              <a:rPr lang="en-US" dirty="0"/>
              <a:t>, </a:t>
            </a:r>
            <a:r>
              <a:rPr lang="en-US" dirty="0" err="1">
                <a:hlinkClick r:id="rId32" tooltip="class in org.hamcrest.core"/>
              </a:rPr>
              <a:t>IsEqual</a:t>
            </a:r>
            <a:r>
              <a:rPr lang="en-US" dirty="0"/>
              <a:t>, </a:t>
            </a:r>
            <a:r>
              <a:rPr lang="en-US" dirty="0" err="1">
                <a:hlinkClick r:id="rId33" tooltip="class in org.hamcrest.text"/>
              </a:rPr>
              <a:t>IsEqualIgnoringCase</a:t>
            </a:r>
            <a:r>
              <a:rPr lang="en-US" dirty="0"/>
              <a:t>, </a:t>
            </a:r>
            <a:r>
              <a:rPr lang="en-US" dirty="0" err="1">
                <a:hlinkClick r:id="rId34" tooltip="class in org.hamcrest.text"/>
              </a:rPr>
              <a:t>IsEqualIgnoringWhiteSpace</a:t>
            </a:r>
            <a:r>
              <a:rPr lang="en-US" dirty="0"/>
              <a:t>, </a:t>
            </a:r>
            <a:r>
              <a:rPr lang="en-US" dirty="0" err="1">
                <a:hlinkClick r:id="rId35" tooltip="class in org.hamcrest.object"/>
              </a:rPr>
              <a:t>IsEventFrom</a:t>
            </a:r>
            <a:r>
              <a:rPr lang="en-US" dirty="0"/>
              <a:t>, </a:t>
            </a:r>
            <a:r>
              <a:rPr lang="en-US" dirty="0" err="1">
                <a:hlinkClick r:id="rId36" tooltip="class in org.hamcrest.collection"/>
              </a:rPr>
              <a:t>IsIn</a:t>
            </a:r>
            <a:r>
              <a:rPr lang="en-US" dirty="0"/>
              <a:t>, </a:t>
            </a:r>
            <a:r>
              <a:rPr lang="en-US" dirty="0" err="1">
                <a:hlinkClick r:id="rId37" tooltip="class in org.hamcrest.core"/>
              </a:rPr>
              <a:t>IsInstanceOf</a:t>
            </a:r>
            <a:r>
              <a:rPr lang="en-US" dirty="0"/>
              <a:t>, </a:t>
            </a:r>
            <a:r>
              <a:rPr lang="en-US" dirty="0" err="1">
                <a:hlinkClick r:id="rId38" tooltip="class in org.hamcrest.collection"/>
              </a:rPr>
              <a:t>IsIterableContainingInAnyOrder</a:t>
            </a:r>
            <a:r>
              <a:rPr lang="en-US" dirty="0"/>
              <a:t>, </a:t>
            </a:r>
            <a:r>
              <a:rPr lang="en-US" dirty="0" err="1">
                <a:hlinkClick r:id="rId39" tooltip="class in org.hamcrest.collection"/>
              </a:rPr>
              <a:t>IsIterableContainingInOrder</a:t>
            </a:r>
            <a:r>
              <a:rPr lang="en-US" dirty="0"/>
              <a:t>, </a:t>
            </a:r>
            <a:r>
              <a:rPr lang="en-US" dirty="0" err="1">
                <a:hlinkClick r:id="rId40" tooltip="class in org.hamcrest.collection"/>
              </a:rPr>
              <a:t>IsIterableWithSize</a:t>
            </a:r>
            <a:r>
              <a:rPr lang="en-US" dirty="0"/>
              <a:t>, </a:t>
            </a:r>
            <a:r>
              <a:rPr lang="en-US" dirty="0" err="1">
                <a:hlinkClick r:id="rId41" tooltip="class in org.hamcrest.collection"/>
              </a:rPr>
              <a:t>IsMapContaining</a:t>
            </a:r>
            <a:r>
              <a:rPr lang="en-US" dirty="0"/>
              <a:t>, </a:t>
            </a:r>
            <a:r>
              <a:rPr lang="en-US" dirty="0" err="1">
                <a:hlinkClick r:id="rId42" tooltip="class in org.hamcrest.core"/>
              </a:rPr>
              <a:t>IsNot</a:t>
            </a:r>
            <a:r>
              <a:rPr lang="en-US" dirty="0"/>
              <a:t>, </a:t>
            </a:r>
            <a:r>
              <a:rPr lang="en-US" dirty="0" err="1">
                <a:hlinkClick r:id="rId43" tooltip="class in org.hamcrest.core"/>
              </a:rPr>
              <a:t>IsNull</a:t>
            </a:r>
            <a:r>
              <a:rPr lang="en-US" dirty="0"/>
              <a:t>, </a:t>
            </a:r>
            <a:r>
              <a:rPr lang="en-US" dirty="0" err="1">
                <a:hlinkClick r:id="rId44" tooltip="class in org.hamcrest.core"/>
              </a:rPr>
              <a:t>IsSame</a:t>
            </a:r>
            <a:r>
              <a:rPr lang="en-US" dirty="0"/>
              <a:t>, </a:t>
            </a:r>
            <a:r>
              <a:rPr lang="en-US" dirty="0" err="1">
                <a:hlinkClick r:id="rId45" tooltip="class in org.hamcrest.number"/>
              </a:rPr>
              <a:t>OrderingComparison</a:t>
            </a:r>
            <a:r>
              <a:rPr lang="en-US" dirty="0"/>
              <a:t>, </a:t>
            </a:r>
            <a:r>
              <a:rPr lang="en-US" dirty="0" err="1">
                <a:hlinkClick r:id="rId46" tooltip="class in org.hamcrest.beans"/>
              </a:rPr>
              <a:t>SamePropertyValuesAs</a:t>
            </a:r>
            <a:r>
              <a:rPr lang="en-US" dirty="0"/>
              <a:t>, </a:t>
            </a:r>
            <a:r>
              <a:rPr lang="en-US" dirty="0" err="1">
                <a:hlinkClick r:id="rId47" tooltip="class in org.hamcrest.beans"/>
              </a:rPr>
              <a:t>SamePropertyValuesAs.PropertyMatcher</a:t>
            </a:r>
            <a:r>
              <a:rPr lang="en-US" dirty="0"/>
              <a:t>, </a:t>
            </a:r>
            <a:r>
              <a:rPr lang="en-US" dirty="0" err="1">
                <a:hlinkClick r:id="rId48" tooltip="class in org.hamcrest.core"/>
              </a:rPr>
              <a:t>StringContains</a:t>
            </a:r>
            <a:r>
              <a:rPr lang="en-US" dirty="0"/>
              <a:t>, </a:t>
            </a:r>
            <a:r>
              <a:rPr lang="en-US" dirty="0" err="1">
                <a:hlinkClick r:id="rId49" tooltip="class in org.hamcrest.text"/>
              </a:rPr>
              <a:t>StringContainsInOrder</a:t>
            </a:r>
            <a:r>
              <a:rPr lang="en-US" dirty="0"/>
              <a:t>, </a:t>
            </a:r>
            <a:r>
              <a:rPr lang="en-US" dirty="0" err="1">
                <a:hlinkClick r:id="rId50" tooltip="class in org.hamcrest.core"/>
              </a:rPr>
              <a:t>StringEndsWith</a:t>
            </a:r>
            <a:r>
              <a:rPr lang="en-US" dirty="0"/>
              <a:t>, </a:t>
            </a:r>
            <a:r>
              <a:rPr lang="en-US" dirty="0" err="1">
                <a:hlinkClick r:id="rId51" tooltip="class in org.hamcrest.core"/>
              </a:rPr>
              <a:t>StringStartsWith</a:t>
            </a:r>
            <a:r>
              <a:rPr lang="en-US" dirty="0"/>
              <a:t>, </a:t>
            </a:r>
            <a:r>
              <a:rPr lang="en-US" dirty="0" err="1">
                <a:hlinkClick r:id="rId52" tooltip="class in org.hamcrest.core"/>
              </a:rPr>
              <a:t>SubstringMatcher</a:t>
            </a:r>
            <a:r>
              <a:rPr lang="en-US" dirty="0"/>
              <a:t>, </a:t>
            </a:r>
            <a:r>
              <a:rPr lang="en-US" dirty="0" err="1">
                <a:hlinkClick r:id="rId53" tooltip="class in org.hamcrest"/>
              </a:rPr>
              <a:t>TypeSafeDiagnosingMatcher</a:t>
            </a:r>
            <a:r>
              <a:rPr lang="en-US" dirty="0"/>
              <a:t>, </a:t>
            </a:r>
            <a:r>
              <a:rPr lang="en-US" dirty="0" err="1">
                <a:hlinkClick r:id="rId54" tooltip="class in org.hamcrest"/>
              </a:rPr>
              <a:t>TypeSafeMatcher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46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 and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matchers in </a:t>
            </a:r>
            <a:r>
              <a:rPr lang="en-US" dirty="0" err="1" smtClean="0"/>
              <a:t>Mockito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Mockito</a:t>
            </a:r>
            <a:r>
              <a:rPr lang="en-US" dirty="0" smtClean="0"/>
              <a:t> also has its own matchers</a:t>
            </a:r>
          </a:p>
          <a:p>
            <a:endParaRPr lang="en-US" dirty="0"/>
          </a:p>
          <a:p>
            <a:r>
              <a:rPr lang="en-US" dirty="0" smtClean="0"/>
              <a:t>Checkout </a:t>
            </a:r>
            <a:r>
              <a:rPr lang="en-US" dirty="0" err="1" smtClean="0"/>
              <a:t>intThat</a:t>
            </a:r>
            <a:r>
              <a:rPr lang="en-US" dirty="0" smtClean="0"/>
              <a:t>() method in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0" y="6356350"/>
            <a:ext cx="4038600" cy="365125"/>
          </a:xfrm>
          <a:prstGeom prst="rect">
            <a:avLst/>
          </a:prstGeom>
        </p:spPr>
        <p:txBody>
          <a:bodyPr/>
          <a:lstStyle/>
          <a:p>
            <a:r>
              <a:rPr lang="en-US" sz="1400" b="1" dirty="0"/>
              <a:t>http://code.google.com/p/hamcrest/wiki/Tutorial</a:t>
            </a:r>
            <a:endParaRPr lang="en-US" sz="1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585788"/>
            <a:ext cx="89630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3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way we added Selenium in IntelliJ using Maven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central.maven.org</a:t>
            </a:r>
            <a:r>
              <a:rPr lang="en-US" dirty="0"/>
              <a:t>/maven2/org/</a:t>
            </a:r>
            <a:r>
              <a:rPr lang="en-US" dirty="0" err="1"/>
              <a:t>hamcrest</a:t>
            </a:r>
            <a:r>
              <a:rPr lang="en-US" dirty="0"/>
              <a:t>/</a:t>
            </a:r>
            <a:r>
              <a:rPr lang="en-US" dirty="0" err="1"/>
              <a:t>hamcrest</a:t>
            </a:r>
            <a:r>
              <a:rPr lang="en-US" dirty="0"/>
              <a:t>-all/1.3/hamcrest-all-1.3.jar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 Setup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3048000" cy="27033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2" y="3893822"/>
            <a:ext cx="8486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Hamcrest</a:t>
            </a:r>
            <a:r>
              <a:rPr lang="en-US" dirty="0"/>
              <a:t> is a framework for writing matcher objects allowing 'match' rules to be defined declaratively.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 number of situations where matchers are </a:t>
            </a:r>
            <a:r>
              <a:rPr lang="en-US" dirty="0" smtClean="0"/>
              <a:t>invaluable, </a:t>
            </a:r>
            <a:r>
              <a:rPr lang="en-US" dirty="0"/>
              <a:t>such as UI validation, or data filtering,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it is in the area of writing flexible tests that matchers are most commonly used. </a:t>
            </a:r>
          </a:p>
        </p:txBody>
      </p:sp>
    </p:spTree>
    <p:extLst>
      <p:ext uri="{BB962C8B-B14F-4D97-AF65-F5344CB8AC3E}">
        <p14:creationId xmlns:p14="http://schemas.microsoft.com/office/powerpoint/2010/main" val="63917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first </a:t>
            </a:r>
            <a:r>
              <a:rPr lang="en-US" dirty="0" err="1"/>
              <a:t>Hamcrest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static </a:t>
            </a:r>
            <a:r>
              <a:rPr lang="en-US" dirty="0" err="1"/>
              <a:t>org.hamcrest.MatcherAssert.assertThat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static </a:t>
            </a:r>
            <a:r>
              <a:rPr lang="en-US" dirty="0" err="1"/>
              <a:t>org.hamcrest.Matchers</a:t>
            </a:r>
            <a:r>
              <a:rPr lang="en-US" dirty="0"/>
              <a:t>.*;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BiscuitTest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public void </a:t>
            </a:r>
            <a:r>
              <a:rPr lang="en-US" dirty="0" err="1"/>
              <a:t>testEquals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  Biscuit </a:t>
            </a:r>
            <a:r>
              <a:rPr lang="en-US" dirty="0" err="1"/>
              <a:t>theBiscuit</a:t>
            </a:r>
            <a:r>
              <a:rPr lang="en-US" dirty="0"/>
              <a:t> = new Biscuit("Ginger");</a:t>
            </a:r>
            <a:br>
              <a:rPr lang="en-US" dirty="0"/>
            </a:br>
            <a:r>
              <a:rPr lang="en-US" dirty="0"/>
              <a:t>    Biscuit </a:t>
            </a:r>
            <a:r>
              <a:rPr lang="en-US" dirty="0" err="1"/>
              <a:t>myBiscuit</a:t>
            </a:r>
            <a:r>
              <a:rPr lang="en-US" dirty="0"/>
              <a:t> = new Biscuit("Ginger");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assertThat</a:t>
            </a:r>
            <a:r>
              <a:rPr lang="en-US" dirty="0"/>
              <a:t>(</a:t>
            </a:r>
            <a:r>
              <a:rPr lang="en-US" dirty="0" err="1"/>
              <a:t>theBiscuit</a:t>
            </a:r>
            <a:r>
              <a:rPr lang="en-US" dirty="0"/>
              <a:t>, </a:t>
            </a:r>
            <a:r>
              <a:rPr lang="en-US" dirty="0" err="1"/>
              <a:t>equalTo</a:t>
            </a:r>
            <a:r>
              <a:rPr lang="en-US" dirty="0"/>
              <a:t>(</a:t>
            </a:r>
            <a:r>
              <a:rPr lang="en-US" dirty="0" err="1"/>
              <a:t>myBiscuit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more than one assertion in your test you can include an identifier for the tested value in the assertion: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assertThat</a:t>
            </a:r>
            <a:r>
              <a:rPr lang="en-US" dirty="0"/>
              <a:t>("chocolate chips", </a:t>
            </a:r>
            <a:r>
              <a:rPr lang="en-US" dirty="0" err="1"/>
              <a:t>theBiscuit.getChocolateChipCount</a:t>
            </a:r>
            <a:r>
              <a:rPr lang="en-US" dirty="0"/>
              <a:t>(), </a:t>
            </a:r>
            <a:r>
              <a:rPr lang="en-US" dirty="0" err="1"/>
              <a:t>equalTo</a:t>
            </a:r>
            <a:r>
              <a:rPr lang="en-US" dirty="0"/>
              <a:t>(10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assertThat</a:t>
            </a:r>
            <a:r>
              <a:rPr lang="en-US" dirty="0"/>
              <a:t>("hazelnuts", </a:t>
            </a:r>
            <a:r>
              <a:rPr lang="en-US" dirty="0" err="1"/>
              <a:t>theBiscuit.getHazelnutCount</a:t>
            </a:r>
            <a:r>
              <a:rPr lang="en-US" dirty="0"/>
              <a:t>(), </a:t>
            </a:r>
            <a:r>
              <a:rPr lang="en-US" dirty="0" err="1"/>
              <a:t>equalTo</a:t>
            </a:r>
            <a:r>
              <a:rPr lang="en-US" dirty="0"/>
              <a:t>(3));</a:t>
            </a:r>
          </a:p>
        </p:txBody>
      </p:sp>
    </p:spTree>
    <p:extLst>
      <p:ext uri="{BB962C8B-B14F-4D97-AF65-F5344CB8AC3E}">
        <p14:creationId xmlns:p14="http://schemas.microsoft.com/office/powerpoint/2010/main" val="96609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Hamcrest</a:t>
            </a:r>
            <a:r>
              <a:rPr lang="en-US" dirty="0" smtClean="0"/>
              <a:t> Common </a:t>
            </a:r>
            <a:r>
              <a:rPr lang="en-US" dirty="0"/>
              <a:t>M</a:t>
            </a:r>
            <a:r>
              <a:rPr lang="en-US" dirty="0" smtClean="0"/>
              <a:t>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tour of </a:t>
            </a:r>
            <a:r>
              <a:rPr lang="en-US" dirty="0" err="1" smtClean="0"/>
              <a:t>Hamcrest</a:t>
            </a:r>
            <a:r>
              <a:rPr lang="en-US" dirty="0" smtClean="0"/>
              <a:t> </a:t>
            </a:r>
            <a:r>
              <a:rPr lang="en-US" dirty="0"/>
              <a:t>comes with a library of useful matchers. Here are some of the most important ones. </a:t>
            </a:r>
          </a:p>
          <a:p>
            <a:r>
              <a:rPr lang="en-US" dirty="0"/>
              <a:t>Core </a:t>
            </a:r>
          </a:p>
          <a:p>
            <a:pPr lvl="1"/>
            <a:r>
              <a:rPr lang="en-US" b="1" dirty="0"/>
              <a:t>anything</a:t>
            </a:r>
            <a:r>
              <a:rPr lang="en-US" dirty="0"/>
              <a:t> - always matches, useful if you don't care what the object under test is </a:t>
            </a:r>
          </a:p>
          <a:p>
            <a:pPr lvl="1"/>
            <a:r>
              <a:rPr lang="en-US" b="1" dirty="0" err="1"/>
              <a:t>describedAs</a:t>
            </a:r>
            <a:r>
              <a:rPr lang="en-US" dirty="0"/>
              <a:t> - decorator to adding custom failure description </a:t>
            </a:r>
          </a:p>
          <a:p>
            <a:pPr lvl="1"/>
            <a:r>
              <a:rPr lang="en-US" dirty="0"/>
              <a:t>is - decorator to improve readability - see "Sugar", below </a:t>
            </a:r>
          </a:p>
          <a:p>
            <a:r>
              <a:rPr lang="en-US" dirty="0"/>
              <a:t>Logical </a:t>
            </a:r>
          </a:p>
          <a:p>
            <a:pPr lvl="1"/>
            <a:r>
              <a:rPr lang="en-US" b="1" dirty="0" err="1"/>
              <a:t>allOf</a:t>
            </a:r>
            <a:r>
              <a:rPr lang="en-US" dirty="0"/>
              <a:t> - matches if all matchers match, short circuits (like Java &amp;&amp;) </a:t>
            </a:r>
          </a:p>
          <a:p>
            <a:pPr lvl="1"/>
            <a:r>
              <a:rPr lang="en-US" b="1" dirty="0" err="1"/>
              <a:t>anyOf</a:t>
            </a:r>
            <a:r>
              <a:rPr lang="en-US" dirty="0"/>
              <a:t> - matches if any matchers match, short circuits (like Java ||) 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- matches if the wrapped matcher doesn't match and vice versa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0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33947</TotalTime>
  <Words>568</Words>
  <Application>Microsoft Macintosh PowerPoint</Application>
  <PresentationFormat>On-screen Show (4:3)</PresentationFormat>
  <Paragraphs>115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Lucida Sans</vt:lpstr>
      <vt:lpstr>Verdana</vt:lpstr>
      <vt:lpstr>Arial</vt:lpstr>
      <vt:lpstr>Calibri</vt:lpstr>
      <vt:lpstr>Office Theme</vt:lpstr>
      <vt:lpstr>Hamcrest</vt:lpstr>
      <vt:lpstr>What is Hamcrest?</vt:lpstr>
      <vt:lpstr>PowerPoint Presentation</vt:lpstr>
      <vt:lpstr>Download</vt:lpstr>
      <vt:lpstr>IntelliJ Setup</vt:lpstr>
      <vt:lpstr>PowerPoint Presentation</vt:lpstr>
      <vt:lpstr>My first Hamcrest test</vt:lpstr>
      <vt:lpstr>PowerPoint Presentation</vt:lpstr>
      <vt:lpstr>Hamcrest Common Matchers</vt:lpstr>
      <vt:lpstr>PowerPoint Presentation</vt:lpstr>
      <vt:lpstr>PowerPoint Presentation</vt:lpstr>
      <vt:lpstr>PowerPoint Presentation</vt:lpstr>
      <vt:lpstr>Syntactic Sugar</vt:lpstr>
      <vt:lpstr>Writing custom matchers</vt:lpstr>
      <vt:lpstr>isNotANumber Implementation</vt:lpstr>
      <vt:lpstr>PowerPoint Presentation</vt:lpstr>
      <vt:lpstr>PowerPoint Presentation</vt:lpstr>
      <vt:lpstr>// Generated source</vt:lpstr>
      <vt:lpstr>Update test to use the new Matchers class</vt:lpstr>
      <vt:lpstr>PowerPoint Presentation</vt:lpstr>
      <vt:lpstr>PowerPoint Presentation</vt:lpstr>
      <vt:lpstr>Hamcrest API</vt:lpstr>
      <vt:lpstr>http://hamcrest.org/JavaHamcrest/javadoc/1.3/</vt:lpstr>
      <vt:lpstr>Mockito and matchers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3595</cp:revision>
  <dcterms:created xsi:type="dcterms:W3CDTF">2013-08-26T22:16:19Z</dcterms:created>
  <dcterms:modified xsi:type="dcterms:W3CDTF">2017-10-30T17:29:57Z</dcterms:modified>
</cp:coreProperties>
</file>