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0E5B656E-3EB1-4383-9694-C0A0B2B7E982}" type="datetimeFigureOut">
              <a:rPr lang="en-US" smtClean="0"/>
              <a:t>4/17/17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482D752A-0DF9-4E4B-8886-4AFB9262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5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2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7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8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24363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Explore It!  Foundations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distinguishing feature</a:t>
            </a:r>
          </a:p>
          <a:p>
            <a:pPr lvl="1"/>
            <a:r>
              <a:rPr lang="en-US" dirty="0" smtClean="0"/>
              <a:t>As soon as you think of an exploratory test</a:t>
            </a:r>
          </a:p>
          <a:p>
            <a:pPr lvl="1"/>
            <a:r>
              <a:rPr lang="en-US" dirty="0" smtClean="0"/>
              <a:t>You execute it</a:t>
            </a:r>
          </a:p>
          <a:p>
            <a:pPr lvl="1"/>
            <a:r>
              <a:rPr lang="en-US" dirty="0" smtClean="0"/>
              <a:t>Use the feedback to guide future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9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Set a time limit for your exploration</a:t>
            </a:r>
          </a:p>
          <a:p>
            <a:pPr lvl="1"/>
            <a:r>
              <a:rPr lang="en-US" sz="2400" dirty="0" smtClean="0"/>
              <a:t>Without time boundaries you could wander indefinitely (aka, get lost)</a:t>
            </a:r>
          </a:p>
          <a:p>
            <a:pPr lvl="1"/>
            <a:r>
              <a:rPr lang="en-US" sz="2400" dirty="0" smtClean="0"/>
              <a:t>Helps you focus and prioritize your options</a:t>
            </a:r>
          </a:p>
          <a:p>
            <a:r>
              <a:rPr lang="en-US" sz="2800" dirty="0" smtClean="0"/>
              <a:t>Take notes</a:t>
            </a:r>
          </a:p>
          <a:p>
            <a:pPr lvl="1"/>
            <a:r>
              <a:rPr lang="en-US" sz="2400" dirty="0" smtClean="0"/>
              <a:t>Jot down observations</a:t>
            </a:r>
          </a:p>
          <a:p>
            <a:pPr lvl="1"/>
            <a:r>
              <a:rPr lang="en-US" sz="2400" dirty="0" smtClean="0"/>
              <a:t>Use these to inform future sessions</a:t>
            </a:r>
          </a:p>
          <a:p>
            <a:pPr lvl="1"/>
            <a:r>
              <a:rPr lang="en-US" sz="2400" dirty="0" smtClean="0"/>
              <a:t>Use them to debrief stakeholders</a:t>
            </a:r>
          </a:p>
          <a:p>
            <a:pPr lvl="1"/>
            <a:r>
              <a:rPr lang="en-US" sz="2400" dirty="0" smtClean="0"/>
              <a:t>They ARE NOT formal bug reports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093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early explorers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Columbus</a:t>
            </a:r>
          </a:p>
          <a:p>
            <a:r>
              <a:rPr lang="en-US" sz="2800" dirty="0" smtClean="0"/>
              <a:t>Sir Edmund Hillary (Everest)</a:t>
            </a:r>
          </a:p>
          <a:p>
            <a:r>
              <a:rPr lang="en-US" sz="2800" dirty="0" smtClean="0"/>
              <a:t>Lewis and Clark</a:t>
            </a:r>
          </a:p>
          <a:p>
            <a:r>
              <a:rPr lang="en-US" sz="2800" dirty="0" smtClean="0"/>
              <a:t>We face a common situation</a:t>
            </a:r>
          </a:p>
          <a:p>
            <a:pPr lvl="1"/>
            <a:r>
              <a:rPr lang="en-US" sz="2400" dirty="0" smtClean="0"/>
              <a:t>Surprises</a:t>
            </a:r>
          </a:p>
          <a:p>
            <a:pPr lvl="1"/>
            <a:r>
              <a:rPr lang="en-US" sz="2400" dirty="0" smtClean="0"/>
              <a:t>We use tools – what is the most important?</a:t>
            </a:r>
          </a:p>
          <a:p>
            <a:pPr lvl="1"/>
            <a:r>
              <a:rPr lang="en-US" sz="2400" dirty="0" smtClean="0"/>
              <a:t>Sometimes it is fun, sometimes drudgery and sometimes fraught with danger</a:t>
            </a:r>
          </a:p>
          <a:p>
            <a:pPr lvl="1"/>
            <a:r>
              <a:rPr lang="en-US" sz="2400" dirty="0" smtClean="0"/>
              <a:t>If the map and the territory differ – trust the territory!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990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charter guides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Lewis and Clark had a specific charter from President Jefferson</a:t>
            </a:r>
          </a:p>
          <a:p>
            <a:pPr lvl="1"/>
            <a:r>
              <a:rPr lang="en-US" dirty="0" smtClean="0"/>
              <a:t>Target – the Missouri river and adjoining water ways leading to the Pacific</a:t>
            </a:r>
          </a:p>
          <a:p>
            <a:pPr lvl="1"/>
            <a:r>
              <a:rPr lang="en-US" dirty="0" smtClean="0"/>
              <a:t>Seek information – a trading route to the pacific; people and culture; fauna and flora</a:t>
            </a:r>
          </a:p>
          <a:p>
            <a:pPr lvl="1"/>
            <a:r>
              <a:rPr lang="en-US" dirty="0" smtClean="0"/>
              <a:t>Use resources – boats, tents, guns and ammo, trading items,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6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Charter - a simple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Explore &lt;target&gt;</a:t>
            </a:r>
            <a:br>
              <a:rPr lang="en-US" sz="4000" dirty="0" smtClean="0"/>
            </a:br>
            <a:r>
              <a:rPr lang="en-US" sz="4000" dirty="0" smtClean="0"/>
              <a:t>with &lt;resources&gt;</a:t>
            </a:r>
            <a:br>
              <a:rPr lang="en-US" sz="4000" dirty="0" smtClean="0"/>
            </a:br>
            <a:r>
              <a:rPr lang="en-US" sz="4000" dirty="0" smtClean="0"/>
              <a:t>to discover &lt;information&gt;</a:t>
            </a:r>
          </a:p>
        </p:txBody>
      </p:sp>
    </p:spTree>
    <p:extLst>
      <p:ext uri="{BB962C8B-B14F-4D97-AF65-F5344CB8AC3E}">
        <p14:creationId xmlns:p14="http://schemas.microsoft.com/office/powerpoint/2010/main" val="332018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&lt;target&gt;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are you exploring?</a:t>
            </a:r>
          </a:p>
          <a:p>
            <a:pPr lvl="1"/>
            <a:r>
              <a:rPr lang="en-US" dirty="0" smtClean="0"/>
              <a:t>A feature</a:t>
            </a:r>
          </a:p>
          <a:p>
            <a:pPr lvl="1"/>
            <a:r>
              <a:rPr lang="en-US" dirty="0" smtClean="0"/>
              <a:t>A requirement</a:t>
            </a:r>
          </a:p>
          <a:p>
            <a:pPr lvl="1"/>
            <a:r>
              <a:rPr lang="en-US" dirty="0" smtClean="0"/>
              <a:t>A class</a:t>
            </a:r>
          </a:p>
        </p:txBody>
      </p:sp>
    </p:spTree>
    <p:extLst>
      <p:ext uri="{BB962C8B-B14F-4D97-AF65-F5344CB8AC3E}">
        <p14:creationId xmlns:p14="http://schemas.microsoft.com/office/powerpoint/2010/main" val="92518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&lt;resources&gt;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resources will you have available?</a:t>
            </a:r>
          </a:p>
          <a:p>
            <a:pPr lvl="1"/>
            <a:r>
              <a:rPr lang="en-US" dirty="0" smtClean="0"/>
              <a:t>A tool (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err="1" smtClean="0"/>
              <a:t>JUnitParams</a:t>
            </a:r>
            <a:r>
              <a:rPr lang="en-US" dirty="0" smtClean="0"/>
              <a:t>, Fit,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technique (Boundary, Structure, Data Flow)</a:t>
            </a:r>
          </a:p>
          <a:p>
            <a:pPr lvl="1"/>
            <a:r>
              <a:rPr lang="en-US" dirty="0" smtClean="0"/>
              <a:t>A data set</a:t>
            </a:r>
          </a:p>
          <a:p>
            <a:pPr lvl="1"/>
            <a:r>
              <a:rPr lang="en-US" dirty="0" smtClean="0"/>
              <a:t>Interdependent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35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&lt;information&gt;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you hoping to find?</a:t>
            </a:r>
          </a:p>
          <a:p>
            <a:pPr lvl="1"/>
            <a:r>
              <a:rPr lang="en-US" dirty="0" smtClean="0"/>
              <a:t>Security info</a:t>
            </a:r>
          </a:p>
          <a:p>
            <a:pPr lvl="1"/>
            <a:r>
              <a:rPr lang="en-US" dirty="0" smtClean="0"/>
              <a:t>Performance info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Conformance to spec</a:t>
            </a:r>
          </a:p>
          <a:p>
            <a:pPr lvl="1"/>
            <a:r>
              <a:rPr lang="en-US" dirty="0" smtClean="0"/>
              <a:t>Defects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29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charter -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editing profiles with injection attacks to discover security vulnerabilities</a:t>
            </a:r>
          </a:p>
          <a:p>
            <a:endParaRPr lang="en-US" dirty="0"/>
          </a:p>
          <a:p>
            <a:pPr lvl="1"/>
            <a:r>
              <a:rPr lang="en-US" dirty="0" smtClean="0"/>
              <a:t>Vary the injection attack – </a:t>
            </a:r>
            <a:r>
              <a:rPr lang="en-US" dirty="0" err="1" smtClean="0"/>
              <a:t>sql</a:t>
            </a:r>
            <a:r>
              <a:rPr lang="en-US" dirty="0" smtClean="0"/>
              <a:t> injection, </a:t>
            </a:r>
            <a:r>
              <a:rPr lang="en-US" dirty="0" err="1" smtClean="0"/>
              <a:t>javascript</a:t>
            </a:r>
            <a:r>
              <a:rPr lang="en-US" dirty="0" smtClean="0"/>
              <a:t>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charter -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editing profiles with various login methods to discover surprises</a:t>
            </a:r>
          </a:p>
          <a:p>
            <a:endParaRPr lang="en-US" dirty="0"/>
          </a:p>
          <a:p>
            <a:pPr lvl="1"/>
            <a:r>
              <a:rPr lang="en-US" dirty="0" smtClean="0"/>
              <a:t>Vary the login method:  use your twitter account, Facebook account or Google account to see if the system responds as expected with each authentication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8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Testing &amp;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this chart mean?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could this apply to testing?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2590800"/>
            <a:ext cx="5181600" cy="30260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5591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charter – too specific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editing last name with the value O’Malley to discover if the profile edit feature can handle names with apostrophes</a:t>
            </a:r>
          </a:p>
          <a:p>
            <a:endParaRPr lang="en-US" dirty="0"/>
          </a:p>
          <a:p>
            <a:pPr lvl="1"/>
            <a:r>
              <a:rPr lang="en-US" dirty="0" smtClean="0"/>
              <a:t>Reads like an actual test case – too narrowly defined to exploratory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charter – too broad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system security with all the hacking programs you can find to discover any security holes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Like saying – make a map of the universe!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30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for good charters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Discussions where the answers are vague or contain uncertainty</a:t>
            </a:r>
          </a:p>
          <a:p>
            <a:r>
              <a:rPr lang="en-US" dirty="0" smtClean="0"/>
              <a:t>Interactions between new features and existing capabilities</a:t>
            </a:r>
          </a:p>
          <a:p>
            <a:r>
              <a:rPr lang="en-US" dirty="0" smtClean="0"/>
              <a:t>Read the code and the comments</a:t>
            </a:r>
            <a:br>
              <a:rPr lang="en-US" dirty="0" smtClean="0"/>
            </a:b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// I don’t now why this works – don’t touch it!</a:t>
            </a:r>
            <a:endParaRPr lang="en-US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52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Characteristics of a good charter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target and information are deemed valuable by the stakeholders</a:t>
            </a:r>
          </a:p>
          <a:p>
            <a:r>
              <a:rPr lang="en-US" dirty="0" smtClean="0"/>
              <a:t>Specific enough to provide guidance</a:t>
            </a:r>
          </a:p>
          <a:p>
            <a:r>
              <a:rPr lang="en-US" dirty="0" smtClean="0"/>
              <a:t>General enough to encourage exploration and variation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42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Sources – your worst nightmare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a disaster scenario caused by your system and work backwards to charters</a:t>
            </a:r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en-US" dirty="0" smtClean="0"/>
              <a:t>Set the stage</a:t>
            </a:r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en-US" dirty="0" smtClean="0"/>
              <a:t>Gather headlines</a:t>
            </a:r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en-US" dirty="0" smtClean="0"/>
              <a:t>Choose a big risk related to a headline</a:t>
            </a:r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en-US" dirty="0" smtClean="0"/>
              <a:t>Brainstorm contributing causes</a:t>
            </a:r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en-US" dirty="0" smtClean="0"/>
              <a:t>Refine causes to charters</a:t>
            </a:r>
          </a:p>
        </p:txBody>
      </p:sp>
    </p:spTree>
    <p:extLst>
      <p:ext uri="{BB962C8B-B14F-4D97-AF65-F5344CB8AC3E}">
        <p14:creationId xmlns:p14="http://schemas.microsoft.com/office/powerpoint/2010/main" val="3100605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nightmare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1800" dirty="0" smtClean="0"/>
              <a:t>Setting</a:t>
            </a:r>
          </a:p>
          <a:p>
            <a:pPr lvl="1"/>
            <a:r>
              <a:rPr lang="en-US" sz="1600" dirty="0" smtClean="0"/>
              <a:t>Getting up in the morning, glancing at the news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1800" dirty="0" smtClean="0"/>
              <a:t>Headline </a:t>
            </a:r>
          </a:p>
          <a:p>
            <a:pPr lvl="1"/>
            <a:r>
              <a:rPr lang="en-US" sz="1600" dirty="0" smtClean="0"/>
              <a:t>Shopping cart exposes credit card info to hackers</a:t>
            </a:r>
          </a:p>
          <a:p>
            <a:pPr lvl="1"/>
            <a:r>
              <a:rPr lang="en-US" sz="1600" dirty="0" smtClean="0"/>
              <a:t>Man surprised by delivery of 827 garden gnomes, “I only ordered 1”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1800" dirty="0" smtClean="0"/>
              <a:t>Chose a big risk to work on</a:t>
            </a:r>
          </a:p>
          <a:p>
            <a:pPr lvl="1"/>
            <a:r>
              <a:rPr lang="en-US" sz="1600" dirty="0" smtClean="0"/>
              <a:t>Surprise gnome delivery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1800" dirty="0" smtClean="0"/>
              <a:t>Brainstorm contributing causes</a:t>
            </a:r>
          </a:p>
          <a:p>
            <a:pPr lvl="1"/>
            <a:r>
              <a:rPr lang="en-US" sz="1600" dirty="0" smtClean="0"/>
              <a:t>Invalid input</a:t>
            </a:r>
          </a:p>
          <a:p>
            <a:pPr lvl="1"/>
            <a:r>
              <a:rPr lang="en-US" sz="1600" dirty="0" smtClean="0"/>
              <a:t>Hitting refresh or browser back and forward button</a:t>
            </a:r>
          </a:p>
          <a:p>
            <a:pPr lvl="1"/>
            <a:r>
              <a:rPr lang="en-US" sz="1600" dirty="0" smtClean="0"/>
              <a:t>Clicking submit multiple times</a:t>
            </a:r>
          </a:p>
          <a:p>
            <a:pPr lvl="1"/>
            <a:r>
              <a:rPr lang="en-US" sz="1600" dirty="0" smtClean="0"/>
              <a:t>Integration issue between web and warehouse systems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1800" dirty="0"/>
              <a:t>Refine causes into charters</a:t>
            </a:r>
          </a:p>
          <a:p>
            <a:pPr lvl="1"/>
            <a:r>
              <a:rPr lang="en-US" sz="1600" dirty="0"/>
              <a:t>Explore purchasing flow with refresh, back &amp; forward buttons, multiple submits to </a:t>
            </a:r>
            <a:r>
              <a:rPr lang="en-US" sz="1600" dirty="0" smtClean="0"/>
              <a:t>discover </a:t>
            </a:r>
            <a:r>
              <a:rPr lang="en-US" sz="1600" dirty="0"/>
              <a:t>ways to mess up order quantity</a:t>
            </a:r>
          </a:p>
        </p:txBody>
      </p:sp>
    </p:spTree>
    <p:extLst>
      <p:ext uri="{BB962C8B-B14F-4D97-AF65-F5344CB8AC3E}">
        <p14:creationId xmlns:p14="http://schemas.microsoft.com/office/powerpoint/2010/main" val="955290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Variables: an exploratory testing perspective</a:t>
            </a:r>
          </a:p>
          <a:p>
            <a:pPr lvl="1"/>
            <a:r>
              <a:rPr lang="en-US" dirty="0" smtClean="0"/>
              <a:t>Anything you can change directly</a:t>
            </a:r>
          </a:p>
          <a:p>
            <a:pPr lvl="1"/>
            <a:r>
              <a:rPr lang="en-US" dirty="0" smtClean="0"/>
              <a:t>Anything you can cause to change indirectly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9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GUI – Any navigational element or any control (button, link, text, dropdown, etc.)</a:t>
            </a:r>
          </a:p>
          <a:p>
            <a:r>
              <a:rPr lang="en-US" dirty="0" smtClean="0"/>
              <a:t>Subtle variables</a:t>
            </a:r>
          </a:p>
          <a:p>
            <a:pPr lvl="1"/>
            <a:r>
              <a:rPr lang="en-US" dirty="0" smtClean="0"/>
              <a:t>Consider URL parameters</a:t>
            </a:r>
          </a:p>
          <a:p>
            <a:pPr lvl="1"/>
            <a:r>
              <a:rPr lang="en-US" dirty="0" smtClean="0"/>
              <a:t>Modify browser cookies manually</a:t>
            </a:r>
          </a:p>
          <a:p>
            <a:pPr lvl="1"/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System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06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categories -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Zero, one or many heuristic</a:t>
            </a:r>
          </a:p>
          <a:p>
            <a:pPr lvl="1"/>
            <a:r>
              <a:rPr lang="en-US" sz="2400" dirty="0" smtClean="0"/>
              <a:t>0 record found; 1 records found</a:t>
            </a:r>
          </a:p>
          <a:p>
            <a:r>
              <a:rPr lang="en-US" sz="2800" dirty="0" smtClean="0"/>
              <a:t>Too many heuristic</a:t>
            </a:r>
          </a:p>
          <a:p>
            <a:pPr lvl="1"/>
            <a:r>
              <a:rPr lang="en-US" sz="2400" dirty="0" smtClean="0"/>
              <a:t>Try overloading the system (big file, to many selected options, extra parameters, …)</a:t>
            </a:r>
          </a:p>
          <a:p>
            <a:r>
              <a:rPr lang="en-US" sz="2800" dirty="0" smtClean="0"/>
              <a:t>Too few heuristic</a:t>
            </a:r>
          </a:p>
          <a:p>
            <a:pPr lvl="1"/>
            <a:r>
              <a:rPr lang="en-US" sz="2400" dirty="0" smtClean="0"/>
              <a:t>Chess Wars game (when no friends had the app)</a:t>
            </a:r>
          </a:p>
          <a:p>
            <a:pPr lvl="1"/>
            <a:r>
              <a:rPr lang="en-US" sz="2400" dirty="0" smtClean="0"/>
              <a:t>An order with nothing selected</a:t>
            </a:r>
          </a:p>
          <a:p>
            <a:pPr lvl="1"/>
            <a:r>
              <a:rPr lang="en-US" sz="2400" dirty="0" smtClean="0"/>
              <a:t>Not enough digits (phone </a:t>
            </a:r>
            <a:r>
              <a:rPr lang="en-US" sz="2400" dirty="0" err="1" smtClean="0"/>
              <a:t>num</a:t>
            </a:r>
            <a:r>
              <a:rPr lang="en-US" sz="2400" dirty="0" smtClean="0"/>
              <a:t>, zip code,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76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Variable categories – relative position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Beginning, middle and end heuristic</a:t>
            </a:r>
          </a:p>
          <a:p>
            <a:pPr lvl="1"/>
            <a:r>
              <a:rPr lang="en-US" dirty="0" smtClean="0"/>
              <a:t>Try operations on the first item</a:t>
            </a:r>
          </a:p>
          <a:p>
            <a:pPr lvl="1"/>
            <a:r>
              <a:rPr lang="en-US" dirty="0" smtClean="0"/>
              <a:t>Try operations on the last item</a:t>
            </a:r>
          </a:p>
          <a:p>
            <a:pPr lvl="1"/>
            <a:r>
              <a:rPr lang="en-US" dirty="0" smtClean="0"/>
              <a:t>Try operations on the middle items</a:t>
            </a:r>
          </a:p>
          <a:p>
            <a:pPr lvl="1"/>
            <a:r>
              <a:rPr lang="en-US" dirty="0" smtClean="0"/>
              <a:t>Check for sorting issues</a:t>
            </a:r>
          </a:p>
          <a:p>
            <a:pPr lvl="2"/>
            <a:r>
              <a:rPr lang="en-US" dirty="0" smtClean="0"/>
              <a:t>Notice how numbers sort differently than alphabetical characters</a:t>
            </a:r>
          </a:p>
          <a:p>
            <a:pPr lvl="2"/>
            <a:r>
              <a:rPr lang="en-US" dirty="0" smtClean="0"/>
              <a:t>See Excel Sorting example</a:t>
            </a:r>
          </a:p>
        </p:txBody>
      </p:sp>
    </p:spTree>
    <p:extLst>
      <p:ext uri="{BB962C8B-B14F-4D97-AF65-F5344CB8AC3E}">
        <p14:creationId xmlns:p14="http://schemas.microsoft.com/office/powerpoint/2010/main" val="307005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ENIAC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ENIAC is mostly wires</a:t>
            </a:r>
          </a:p>
          <a:p>
            <a:r>
              <a:rPr lang="en-US" dirty="0" smtClean="0"/>
              <a:t>Mice like wires</a:t>
            </a:r>
          </a:p>
          <a:p>
            <a:r>
              <a:rPr lang="en-US" dirty="0" smtClean="0"/>
              <a:t>How would you choose the wires?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217"/>
          <a:stretch/>
        </p:blipFill>
        <p:spPr>
          <a:xfrm>
            <a:off x="1981200" y="3733800"/>
            <a:ext cx="5067300" cy="300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37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categories -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Choose an alternate install location</a:t>
            </a:r>
          </a:p>
          <a:p>
            <a:r>
              <a:rPr lang="en-US" sz="2800" dirty="0" smtClean="0"/>
              <a:t>Choose a network drive to install or locate a resource</a:t>
            </a:r>
          </a:p>
          <a:p>
            <a:r>
              <a:rPr lang="en-US" sz="2800" dirty="0" smtClean="0"/>
              <a:t>Try accessing from home (off the work network)</a:t>
            </a:r>
          </a:p>
          <a:p>
            <a:r>
              <a:rPr lang="en-US" sz="2800" dirty="0" smtClean="0"/>
              <a:t>Try access at work (on the work network behind a firewall)</a:t>
            </a:r>
          </a:p>
          <a:p>
            <a:r>
              <a:rPr lang="en-US" sz="2800" dirty="0" smtClean="0"/>
              <a:t>Try on Windows, Linux and Mac</a:t>
            </a:r>
          </a:p>
          <a:p>
            <a:r>
              <a:rPr lang="en-US" sz="2800" dirty="0" smtClean="0"/>
              <a:t>Try on a full hard disk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7287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Variable categories - Geography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international zip codes</a:t>
            </a:r>
          </a:p>
          <a:p>
            <a:r>
              <a:rPr lang="en-US" dirty="0" smtClean="0"/>
              <a:t>Try different time zones</a:t>
            </a:r>
          </a:p>
          <a:p>
            <a:r>
              <a:rPr lang="en-US" dirty="0" smtClean="0"/>
              <a:t>Try international phone numbers</a:t>
            </a:r>
          </a:p>
        </p:txBody>
      </p:sp>
    </p:spTree>
    <p:extLst>
      <p:ext uri="{BB962C8B-B14F-4D97-AF65-F5344CB8AC3E}">
        <p14:creationId xmlns:p14="http://schemas.microsoft.com/office/powerpoint/2010/main" val="1184607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categories -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international date formats</a:t>
            </a:r>
          </a:p>
          <a:p>
            <a:r>
              <a:rPr lang="en-US" dirty="0" smtClean="0"/>
              <a:t>Try military and AM/PM time formats</a:t>
            </a:r>
          </a:p>
          <a:p>
            <a:r>
              <a:rPr lang="en-US" dirty="0" smtClean="0"/>
              <a:t>Try international phone number formats</a:t>
            </a:r>
          </a:p>
          <a:p>
            <a:r>
              <a:rPr lang="en-US" dirty="0" smtClean="0"/>
              <a:t>Try various email formats</a:t>
            </a:r>
          </a:p>
          <a:p>
            <a:pPr lvl="1"/>
            <a:r>
              <a:rPr lang="en-US" dirty="0" smtClean="0"/>
              <a:t>My grad school email is</a:t>
            </a:r>
            <a:br>
              <a:rPr lang="en-US" dirty="0" smtClean="0"/>
            </a:br>
            <a:r>
              <a:rPr lang="en-US" dirty="0" err="1" smtClean="0"/>
              <a:t>tim@cs.clemson.edu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is not accepted on some applications because of the double dot in the 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94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categories -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that supports nesting can be tested with a high degree of nesting</a:t>
            </a:r>
          </a:p>
          <a:p>
            <a:pPr lvl="1"/>
            <a:r>
              <a:rPr lang="en-US" dirty="0" smtClean="0"/>
              <a:t>Xml files with deeply nested elements</a:t>
            </a:r>
          </a:p>
          <a:p>
            <a:pPr lvl="1"/>
            <a:r>
              <a:rPr lang="en-US" dirty="0" smtClean="0"/>
              <a:t>HTML files with nested tables or other elements</a:t>
            </a:r>
          </a:p>
          <a:p>
            <a:pPr lvl="1"/>
            <a:r>
              <a:rPr lang="en-US" dirty="0" smtClean="0"/>
              <a:t>Arithmetic expressions with parenthesis</a:t>
            </a:r>
          </a:p>
          <a:p>
            <a:pPr lvl="2"/>
            <a:r>
              <a:rPr lang="en-US" dirty="0" smtClean="0"/>
              <a:t>See Excel’s error with parenthesis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93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r>
              <a:rPr lang="en-US" dirty="0" smtClean="0"/>
              <a:t>Counting – zero, one or many</a:t>
            </a:r>
          </a:p>
          <a:p>
            <a:r>
              <a:rPr lang="en-US" dirty="0" smtClean="0"/>
              <a:t>Selecting – some, none or all</a:t>
            </a:r>
          </a:p>
          <a:p>
            <a:r>
              <a:rPr lang="en-US" dirty="0" smtClean="0"/>
              <a:t>Positioning – beginning, middle &amp; end</a:t>
            </a:r>
          </a:p>
          <a:p>
            <a:r>
              <a:rPr lang="en-US" dirty="0" smtClean="0"/>
              <a:t>Formatting – violate the norm</a:t>
            </a:r>
          </a:p>
          <a:p>
            <a:r>
              <a:rPr lang="en-US" dirty="0" smtClean="0"/>
              <a:t>Nesting – go deep</a:t>
            </a:r>
          </a:p>
          <a:p>
            <a:r>
              <a:rPr lang="en-US" dirty="0" smtClean="0"/>
              <a:t>Configuring – manipulate hidden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20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(solo or with partner)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17713"/>
            <a:ext cx="8421688" cy="4114800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Write down an application (either real world or one you can imagine)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Create three different charters for exploratory testing against the application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Write down three exploratory testing strategies for each charter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Turn in your results for some extra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18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exploring is “going where no tester has gone before”</a:t>
            </a:r>
          </a:p>
          <a:p>
            <a:r>
              <a:rPr lang="en-US" dirty="0" smtClean="0"/>
              <a:t>And since exploring is looking for surprises</a:t>
            </a:r>
          </a:p>
          <a:p>
            <a:r>
              <a:rPr lang="en-US" dirty="0" smtClean="0"/>
              <a:t>How do we evaluate the results?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28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results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Assessing correctness involves a subjective judgment call or specialized knowledge</a:t>
            </a:r>
          </a:p>
          <a:p>
            <a:pPr lvl="1"/>
            <a:r>
              <a:rPr lang="en-US" sz="2000" dirty="0" smtClean="0"/>
              <a:t>Suppose you are exploring a rich internet application. Is it okay that you can’t add a page to your favorites?</a:t>
            </a:r>
          </a:p>
          <a:p>
            <a:pPr lvl="1"/>
            <a:r>
              <a:rPr lang="en-US" sz="2000" dirty="0" smtClean="0"/>
              <a:t>You are doing evil things to the system. Turning off the network in the middle of a transaction, canceling in the middle of a process. Is it okay that the system recovers gracefully from some items but not others?</a:t>
            </a:r>
          </a:p>
          <a:p>
            <a:pPr lvl="1"/>
            <a:r>
              <a:rPr lang="en-US" sz="2000" dirty="0" smtClean="0"/>
              <a:t>A team of PhD scientists develop a program to perform a sophisticated calculation. You input some values a number is displayed. Is it right or wrong?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0750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Intransigent rules</a:t>
            </a:r>
          </a:p>
          <a:p>
            <a:r>
              <a:rPr lang="en-US" dirty="0" smtClean="0"/>
              <a:t>Alternative resources</a:t>
            </a:r>
          </a:p>
          <a:p>
            <a:r>
              <a:rPr lang="en-US" dirty="0" smtClean="0"/>
              <a:t>Approximations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66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Never or Always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rules that no matter what they can’t be broken</a:t>
            </a:r>
          </a:p>
          <a:p>
            <a:r>
              <a:rPr lang="en-US" dirty="0" smtClean="0"/>
              <a:t>Can you think of some apps and some associated “never/always” rules?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7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ENIAC Team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Starve some mice</a:t>
            </a:r>
          </a:p>
          <a:p>
            <a:r>
              <a:rPr lang="en-US" dirty="0" smtClean="0"/>
              <a:t>Offer them various types of wire</a:t>
            </a:r>
          </a:p>
          <a:p>
            <a:r>
              <a:rPr lang="en-US" dirty="0" smtClean="0"/>
              <a:t>Choose the wire that the mice didn’t like even when starved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77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Some sources for always/never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– core capabilities</a:t>
            </a:r>
          </a:p>
          <a:p>
            <a:r>
              <a:rPr lang="en-US" dirty="0" smtClean="0"/>
              <a:t>Non-functional requirements – Qualities</a:t>
            </a:r>
          </a:p>
          <a:p>
            <a:r>
              <a:rPr lang="en-US" dirty="0" smtClean="0"/>
              <a:t>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01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Core capabilities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document</a:t>
            </a:r>
          </a:p>
          <a:p>
            <a:r>
              <a:rPr lang="en-US" dirty="0" smtClean="0"/>
              <a:t>Discussion with stakeholders</a:t>
            </a:r>
          </a:p>
          <a:p>
            <a:pPr lvl="2"/>
            <a:r>
              <a:rPr lang="en-US" dirty="0" smtClean="0"/>
              <a:t>Who will use the system</a:t>
            </a:r>
          </a:p>
          <a:p>
            <a:pPr lvl="2"/>
            <a:r>
              <a:rPr lang="en-US" dirty="0" smtClean="0"/>
              <a:t>What is their purpose</a:t>
            </a:r>
          </a:p>
          <a:p>
            <a:pPr lvl="2"/>
            <a:r>
              <a:rPr lang="en-US" dirty="0" smtClean="0"/>
              <a:t>What are the alternatives to the system</a:t>
            </a:r>
          </a:p>
          <a:p>
            <a:pPr lvl="2"/>
            <a:r>
              <a:rPr lang="en-US" dirty="0" smtClean="0"/>
              <a:t>If nothing else worked, what must work</a:t>
            </a:r>
          </a:p>
        </p:txBody>
      </p:sp>
    </p:spTree>
    <p:extLst>
      <p:ext uri="{BB962C8B-B14F-4D97-AF65-F5344CB8AC3E}">
        <p14:creationId xmlns:p14="http://schemas.microsoft.com/office/powerpoint/2010/main" val="1030153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Non-functional</a:t>
            </a:r>
          </a:p>
          <a:p>
            <a:pPr lvl="1"/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13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– the system can never hurt someone</a:t>
            </a:r>
          </a:p>
          <a:p>
            <a:r>
              <a:rPr lang="en-US" dirty="0" smtClean="0"/>
              <a:t>Game – the system can never be boring</a:t>
            </a:r>
          </a:p>
          <a:p>
            <a:r>
              <a:rPr lang="en-US" dirty="0" smtClean="0"/>
              <a:t>Financial – the system can never create or destroy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22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consistency</a:t>
            </a:r>
          </a:p>
          <a:p>
            <a:pPr lvl="1"/>
            <a:r>
              <a:rPr lang="en-US" dirty="0" smtClean="0"/>
              <a:t>Require the same information regardless of the screen where requested</a:t>
            </a:r>
          </a:p>
          <a:p>
            <a:pPr lvl="1"/>
            <a:r>
              <a:rPr lang="en-US" dirty="0" smtClean="0"/>
              <a:t>Same calculation two different ways or locations give the same result</a:t>
            </a:r>
          </a:p>
          <a:p>
            <a:pPr lvl="1"/>
            <a:r>
              <a:rPr lang="en-US" dirty="0" smtClean="0"/>
              <a:t>Fonts, colors, metaphors, </a:t>
            </a:r>
            <a:r>
              <a:rPr lang="en-US" dirty="0" err="1" smtClean="0"/>
              <a:t>nav</a:t>
            </a:r>
            <a:r>
              <a:rPr lang="en-US" dirty="0" smtClean="0"/>
              <a:t>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44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Always check with the stakeholders to make sure standards are applicable to the system</a:t>
            </a:r>
          </a:p>
          <a:p>
            <a:pPr lvl="1"/>
            <a:r>
              <a:rPr lang="en-US" sz="2400" dirty="0" smtClean="0"/>
              <a:t>Healthcare software must conform to HIPAA (Health Insurance and Accountability Act of 1996)</a:t>
            </a:r>
          </a:p>
          <a:p>
            <a:pPr lvl="1"/>
            <a:r>
              <a:rPr lang="en-US" sz="2400" dirty="0" smtClean="0"/>
              <a:t>Corporate finance systems must conform to the Sarbanes-Oxley law</a:t>
            </a:r>
          </a:p>
          <a:p>
            <a:pPr lvl="1"/>
            <a:r>
              <a:rPr lang="en-US" sz="2400" dirty="0" smtClean="0"/>
              <a:t>GUIs should conform to the underlying OS guidelines</a:t>
            </a:r>
          </a:p>
          <a:p>
            <a:pPr lvl="1"/>
            <a:r>
              <a:rPr lang="en-US" sz="2400" dirty="0" smtClean="0"/>
              <a:t>Protocol based software should conform to published standards from IEEE or other applicable standards bodies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2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simple </a:t>
            </a:r>
          </a:p>
          <a:p>
            <a:r>
              <a:rPr lang="en-US" dirty="0" smtClean="0"/>
              <a:t>Find something similar and compare to the app you are exploring</a:t>
            </a:r>
          </a:p>
          <a:p>
            <a:pPr lvl="1"/>
            <a:r>
              <a:rPr lang="en-US" dirty="0" smtClean="0"/>
              <a:t>Competitor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Older version</a:t>
            </a:r>
          </a:p>
          <a:p>
            <a:pPr lvl="1"/>
            <a:r>
              <a:rPr lang="en-US" dirty="0" smtClean="0"/>
              <a:t>Beta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4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airspeed of a bird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in an interview for a software test position and the question is asked</a:t>
            </a:r>
          </a:p>
          <a:p>
            <a:pPr lvl="1"/>
            <a:r>
              <a:rPr lang="en-US" dirty="0" smtClean="0"/>
              <a:t>Our special ornithological velocity software is computing the speed for an African Swallow</a:t>
            </a:r>
          </a:p>
          <a:p>
            <a:pPr lvl="1"/>
            <a:r>
              <a:rPr lang="en-US" dirty="0" smtClean="0"/>
              <a:t>Inputs are weight, age, wingspan and altitude</a:t>
            </a:r>
          </a:p>
          <a:p>
            <a:pPr lvl="1"/>
            <a:r>
              <a:rPr lang="en-US" dirty="0" smtClean="0"/>
              <a:t>How do you proceed?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474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approximations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zero for every input value</a:t>
            </a:r>
          </a:p>
          <a:p>
            <a:pPr lvl="1"/>
            <a:r>
              <a:rPr lang="en-US" dirty="0" smtClean="0"/>
              <a:t>What if the system outputs a negative value for the velocity?</a:t>
            </a:r>
          </a:p>
          <a:p>
            <a:pPr lvl="1"/>
            <a:r>
              <a:rPr lang="en-US" dirty="0" smtClean="0"/>
              <a:t>Worse, what if outputs a number like 12.8 Meters/Second</a:t>
            </a:r>
          </a:p>
          <a:p>
            <a:pPr lvl="2"/>
            <a:r>
              <a:rPr lang="en-US" dirty="0" smtClean="0"/>
              <a:t>Now 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74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Google/</a:t>
            </a:r>
            <a:r>
              <a:rPr lang="en-US" sz="4000" dirty="0"/>
              <a:t>W</a:t>
            </a:r>
            <a:r>
              <a:rPr lang="en-US" sz="4000" dirty="0" smtClean="0"/>
              <a:t>ikipedia to the rescue!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some general info on swallows</a:t>
            </a:r>
          </a:p>
          <a:p>
            <a:r>
              <a:rPr lang="en-US" dirty="0" smtClean="0"/>
              <a:t>Convert to the same units</a:t>
            </a:r>
          </a:p>
          <a:p>
            <a:r>
              <a:rPr lang="en-US" dirty="0" smtClean="0"/>
              <a:t>Compare to our results – are they reasonable?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2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Abstracting from the ENIAC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474913"/>
            <a:ext cx="7772400" cy="3087687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Recognize a risk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Turn the risk into a research question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speculate, design an experiment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Gather empirical evidence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Use the results to inform your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15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Evaluate against a range</a:t>
            </a:r>
          </a:p>
          <a:p>
            <a:r>
              <a:rPr lang="en-US" sz="2800" dirty="0" smtClean="0"/>
              <a:t>Evaluate characteristics</a:t>
            </a:r>
          </a:p>
          <a:p>
            <a:pPr lvl="1"/>
            <a:r>
              <a:rPr lang="en-US" sz="2400" dirty="0" smtClean="0"/>
              <a:t>You are testing a random number generator that is supposed to generate values between 0 and 9. How do you test it?</a:t>
            </a:r>
          </a:p>
          <a:p>
            <a:r>
              <a:rPr lang="en-US" sz="2800" dirty="0" smtClean="0"/>
              <a:t>Invert the result.</a:t>
            </a:r>
          </a:p>
          <a:p>
            <a:pPr lvl="1"/>
            <a:r>
              <a:rPr lang="en-US" sz="2400" dirty="0" smtClean="0"/>
              <a:t>How do you test a square root function?</a:t>
            </a:r>
          </a:p>
          <a:p>
            <a:pPr lvl="1"/>
            <a:r>
              <a:rPr lang="en-US" sz="2400" dirty="0" smtClean="0"/>
              <a:t>How do you test a routing algorithm?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109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Mad lib testing (nouns &amp; verbs)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list of things in the application</a:t>
            </a:r>
          </a:p>
          <a:p>
            <a:r>
              <a:rPr lang="en-US" dirty="0" smtClean="0"/>
              <a:t>Make a list of actions in the application</a:t>
            </a:r>
          </a:p>
          <a:p>
            <a:r>
              <a:rPr lang="en-US" dirty="0" smtClean="0"/>
              <a:t>Now randomly mix them</a:t>
            </a:r>
          </a:p>
          <a:p>
            <a:r>
              <a:rPr lang="en-US" dirty="0" smtClean="0"/>
              <a:t>Use these as your instructions to get unique and likely untested execution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73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Driving without a GPS - navigation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Don’t stay in the same rut</a:t>
            </a:r>
          </a:p>
          <a:p>
            <a:pPr lvl="1"/>
            <a:r>
              <a:rPr lang="en-US" sz="2000" dirty="0" smtClean="0"/>
              <a:t>Make lists of every way to navigate to a location</a:t>
            </a:r>
          </a:p>
          <a:p>
            <a:pPr lvl="1"/>
            <a:r>
              <a:rPr lang="en-US" sz="2000" dirty="0" smtClean="0"/>
              <a:t>Make lists of every way to leave a location</a:t>
            </a:r>
          </a:p>
          <a:p>
            <a:pPr lvl="1"/>
            <a:r>
              <a:rPr lang="en-US" sz="2000" dirty="0" smtClean="0"/>
              <a:t>Try all these and be on the look out for more</a:t>
            </a:r>
          </a:p>
          <a:p>
            <a:r>
              <a:rPr lang="en-US" sz="2400" dirty="0"/>
              <a:t>Sources</a:t>
            </a:r>
          </a:p>
          <a:p>
            <a:pPr lvl="1"/>
            <a:r>
              <a:rPr lang="en-US" sz="2000" dirty="0"/>
              <a:t>GUI elements (buttons, lists, text fields, labels)</a:t>
            </a:r>
          </a:p>
          <a:p>
            <a:pPr lvl="1"/>
            <a:r>
              <a:rPr lang="en-US" sz="2000" dirty="0"/>
              <a:t>Window elements (minimize, max, close)</a:t>
            </a:r>
          </a:p>
          <a:p>
            <a:pPr lvl="1"/>
            <a:r>
              <a:rPr lang="en-US" sz="2000" dirty="0"/>
              <a:t>Links (text and graphic)</a:t>
            </a:r>
          </a:p>
          <a:p>
            <a:pPr lvl="1"/>
            <a:r>
              <a:rPr lang="en-US" sz="2000" dirty="0"/>
              <a:t>Keyboard </a:t>
            </a:r>
            <a:r>
              <a:rPr lang="en-US" sz="2000" dirty="0" smtClean="0"/>
              <a:t>shortcuts</a:t>
            </a:r>
          </a:p>
          <a:p>
            <a:pPr lvl="1"/>
            <a:r>
              <a:rPr lang="en-US" sz="2000" dirty="0" smtClean="0"/>
              <a:t>Browser back, forward, refresh, history, favorites, tampered with URL parameters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09970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Describe detailed person types that will likely be using your system</a:t>
            </a:r>
          </a:p>
          <a:p>
            <a:r>
              <a:rPr lang="en-US" sz="2800" dirty="0" smtClean="0"/>
              <a:t>Not just things like “a techy guy”</a:t>
            </a:r>
          </a:p>
          <a:p>
            <a:pPr lvl="1"/>
            <a:r>
              <a:rPr lang="en-US" sz="2400" dirty="0" err="1" smtClean="0"/>
              <a:t>Pradeep</a:t>
            </a:r>
            <a:r>
              <a:rPr lang="en-US" sz="2400" dirty="0" smtClean="0"/>
              <a:t>, 34 year old, Microsoft Certified Professional</a:t>
            </a:r>
          </a:p>
          <a:p>
            <a:pPr lvl="1"/>
            <a:r>
              <a:rPr lang="en-US" sz="2400" dirty="0" smtClean="0"/>
              <a:t>Jim, 83 year old, first time computer user</a:t>
            </a:r>
          </a:p>
          <a:p>
            <a:r>
              <a:rPr lang="en-US" sz="2800" dirty="0" smtClean="0"/>
              <a:t>Suppose you are testing Turbo Tax, what different testing explorations might the two personas above drive?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552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Different questions – different tests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will the system hold up under peak load?</a:t>
            </a:r>
          </a:p>
          <a:p>
            <a:pPr lvl="1"/>
            <a:r>
              <a:rPr lang="en-US" dirty="0" smtClean="0"/>
              <a:t>Run a performance test</a:t>
            </a:r>
          </a:p>
          <a:p>
            <a:r>
              <a:rPr lang="en-US" dirty="0" smtClean="0"/>
              <a:t>Does the method do what is intended?</a:t>
            </a:r>
          </a:p>
          <a:p>
            <a:pPr lvl="1"/>
            <a:r>
              <a:rPr lang="en-US" dirty="0" smtClean="0"/>
              <a:t>Run some unit tests</a:t>
            </a:r>
          </a:p>
          <a:p>
            <a:r>
              <a:rPr lang="en-US" dirty="0" smtClean="0"/>
              <a:t>Can the user navigate to a feature?</a:t>
            </a:r>
          </a:p>
          <a:p>
            <a:pPr lvl="1"/>
            <a:r>
              <a:rPr lang="en-US" dirty="0" smtClean="0"/>
              <a:t>Run a usability test</a:t>
            </a:r>
          </a:p>
        </p:txBody>
      </p:sp>
    </p:spTree>
    <p:extLst>
      <p:ext uri="{BB962C8B-B14F-4D97-AF65-F5344CB8AC3E}">
        <p14:creationId xmlns:p14="http://schemas.microsoft.com/office/powerpoint/2010/main" val="416165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enough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Comprehensive tests may take to long to write and execute</a:t>
            </a:r>
          </a:p>
          <a:p>
            <a:r>
              <a:rPr lang="en-US" dirty="0" smtClean="0"/>
              <a:t>An alternative strategy</a:t>
            </a:r>
          </a:p>
          <a:p>
            <a:pPr marL="914400" lvl="1" indent="-514350">
              <a:buSzPct val="100000"/>
              <a:buFont typeface="+mj-lt"/>
              <a:buAutoNum type="arabicPeriod"/>
            </a:pPr>
            <a:r>
              <a:rPr lang="en-US" dirty="0" smtClean="0"/>
              <a:t>Does it work as expected under known conditions?</a:t>
            </a:r>
          </a:p>
          <a:p>
            <a:pPr marL="1314450" lvl="2" indent="-514350"/>
            <a:r>
              <a:rPr lang="en-US" dirty="0" smtClean="0"/>
              <a:t>Use standard testing approaches</a:t>
            </a:r>
          </a:p>
          <a:p>
            <a:pPr marL="914400" lvl="1" indent="-514350">
              <a:buSzPct val="100000"/>
              <a:buFont typeface="+mj-lt"/>
              <a:buAutoNum type="arabicPeriod"/>
            </a:pPr>
            <a:r>
              <a:rPr lang="en-US" dirty="0" smtClean="0"/>
              <a:t>Are there any other risks?</a:t>
            </a:r>
          </a:p>
          <a:p>
            <a:pPr marL="1314450" lvl="2" indent="-514350"/>
            <a:r>
              <a:rPr lang="en-US" dirty="0"/>
              <a:t>Use exploratory testing</a:t>
            </a:r>
          </a:p>
        </p:txBody>
      </p:sp>
    </p:spTree>
    <p:extLst>
      <p:ext uri="{BB962C8B-B14F-4D97-AF65-F5344CB8AC3E}">
        <p14:creationId xmlns:p14="http://schemas.microsoft.com/office/powerpoint/2010/main" val="342611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versus exploring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r>
              <a:rPr lang="en-US" sz="2800" dirty="0" smtClean="0"/>
              <a:t>Checking</a:t>
            </a:r>
          </a:p>
          <a:p>
            <a:pPr lvl="1"/>
            <a:r>
              <a:rPr lang="en-US" sz="2400" dirty="0" smtClean="0"/>
              <a:t>Fine grained tests provides broad coverage</a:t>
            </a:r>
          </a:p>
          <a:p>
            <a:pPr lvl="1"/>
            <a:r>
              <a:rPr lang="en-US" sz="2400" dirty="0" smtClean="0"/>
              <a:t>Validate behavior under expected conditions</a:t>
            </a:r>
          </a:p>
          <a:p>
            <a:r>
              <a:rPr lang="en-US" sz="2800" dirty="0" smtClean="0"/>
              <a:t>Exploring</a:t>
            </a:r>
          </a:p>
          <a:p>
            <a:pPr lvl="1"/>
            <a:r>
              <a:rPr lang="en-US" sz="2400" dirty="0" smtClean="0"/>
              <a:t>Identify risky areas</a:t>
            </a:r>
          </a:p>
          <a:p>
            <a:pPr lvl="1"/>
            <a:r>
              <a:rPr lang="en-US" sz="2400" dirty="0" smtClean="0"/>
              <a:t>Design some experiments to explore with</a:t>
            </a:r>
          </a:p>
          <a:p>
            <a:r>
              <a:rPr lang="en-US" sz="2800" dirty="0" smtClean="0"/>
              <a:t>Neither is sufficient independent of the other</a:t>
            </a:r>
          </a:p>
          <a:p>
            <a:r>
              <a:rPr lang="en-US" sz="2800" dirty="0" smtClean="0"/>
              <a:t>Tested = Checked + Explored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3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Simultaneously</a:t>
            </a:r>
          </a:p>
          <a:p>
            <a:pPr lvl="1"/>
            <a:r>
              <a:rPr lang="en-US" dirty="0" smtClean="0"/>
              <a:t>Designing</a:t>
            </a:r>
          </a:p>
          <a:p>
            <a:pPr lvl="1"/>
            <a:r>
              <a:rPr lang="en-US" dirty="0" smtClean="0"/>
              <a:t>Executing</a:t>
            </a:r>
          </a:p>
          <a:p>
            <a:pPr lvl="1"/>
            <a:r>
              <a:rPr lang="en-US" dirty="0" smtClean="0"/>
              <a:t>Learning</a:t>
            </a:r>
          </a:p>
          <a:p>
            <a:pPr lvl="2"/>
            <a:r>
              <a:rPr lang="en-US" dirty="0" smtClean="0"/>
              <a:t>Using insight</a:t>
            </a:r>
          </a:p>
          <a:p>
            <a:pPr lvl="2"/>
            <a:r>
              <a:rPr lang="en-US" dirty="0" smtClean="0"/>
              <a:t>Gained from previous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2333"/>
      </p:ext>
    </p:extLst>
  </p:cSld>
  <p:clrMapOvr>
    <a:masterClrMapping/>
  </p:clrMapOvr>
</p:sld>
</file>

<file path=ppt/theme/theme1.xml><?xml version="1.0" encoding="utf-8"?>
<a:theme xmlns:a="http://schemas.openxmlformats.org/drawingml/2006/main" name="RedYellowBlue Theme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RedYellowBlue Theme</Template>
  <TotalTime>671</TotalTime>
  <Words>1917</Words>
  <Application>Microsoft Macintosh PowerPoint</Application>
  <PresentationFormat>On-screen Show (4:3)</PresentationFormat>
  <Paragraphs>312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Consolas</vt:lpstr>
      <vt:lpstr>Tahoma</vt:lpstr>
      <vt:lpstr>Wingdings</vt:lpstr>
      <vt:lpstr>RedYellowBlue Theme</vt:lpstr>
      <vt:lpstr>Explore It!  Foundations</vt:lpstr>
      <vt:lpstr>On Testing &amp; Exploration</vt:lpstr>
      <vt:lpstr>The ENIAC problem</vt:lpstr>
      <vt:lpstr>The ENIAC Team Solution</vt:lpstr>
      <vt:lpstr>Abstracting from the ENIAC solution</vt:lpstr>
      <vt:lpstr>Different questions – different tests</vt:lpstr>
      <vt:lpstr>Not enough time</vt:lpstr>
      <vt:lpstr>Checking versus exploring</vt:lpstr>
      <vt:lpstr>Exploratory Testing</vt:lpstr>
      <vt:lpstr>Immediate execution</vt:lpstr>
      <vt:lpstr>Time boxing</vt:lpstr>
      <vt:lpstr>Consider early explorers</vt:lpstr>
      <vt:lpstr>A charter guides exploration</vt:lpstr>
      <vt:lpstr>Charter - a simple template</vt:lpstr>
      <vt:lpstr>&lt;target&gt;</vt:lpstr>
      <vt:lpstr>&lt;resources&gt;</vt:lpstr>
      <vt:lpstr>&lt;information&gt;</vt:lpstr>
      <vt:lpstr>Example charter - security</vt:lpstr>
      <vt:lpstr>Example charter - feature</vt:lpstr>
      <vt:lpstr>Bad charter – too specific</vt:lpstr>
      <vt:lpstr>Bad charter – too broad</vt:lpstr>
      <vt:lpstr>Sources for good charters</vt:lpstr>
      <vt:lpstr>Characteristics of a good charter</vt:lpstr>
      <vt:lpstr>Sources – your worst nightmare</vt:lpstr>
      <vt:lpstr>Example nightmare</vt:lpstr>
      <vt:lpstr>Interesting variations</vt:lpstr>
      <vt:lpstr>Potential variables</vt:lpstr>
      <vt:lpstr>Variable categories - counting</vt:lpstr>
      <vt:lpstr>Variable categories – relative position</vt:lpstr>
      <vt:lpstr>Variable categories - files</vt:lpstr>
      <vt:lpstr>Variable categories - Geography</vt:lpstr>
      <vt:lpstr>Variable categories - formats</vt:lpstr>
      <vt:lpstr>Variable categories - depth</vt:lpstr>
      <vt:lpstr>Summary of heuristics</vt:lpstr>
      <vt:lpstr>Exercise (solo or with partner)</vt:lpstr>
      <vt:lpstr>Evaluating Results</vt:lpstr>
      <vt:lpstr>Exploratory results evaluation</vt:lpstr>
      <vt:lpstr>What we need</vt:lpstr>
      <vt:lpstr>Never or Always</vt:lpstr>
      <vt:lpstr>Some sources for always/never</vt:lpstr>
      <vt:lpstr>Core capabilities</vt:lpstr>
      <vt:lpstr>Quality Factors</vt:lpstr>
      <vt:lpstr>Risks</vt:lpstr>
      <vt:lpstr>Alternative resources</vt:lpstr>
      <vt:lpstr>Standards</vt:lpstr>
      <vt:lpstr>Comparables</vt:lpstr>
      <vt:lpstr>The airspeed of a bird</vt:lpstr>
      <vt:lpstr>Some approximations</vt:lpstr>
      <vt:lpstr>Google/Wikipedia to the rescue!</vt:lpstr>
      <vt:lpstr>Approximation techniques</vt:lpstr>
      <vt:lpstr>Mad lib testing (nouns &amp; verbs)</vt:lpstr>
      <vt:lpstr>Driving without a GPS - navigation</vt:lpstr>
      <vt:lpstr>Personas</vt:lpstr>
    </vt:vector>
  </TitlesOfParts>
  <Company>California Baptist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– Part 1</dc:title>
  <dc:creator>Dave</dc:creator>
  <cp:lastModifiedBy>Tacksoo Im</cp:lastModifiedBy>
  <cp:revision>86</cp:revision>
  <dcterms:created xsi:type="dcterms:W3CDTF">2014-10-28T21:40:48Z</dcterms:created>
  <dcterms:modified xsi:type="dcterms:W3CDTF">2017-04-17T19:00:54Z</dcterms:modified>
</cp:coreProperties>
</file>