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fld id="{0E5B656E-3EB1-4383-9694-C0A0B2B7E982}" type="datetimeFigureOut">
              <a:rPr lang="en-US" smtClean="0"/>
              <a:t>1/21/17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fld id="{482D752A-0DF9-4E4B-8886-4AFB9262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9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0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5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2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7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1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7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8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24363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Fit – Part 1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3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architecture overview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5245155" cy="370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533400" y="2057400"/>
            <a:ext cx="2362199" cy="121920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User defined tables</a:t>
            </a:r>
          </a:p>
        </p:txBody>
      </p:sp>
    </p:spTree>
    <p:extLst>
      <p:ext uri="{BB962C8B-B14F-4D97-AF65-F5344CB8AC3E}">
        <p14:creationId xmlns:p14="http://schemas.microsoft.com/office/powerpoint/2010/main" val="1108518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architecture overview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5245155" cy="370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533400" y="2057400"/>
            <a:ext cx="2362199" cy="121920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User defined tables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67592" y="3810000"/>
            <a:ext cx="2362199" cy="121920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Programmer defined mapping</a:t>
            </a:r>
          </a:p>
        </p:txBody>
      </p:sp>
    </p:spTree>
    <p:extLst>
      <p:ext uri="{BB962C8B-B14F-4D97-AF65-F5344CB8AC3E}">
        <p14:creationId xmlns:p14="http://schemas.microsoft.com/office/powerpoint/2010/main" val="382940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architecture overview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5245155" cy="370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533400" y="2057400"/>
            <a:ext cx="2362199" cy="121920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User defined tables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67592" y="3810000"/>
            <a:ext cx="2362199" cy="121920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Programmer defined mapping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1752601" y="4953000"/>
            <a:ext cx="2362199" cy="121920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SUT</a:t>
            </a:r>
          </a:p>
        </p:txBody>
      </p:sp>
    </p:spTree>
    <p:extLst>
      <p:ext uri="{BB962C8B-B14F-4D97-AF65-F5344CB8AC3E}">
        <p14:creationId xmlns:p14="http://schemas.microsoft.com/office/powerpoint/2010/main" val="2673203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Fit table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ColumnFixture</a:t>
            </a:r>
            <a:endParaRPr lang="en-US" dirty="0" smtClean="0"/>
          </a:p>
          <a:p>
            <a:pPr lvl="1"/>
            <a:r>
              <a:rPr lang="en-US" dirty="0" smtClean="0"/>
              <a:t>Used to do calculation testing</a:t>
            </a:r>
          </a:p>
          <a:p>
            <a:r>
              <a:rPr lang="en-US" dirty="0" err="1" smtClean="0"/>
              <a:t>ActionFixture</a:t>
            </a:r>
            <a:endParaRPr lang="en-US" dirty="0" smtClean="0"/>
          </a:p>
          <a:p>
            <a:pPr lvl="1"/>
            <a:r>
              <a:rPr lang="en-US" dirty="0" smtClean="0"/>
              <a:t>Used to test that a sequence of actions have the desired effect</a:t>
            </a:r>
          </a:p>
          <a:p>
            <a:r>
              <a:rPr lang="en-US" dirty="0" err="1" smtClean="0"/>
              <a:t>RowFixture</a:t>
            </a:r>
            <a:endParaRPr lang="en-US" dirty="0" smtClean="0"/>
          </a:p>
          <a:p>
            <a:pPr lvl="1"/>
            <a:r>
              <a:rPr lang="en-US" dirty="0" smtClean="0"/>
              <a:t>Used to test results of a search or query</a:t>
            </a:r>
          </a:p>
          <a:p>
            <a:pPr lvl="1"/>
            <a:r>
              <a:rPr lang="en-US" dirty="0" smtClean="0"/>
              <a:t>Verify the contents of a list or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4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ColumnFixture</a:t>
            </a:r>
            <a:r>
              <a:rPr lang="en-US" dirty="0" smtClean="0"/>
              <a:t>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rule</a:t>
            </a:r>
          </a:p>
          <a:p>
            <a:pPr lvl="1"/>
            <a:r>
              <a:rPr lang="en-US" dirty="0" smtClean="0"/>
              <a:t>A 5 percent discount is provided whenever the total purchase is greater than $1,000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5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</a:t>
            </a:r>
            <a:r>
              <a:rPr lang="en-US" dirty="0" err="1" smtClean="0"/>
              <a:t>ColumFixture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2133600"/>
            <a:ext cx="3343275" cy="403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 bwMode="auto">
          <a:xfrm>
            <a:off x="838200" y="2133600"/>
            <a:ext cx="1295400" cy="342900"/>
          </a:xfrm>
          <a:prstGeom prst="wedgeRectCallout">
            <a:avLst>
              <a:gd name="adj1" fmla="val 121145"/>
              <a:gd name="adj2" fmla="val 3409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Fixture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533400" y="2971800"/>
            <a:ext cx="1905000" cy="609600"/>
          </a:xfrm>
          <a:prstGeom prst="wedgeRectCallout">
            <a:avLst>
              <a:gd name="adj1" fmla="val 82964"/>
              <a:gd name="adj2" fmla="val -7594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given column name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6477000" y="2971800"/>
            <a:ext cx="1905000" cy="609600"/>
          </a:xfrm>
          <a:prstGeom prst="wedgeRectCallout">
            <a:avLst>
              <a:gd name="adj1" fmla="val -63218"/>
              <a:gd name="adj2" fmla="val -8447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calculated column name</a:t>
            </a:r>
          </a:p>
        </p:txBody>
      </p:sp>
      <p:sp>
        <p:nvSpPr>
          <p:cNvPr id="8" name="Left Brace 7"/>
          <p:cNvSpPr/>
          <p:nvPr/>
        </p:nvSpPr>
        <p:spPr bwMode="auto">
          <a:xfrm>
            <a:off x="2743200" y="2971800"/>
            <a:ext cx="228600" cy="304800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228600" y="4648200"/>
            <a:ext cx="1905000" cy="609600"/>
          </a:xfrm>
          <a:prstGeom prst="wedgeRectCallout">
            <a:avLst>
              <a:gd name="adj1" fmla="val 82964"/>
              <a:gd name="adj2" fmla="val -7594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test rows</a:t>
            </a:r>
          </a:p>
        </p:txBody>
      </p:sp>
    </p:spTree>
    <p:extLst>
      <p:ext uri="{BB962C8B-B14F-4D97-AF65-F5344CB8AC3E}">
        <p14:creationId xmlns:p14="http://schemas.microsoft.com/office/powerpoint/2010/main" val="2965049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test row will receive a color after test execution</a:t>
            </a:r>
          </a:p>
          <a:p>
            <a:pPr lvl="1"/>
            <a:r>
              <a:rPr lang="en-US" dirty="0" smtClean="0"/>
              <a:t>Green: Test passed</a:t>
            </a:r>
          </a:p>
          <a:p>
            <a:pPr lvl="1"/>
            <a:r>
              <a:rPr lang="en-US" dirty="0" smtClean="0"/>
              <a:t>Red: Test failed</a:t>
            </a:r>
          </a:p>
          <a:p>
            <a:pPr lvl="1"/>
            <a:r>
              <a:rPr lang="en-US" dirty="0" smtClean="0"/>
              <a:t>Yellow: Test not finished – something wrong</a:t>
            </a:r>
          </a:p>
          <a:p>
            <a:pPr lvl="1"/>
            <a:r>
              <a:rPr lang="en-US" dirty="0" smtClean="0"/>
              <a:t>Gray: Not processed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72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ColumnFixture</a:t>
            </a:r>
            <a:r>
              <a:rPr lang="en-US" dirty="0" smtClean="0"/>
              <a:t>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rule</a:t>
            </a:r>
          </a:p>
          <a:p>
            <a:pPr lvl="1"/>
            <a:r>
              <a:rPr lang="en-US" dirty="0" smtClean="0"/>
              <a:t>Credit is allowed up to an amount of $1,000 for a customer who has been trading with us for more than 12 months, has paid reliably over that period and has a balance owing less than $6,000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9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ColumnFixture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8201025" cy="2685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 Brace 4"/>
          <p:cNvSpPr/>
          <p:nvPr/>
        </p:nvSpPr>
        <p:spPr bwMode="auto">
          <a:xfrm rot="16200000" flipV="1">
            <a:off x="2497280" y="3627628"/>
            <a:ext cx="290945" cy="381000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5715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"given" columns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16200000" flipV="1">
            <a:off x="6622038" y="3450214"/>
            <a:ext cx="290945" cy="4086226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5715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"calculated" columns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 bwMode="auto">
          <a:xfrm>
            <a:off x="3581400" y="2133600"/>
            <a:ext cx="1295400" cy="342900"/>
          </a:xfrm>
          <a:prstGeom prst="wedgeRectCallout">
            <a:avLst>
              <a:gd name="adj1" fmla="val -107465"/>
              <a:gd name="adj2" fmla="val 160985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Fixture</a:t>
            </a:r>
          </a:p>
        </p:txBody>
      </p:sp>
      <p:sp>
        <p:nvSpPr>
          <p:cNvPr id="11" name="Left Brace 10"/>
          <p:cNvSpPr/>
          <p:nvPr/>
        </p:nvSpPr>
        <p:spPr bwMode="auto">
          <a:xfrm>
            <a:off x="381000" y="3429000"/>
            <a:ext cx="228600" cy="1918854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110475" y="5899666"/>
            <a:ext cx="769650" cy="609600"/>
          </a:xfrm>
          <a:prstGeom prst="wedgeRectCallout">
            <a:avLst>
              <a:gd name="adj1" fmla="val -18053"/>
              <a:gd name="adj2" fmla="val -300504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test rows</a:t>
            </a:r>
          </a:p>
        </p:txBody>
      </p:sp>
    </p:spTree>
    <p:extLst>
      <p:ext uri="{BB962C8B-B14F-4D97-AF65-F5344CB8AC3E}">
        <p14:creationId xmlns:p14="http://schemas.microsoft.com/office/powerpoint/2010/main" val="2540203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ColumnFixture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tests are defined in tables</a:t>
            </a:r>
          </a:p>
          <a:p>
            <a:r>
              <a:rPr lang="en-US" dirty="0" err="1" smtClean="0"/>
              <a:t>ColumnFixture</a:t>
            </a:r>
            <a:r>
              <a:rPr lang="en-US" dirty="0" smtClean="0"/>
              <a:t> tables are good for specifying the expected </a:t>
            </a:r>
            <a:r>
              <a:rPr lang="en-US" i="1" dirty="0" smtClean="0"/>
              <a:t>calculated</a:t>
            </a:r>
            <a:r>
              <a:rPr lang="en-US" dirty="0" smtClean="0"/>
              <a:t> value based on the </a:t>
            </a:r>
            <a:r>
              <a:rPr lang="en-US" i="1" dirty="0" smtClean="0"/>
              <a:t>given</a:t>
            </a:r>
            <a:r>
              <a:rPr lang="en-US" dirty="0" smtClean="0"/>
              <a:t> value(s) in a row</a:t>
            </a:r>
          </a:p>
          <a:p>
            <a:r>
              <a:rPr lang="en-US" dirty="0" smtClean="0"/>
              <a:t>The test writer gets to choose the names and values</a:t>
            </a:r>
          </a:p>
          <a:p>
            <a:r>
              <a:rPr lang="en-US" dirty="0" smtClean="0"/>
              <a:t>When Fit runs it produces a color coded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9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Framework for integrated tests</a:t>
            </a:r>
          </a:p>
          <a:p>
            <a:r>
              <a:rPr lang="en-US" dirty="0" smtClean="0"/>
              <a:t>The need for Fit</a:t>
            </a:r>
          </a:p>
          <a:p>
            <a:pPr lvl="1"/>
            <a:r>
              <a:rPr lang="en-US" dirty="0" smtClean="0"/>
              <a:t>Users themselves have a hard time expressing their desires for a system or feature</a:t>
            </a:r>
          </a:p>
          <a:p>
            <a:pPr lvl="1"/>
            <a:r>
              <a:rPr lang="en-US" dirty="0" smtClean="0"/>
              <a:t>Developers don't understand what the customer wants</a:t>
            </a:r>
          </a:p>
          <a:p>
            <a:pPr lvl="1"/>
            <a:r>
              <a:rPr lang="en-US" dirty="0" smtClean="0"/>
              <a:t>Delivered software is perceived as low quality</a:t>
            </a:r>
          </a:p>
          <a:p>
            <a:pPr lvl="1"/>
            <a:r>
              <a:rPr lang="en-US" dirty="0" smtClean="0"/>
              <a:t>Software is difficult to maintain and "breaks" easily</a:t>
            </a:r>
          </a:p>
          <a:p>
            <a:r>
              <a:rPr lang="en-US" dirty="0" smtClean="0"/>
              <a:t>Fit strengths</a:t>
            </a:r>
          </a:p>
          <a:p>
            <a:pPr lvl="1"/>
            <a:r>
              <a:rPr lang="en-US" dirty="0" smtClean="0"/>
              <a:t>Communication: Concrete way to express expected software functionality</a:t>
            </a:r>
          </a:p>
          <a:p>
            <a:pPr lvl="1"/>
            <a:r>
              <a:rPr lang="en-US" dirty="0" smtClean="0"/>
              <a:t>Perspective: Automation from a business point of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1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rules – calculations, decisions and their criteria, limits, minimums,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Business process – workflows or steps in a process, approvals, denials,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4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Fit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– Specific example driven expectations clarify communication</a:t>
            </a:r>
          </a:p>
          <a:p>
            <a:r>
              <a:rPr lang="en-US" dirty="0" smtClean="0"/>
              <a:t>Agility – Automated tests provide confidence to implement changes</a:t>
            </a:r>
          </a:p>
          <a:p>
            <a:r>
              <a:rPr lang="en-US" dirty="0" smtClean="0"/>
              <a:t>Balance – Reduce problems by catching them early, fixing them and making sure they don't reappear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51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Fit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Business people – the folks who want or at least will use the new features</a:t>
            </a:r>
          </a:p>
          <a:p>
            <a:r>
              <a:rPr lang="en-US" sz="2000" dirty="0" smtClean="0"/>
              <a:t>Business analysts – a tool to make requirements concrete and testable for both customers and developers</a:t>
            </a:r>
          </a:p>
          <a:p>
            <a:r>
              <a:rPr lang="en-US" sz="2000" dirty="0" smtClean="0"/>
              <a:t>Managers – improved communication between customers and the technical team improves moral and productivity</a:t>
            </a:r>
          </a:p>
          <a:p>
            <a:r>
              <a:rPr lang="en-US" sz="2000" dirty="0" smtClean="0"/>
              <a:t>Testers – create tests from the </a:t>
            </a:r>
            <a:r>
              <a:rPr lang="en-US" sz="2000" dirty="0" err="1" smtClean="0"/>
              <a:t>begining</a:t>
            </a:r>
            <a:r>
              <a:rPr lang="en-US" sz="2000" dirty="0" smtClean="0"/>
              <a:t> in terms the users understand</a:t>
            </a:r>
          </a:p>
          <a:p>
            <a:r>
              <a:rPr lang="en-US" sz="2000" dirty="0" smtClean="0"/>
              <a:t>Developers – Increased understanding of the problem; more confidence that your changes didn't break anything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115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Fit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table based approach is low tech</a:t>
            </a:r>
          </a:p>
          <a:p>
            <a:r>
              <a:rPr lang="en-US" dirty="0" smtClean="0"/>
              <a:t>Less intimidating to business people</a:t>
            </a:r>
          </a:p>
          <a:p>
            <a:r>
              <a:rPr lang="en-US" dirty="0" smtClean="0"/>
              <a:t>It is clear so developers know what outcomes to produce</a:t>
            </a:r>
          </a:p>
          <a:p>
            <a:r>
              <a:rPr lang="en-US" dirty="0" smtClean="0"/>
              <a:t>In short, tables are the key to facilitating communication in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from specifics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Fit's table based approach provides a collection of specific examples</a:t>
            </a:r>
          </a:p>
          <a:p>
            <a:r>
              <a:rPr lang="en-US" dirty="0" smtClean="0"/>
              <a:t>Once we see the range of possible expected outcomes</a:t>
            </a:r>
          </a:p>
          <a:p>
            <a:pPr lvl="1"/>
            <a:r>
              <a:rPr lang="en-US" dirty="0" smtClean="0"/>
              <a:t>We can make a general rule</a:t>
            </a:r>
          </a:p>
          <a:p>
            <a:pPr lvl="1"/>
            <a:r>
              <a:rPr lang="en-US" dirty="0" smtClean="0"/>
              <a:t>We have specific cases to test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7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two types of Fit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Calculations</a:t>
            </a:r>
          </a:p>
          <a:p>
            <a:pPr lvl="1"/>
            <a:r>
              <a:rPr lang="en-US" dirty="0" smtClean="0"/>
              <a:t>How to calculate a discount</a:t>
            </a:r>
          </a:p>
          <a:p>
            <a:pPr lvl="1"/>
            <a:r>
              <a:rPr lang="en-US" dirty="0" smtClean="0"/>
              <a:t>Determine if a payment request should be made</a:t>
            </a:r>
          </a:p>
          <a:p>
            <a:r>
              <a:rPr lang="en-US" dirty="0" smtClean="0"/>
              <a:t>Business processes</a:t>
            </a:r>
          </a:p>
          <a:p>
            <a:pPr lvl="1"/>
            <a:r>
              <a:rPr lang="en-US" dirty="0" smtClean="0"/>
              <a:t>Steps to admit a patient to a hospital</a:t>
            </a:r>
          </a:p>
          <a:p>
            <a:pPr lvl="1"/>
            <a:r>
              <a:rPr lang="en-US" dirty="0" smtClean="0"/>
              <a:t>Approval of a reimbursement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6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table 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2133600"/>
            <a:ext cx="3343275" cy="403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 bwMode="auto">
          <a:xfrm>
            <a:off x="762000" y="2590800"/>
            <a:ext cx="2285999" cy="106680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Input</a:t>
            </a:r>
          </a:p>
        </p:txBody>
      </p:sp>
      <p:sp>
        <p:nvSpPr>
          <p:cNvPr id="7" name="Right Arrow 6"/>
          <p:cNvSpPr/>
          <p:nvPr/>
        </p:nvSpPr>
        <p:spPr bwMode="auto">
          <a:xfrm rot="10800000">
            <a:off x="6391274" y="2590800"/>
            <a:ext cx="2285999" cy="106680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7527" y="2831068"/>
            <a:ext cx="189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43444"/>
      </p:ext>
    </p:extLst>
  </p:cSld>
  <p:clrMapOvr>
    <a:masterClrMapping/>
  </p:clrMapOvr>
</p:sld>
</file>

<file path=ppt/theme/theme1.xml><?xml version="1.0" encoding="utf-8"?>
<a:theme xmlns:a="http://schemas.openxmlformats.org/drawingml/2006/main" name="RedYellowBlue Theme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RedYellowBlue Theme</Template>
  <TotalTime>80</TotalTime>
  <Words>575</Words>
  <Application>Microsoft Macintosh PowerPoint</Application>
  <PresentationFormat>On-screen Show (4:3)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Tahoma</vt:lpstr>
      <vt:lpstr>Wingdings</vt:lpstr>
      <vt:lpstr>RedYellowBlue Theme</vt:lpstr>
      <vt:lpstr>Fit – Part 1</vt:lpstr>
      <vt:lpstr>Intro to Fit</vt:lpstr>
      <vt:lpstr>Fit focus</vt:lpstr>
      <vt:lpstr>Value of Fit tables</vt:lpstr>
      <vt:lpstr>Who is Fit for?</vt:lpstr>
      <vt:lpstr>Intro to Fit tables</vt:lpstr>
      <vt:lpstr>Generalization from specifics</vt:lpstr>
      <vt:lpstr>The two types of Fit tests</vt:lpstr>
      <vt:lpstr>Fit table structure</vt:lpstr>
      <vt:lpstr>Fit architecture overview</vt:lpstr>
      <vt:lpstr>Fit architecture overview</vt:lpstr>
      <vt:lpstr>Fit architecture overview</vt:lpstr>
      <vt:lpstr>The three Fit table types</vt:lpstr>
      <vt:lpstr>ColumnFixture Example 1</vt:lpstr>
      <vt:lpstr>Reading a ColumFixture table</vt:lpstr>
      <vt:lpstr>Results coloring</vt:lpstr>
      <vt:lpstr>ColumnFixture Example 2</vt:lpstr>
      <vt:lpstr>ColumnFixture table</vt:lpstr>
      <vt:lpstr>ColumnFixture Summary</vt:lpstr>
    </vt:vector>
  </TitlesOfParts>
  <Company>California Baptist University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– Part 1</dc:title>
  <dc:creator>Dave</dc:creator>
  <cp:lastModifiedBy>Tacksoo Im</cp:lastModifiedBy>
  <cp:revision>18</cp:revision>
  <dcterms:created xsi:type="dcterms:W3CDTF">2014-10-28T21:40:48Z</dcterms:created>
  <dcterms:modified xsi:type="dcterms:W3CDTF">2017-01-22T00:22:24Z</dcterms:modified>
</cp:coreProperties>
</file>