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0" r:id="rId6"/>
    <p:sldId id="269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0E5B656E-3EB1-4383-9694-C0A0B2B7E982}" type="datetimeFigureOut">
              <a:rPr lang="en-US" smtClean="0"/>
              <a:t>1/21/17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482D752A-0DF9-4E4B-8886-4AFB9262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Fit – Part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 Name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1638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</a:t>
            </a:r>
            <a:r>
              <a:rPr lang="en-US" sz="1800" dirty="0" smtClean="0">
                <a:latin typeface="Consolas"/>
                <a:cs typeface="Consolas"/>
              </a:rPr>
              <a:t>ublic class </a:t>
            </a:r>
            <a:r>
              <a:rPr lang="en-US" sz="1800" dirty="0" err="1" smtClean="0">
                <a:latin typeface="Consolas"/>
                <a:cs typeface="Consolas"/>
              </a:rPr>
              <a:t>CalculateDiscount</a:t>
            </a:r>
            <a:r>
              <a:rPr lang="en-US" sz="1800" dirty="0" smtClean="0">
                <a:latin typeface="Consolas"/>
                <a:cs typeface="Consolas"/>
              </a:rPr>
              <a:t> extends </a:t>
            </a:r>
            <a:r>
              <a:rPr lang="en-US" sz="1800" dirty="0" err="1" smtClean="0">
                <a:latin typeface="Consolas"/>
                <a:cs typeface="Consolas"/>
              </a:rPr>
              <a:t>fit.ColumnFixture</a:t>
            </a:r>
            <a:r>
              <a:rPr lang="en-US" sz="1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public double amount;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private Discount </a:t>
            </a:r>
            <a:r>
              <a:rPr lang="en-US" sz="1800" dirty="0" err="1" smtClean="0">
                <a:latin typeface="Consolas"/>
                <a:cs typeface="Consolas"/>
              </a:rPr>
              <a:t>sut</a:t>
            </a:r>
            <a:r>
              <a:rPr lang="en-US" sz="1800" dirty="0" smtClean="0">
                <a:latin typeface="Consolas"/>
                <a:cs typeface="Consolas"/>
              </a:rPr>
              <a:t> = new Discount();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public double discount()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return </a:t>
            </a:r>
            <a:r>
              <a:rPr lang="en-US" sz="1800" dirty="0" err="1" smtClean="0">
                <a:latin typeface="Consolas"/>
                <a:cs typeface="Consolas"/>
              </a:rPr>
              <a:t>sut.getDiscount</a:t>
            </a:r>
            <a:r>
              <a:rPr lang="en-US" sz="1800" dirty="0" smtClean="0">
                <a:latin typeface="Consolas"/>
                <a:cs typeface="Consolas"/>
              </a:rPr>
              <a:t>(amount);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67"/>
          <a:stretch/>
        </p:blipFill>
        <p:spPr bwMode="auto">
          <a:xfrm>
            <a:off x="5257800" y="4038600"/>
            <a:ext cx="3343275" cy="199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3505200" y="2667000"/>
            <a:ext cx="289560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7770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Column Name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1638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</a:t>
            </a:r>
            <a:r>
              <a:rPr lang="en-US" sz="1800" dirty="0" smtClean="0">
                <a:latin typeface="Consolas"/>
                <a:cs typeface="Consolas"/>
              </a:rPr>
              <a:t>ublic class </a:t>
            </a:r>
            <a:r>
              <a:rPr lang="en-US" sz="1800" dirty="0" err="1" smtClean="0">
                <a:latin typeface="Consolas"/>
                <a:cs typeface="Consolas"/>
              </a:rPr>
              <a:t>CalculateDiscount</a:t>
            </a:r>
            <a:r>
              <a:rPr lang="en-US" sz="1800" dirty="0" smtClean="0">
                <a:latin typeface="Consolas"/>
                <a:cs typeface="Consolas"/>
              </a:rPr>
              <a:t> extends </a:t>
            </a:r>
            <a:r>
              <a:rPr lang="en-US" sz="1800" dirty="0" err="1" smtClean="0">
                <a:latin typeface="Consolas"/>
                <a:cs typeface="Consolas"/>
              </a:rPr>
              <a:t>fit.ColumnFixture</a:t>
            </a:r>
            <a:r>
              <a:rPr lang="en-US" sz="1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public double amount;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private Discount </a:t>
            </a:r>
            <a:r>
              <a:rPr lang="en-US" sz="1800" dirty="0" err="1" smtClean="0">
                <a:latin typeface="Consolas"/>
                <a:cs typeface="Consolas"/>
              </a:rPr>
              <a:t>sut</a:t>
            </a:r>
            <a:r>
              <a:rPr lang="en-US" sz="1800" dirty="0" smtClean="0">
                <a:latin typeface="Consolas"/>
                <a:cs typeface="Consolas"/>
              </a:rPr>
              <a:t> = new Discount();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public double discount()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return </a:t>
            </a:r>
            <a:r>
              <a:rPr lang="en-US" sz="1800" dirty="0" err="1" smtClean="0">
                <a:latin typeface="Consolas"/>
                <a:cs typeface="Consolas"/>
              </a:rPr>
              <a:t>sut.getDiscount</a:t>
            </a:r>
            <a:r>
              <a:rPr lang="en-US" sz="1800" dirty="0" smtClean="0">
                <a:latin typeface="Consolas"/>
                <a:cs typeface="Consolas"/>
              </a:rPr>
              <a:t>(amount);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67"/>
          <a:stretch/>
        </p:blipFill>
        <p:spPr bwMode="auto">
          <a:xfrm>
            <a:off x="5257800" y="4038600"/>
            <a:ext cx="3343275" cy="199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2971800" y="2971800"/>
            <a:ext cx="2590800" cy="1676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" y="5029200"/>
            <a:ext cx="48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Notice this is a public instance variable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This violates OO principles but it is only for the test class not the SUT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343400" y="4343400"/>
            <a:ext cx="1219200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4293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Column Name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1638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</a:t>
            </a:r>
            <a:r>
              <a:rPr lang="en-US" sz="1800" dirty="0" smtClean="0">
                <a:latin typeface="Consolas"/>
                <a:cs typeface="Consolas"/>
              </a:rPr>
              <a:t>ublic class </a:t>
            </a:r>
            <a:r>
              <a:rPr lang="en-US" sz="1800" dirty="0" err="1" smtClean="0">
                <a:latin typeface="Consolas"/>
                <a:cs typeface="Consolas"/>
              </a:rPr>
              <a:t>CalculateDiscount</a:t>
            </a:r>
            <a:r>
              <a:rPr lang="en-US" sz="1800" dirty="0" smtClean="0">
                <a:latin typeface="Consolas"/>
                <a:cs typeface="Consolas"/>
              </a:rPr>
              <a:t> extends </a:t>
            </a:r>
            <a:r>
              <a:rPr lang="en-US" sz="1800" dirty="0" err="1" smtClean="0">
                <a:latin typeface="Consolas"/>
                <a:cs typeface="Consolas"/>
              </a:rPr>
              <a:t>fit.ColumnFixture</a:t>
            </a:r>
            <a:r>
              <a:rPr lang="en-US" sz="1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public double amount;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private Discount </a:t>
            </a:r>
            <a:r>
              <a:rPr lang="en-US" sz="1800" dirty="0" err="1" smtClean="0">
                <a:latin typeface="Consolas"/>
                <a:cs typeface="Consolas"/>
              </a:rPr>
              <a:t>sut</a:t>
            </a:r>
            <a:r>
              <a:rPr lang="en-US" sz="1800" dirty="0" smtClean="0">
                <a:latin typeface="Consolas"/>
                <a:cs typeface="Consolas"/>
              </a:rPr>
              <a:t> = new Discount();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public double discount()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return </a:t>
            </a:r>
            <a:r>
              <a:rPr lang="en-US" sz="1800" dirty="0" err="1" smtClean="0">
                <a:latin typeface="Consolas"/>
                <a:cs typeface="Consolas"/>
              </a:rPr>
              <a:t>sut.getDiscount</a:t>
            </a:r>
            <a:r>
              <a:rPr lang="en-US" sz="1800" dirty="0" smtClean="0">
                <a:latin typeface="Consolas"/>
                <a:cs typeface="Consolas"/>
              </a:rPr>
              <a:t>(amount);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67"/>
          <a:stretch/>
        </p:blipFill>
        <p:spPr bwMode="auto">
          <a:xfrm>
            <a:off x="5257800" y="4038600"/>
            <a:ext cx="3343275" cy="199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2971800" y="3962400"/>
            <a:ext cx="396240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" y="502920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This also has to be public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Notice that it does not exactly match the method called on the SUT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990600" y="4191000"/>
            <a:ext cx="441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800" y="3048000"/>
            <a:ext cx="5410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the SUT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1638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ublic class </a:t>
            </a:r>
            <a:r>
              <a:rPr lang="en-US" sz="2000" dirty="0" err="1" smtClean="0">
                <a:latin typeface="Consolas"/>
                <a:cs typeface="Consolas"/>
              </a:rPr>
              <a:t>CalculateDiscount</a:t>
            </a:r>
            <a:r>
              <a:rPr lang="en-US" sz="2000" dirty="0" smtClean="0">
                <a:latin typeface="Consolas"/>
                <a:cs typeface="Consolas"/>
              </a:rPr>
              <a:t> extends </a:t>
            </a:r>
            <a:r>
              <a:rPr lang="en-US" sz="2000" dirty="0" err="1" smtClean="0">
                <a:latin typeface="Consolas"/>
                <a:cs typeface="Consolas"/>
              </a:rPr>
              <a:t>fit.ColumnFixture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public double amount;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private Discount </a:t>
            </a:r>
            <a:r>
              <a:rPr lang="en-US" sz="2000" dirty="0" err="1" smtClean="0">
                <a:latin typeface="Consolas"/>
                <a:cs typeface="Consolas"/>
              </a:rPr>
              <a:t>sut</a:t>
            </a:r>
            <a:r>
              <a:rPr lang="en-US" sz="2000" dirty="0" smtClean="0">
                <a:latin typeface="Consolas"/>
                <a:cs typeface="Consolas"/>
              </a:rPr>
              <a:t> = new Discount();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public double discount()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return </a:t>
            </a:r>
            <a:r>
              <a:rPr lang="en-US" sz="2000" dirty="0" err="1" smtClean="0">
                <a:latin typeface="Consolas"/>
                <a:cs typeface="Consolas"/>
              </a:rPr>
              <a:t>sut.getDiscount</a:t>
            </a:r>
            <a:r>
              <a:rPr lang="en-US" sz="2000" dirty="0" smtClean="0">
                <a:latin typeface="Consolas"/>
                <a:cs typeface="Consolas"/>
              </a:rPr>
              <a:t>(amount);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759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we run Fit against our project</a:t>
            </a:r>
          </a:p>
          <a:p>
            <a:pPr lvl="1"/>
            <a:r>
              <a:rPr lang="en-US" sz="2400" dirty="0" smtClean="0"/>
              <a:t>Fit creates an instance of our fixture class</a:t>
            </a:r>
          </a:p>
          <a:p>
            <a:pPr lvl="1"/>
            <a:r>
              <a:rPr lang="en-US" sz="2400" dirty="0" smtClean="0"/>
              <a:t>Since our fixture class is a subclass of </a:t>
            </a:r>
            <a:r>
              <a:rPr lang="en-US" sz="2400" dirty="0" err="1" smtClean="0"/>
              <a:t>fit.ColumnFixture</a:t>
            </a:r>
            <a:r>
              <a:rPr lang="en-US" sz="2400" dirty="0" smtClean="0"/>
              <a:t> it has a method inherited called </a:t>
            </a:r>
            <a:r>
              <a:rPr lang="en-US" sz="2400" dirty="0" err="1" smtClean="0"/>
              <a:t>doTable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Fit calls </a:t>
            </a:r>
            <a:r>
              <a:rPr lang="en-US" sz="2400" dirty="0" err="1" smtClean="0"/>
              <a:t>doTable</a:t>
            </a:r>
            <a:r>
              <a:rPr lang="en-US" sz="2400" dirty="0" smtClean="0"/>
              <a:t> which then uses the test row data to</a:t>
            </a:r>
          </a:p>
          <a:p>
            <a:pPr lvl="2"/>
            <a:r>
              <a:rPr lang="en-US" sz="2000" dirty="0" smtClean="0"/>
              <a:t>Set the public amount variable to the data in the “given” column in a test row</a:t>
            </a:r>
          </a:p>
          <a:p>
            <a:pPr lvl="2"/>
            <a:r>
              <a:rPr lang="en-US" sz="2000" dirty="0" smtClean="0"/>
              <a:t>Check that the mapped to method, in this case discount(), returns the expected value in the row’s “calculated” column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115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does the previous slide’s activity</a:t>
            </a:r>
          </a:p>
          <a:p>
            <a:pPr lvl="1"/>
            <a:r>
              <a:rPr lang="en-US" dirty="0" smtClean="0"/>
              <a:t>For each test row in the </a:t>
            </a:r>
            <a:r>
              <a:rPr lang="en-US" dirty="0" err="1" smtClean="0"/>
              <a:t>ColumnFixture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For each table in the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architecture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245155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533400" y="20574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User defined tables</a:t>
            </a:r>
          </a:p>
        </p:txBody>
      </p:sp>
    </p:spTree>
    <p:extLst>
      <p:ext uri="{BB962C8B-B14F-4D97-AF65-F5344CB8AC3E}">
        <p14:creationId xmlns:p14="http://schemas.microsoft.com/office/powerpoint/2010/main" val="110851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architecture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245155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533400" y="20574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User defined tables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67592" y="38100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Programmer defined mapping</a:t>
            </a:r>
          </a:p>
        </p:txBody>
      </p:sp>
    </p:spTree>
    <p:extLst>
      <p:ext uri="{BB962C8B-B14F-4D97-AF65-F5344CB8AC3E}">
        <p14:creationId xmlns:p14="http://schemas.microsoft.com/office/powerpoint/2010/main" val="38294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architecture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245155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533400" y="20574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User defined tables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67592" y="38100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Programmer defined mapping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752601" y="49530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SUT</a:t>
            </a:r>
          </a:p>
        </p:txBody>
      </p:sp>
    </p:spTree>
    <p:extLst>
      <p:ext uri="{BB962C8B-B14F-4D97-AF65-F5344CB8AC3E}">
        <p14:creationId xmlns:p14="http://schemas.microsoft.com/office/powerpoint/2010/main" val="267320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ColumnFixture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</a:t>
            </a:r>
          </a:p>
          <a:p>
            <a:pPr lvl="1"/>
            <a:r>
              <a:rPr lang="en-US" dirty="0" smtClean="0"/>
              <a:t>A 5 percent discount is provided whenever the total purchase is greater than $1,000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</a:t>
            </a:r>
            <a:r>
              <a:rPr lang="en-US" dirty="0" err="1" smtClean="0"/>
              <a:t>ColumFixture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133600"/>
            <a:ext cx="3343275" cy="403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838200" y="2133600"/>
            <a:ext cx="1295400" cy="342900"/>
          </a:xfrm>
          <a:prstGeom prst="wedgeRectCallout">
            <a:avLst>
              <a:gd name="adj1" fmla="val 121145"/>
              <a:gd name="adj2" fmla="val 340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Fixture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3400" y="2971800"/>
            <a:ext cx="1905000" cy="609600"/>
          </a:xfrm>
          <a:prstGeom prst="wedgeRectCallout">
            <a:avLst>
              <a:gd name="adj1" fmla="val 82964"/>
              <a:gd name="adj2" fmla="val -7594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given column name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77000" y="2971800"/>
            <a:ext cx="1905000" cy="609600"/>
          </a:xfrm>
          <a:prstGeom prst="wedgeRectCallout">
            <a:avLst>
              <a:gd name="adj1" fmla="val -63218"/>
              <a:gd name="adj2" fmla="val -8447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calculated column name</a:t>
            </a:r>
          </a:p>
        </p:txBody>
      </p:sp>
      <p:sp>
        <p:nvSpPr>
          <p:cNvPr id="8" name="Left Brace 7"/>
          <p:cNvSpPr/>
          <p:nvPr/>
        </p:nvSpPr>
        <p:spPr bwMode="auto">
          <a:xfrm>
            <a:off x="2743200" y="2971800"/>
            <a:ext cx="228600" cy="30480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28600" y="4648200"/>
            <a:ext cx="1905000" cy="609600"/>
          </a:xfrm>
          <a:prstGeom prst="wedgeRectCallout">
            <a:avLst>
              <a:gd name="adj1" fmla="val 82964"/>
              <a:gd name="adj2" fmla="val -7594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test rows</a:t>
            </a:r>
          </a:p>
        </p:txBody>
      </p:sp>
    </p:spTree>
    <p:extLst>
      <p:ext uri="{BB962C8B-B14F-4D97-AF65-F5344CB8AC3E}">
        <p14:creationId xmlns:p14="http://schemas.microsoft.com/office/powerpoint/2010/main" val="296504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a </a:t>
            </a:r>
            <a:r>
              <a:rPr lang="en-US" dirty="0" err="1" smtClean="0"/>
              <a:t>ColumnFixture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 the “given” columns from the table to the appropriate instance variables</a:t>
            </a:r>
          </a:p>
          <a:p>
            <a:pPr lvl="1"/>
            <a:r>
              <a:rPr lang="en-US" dirty="0" smtClean="0"/>
              <a:t>Map the “calculated” columns from the table to the appropriate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ColumnFixture</a:t>
            </a:r>
            <a:r>
              <a:rPr lang="en-US" dirty="0" smtClean="0"/>
              <a:t>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1638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ublic class </a:t>
            </a:r>
            <a:r>
              <a:rPr lang="en-US" sz="2000" dirty="0" err="1" smtClean="0">
                <a:latin typeface="Consolas"/>
                <a:cs typeface="Consolas"/>
              </a:rPr>
              <a:t>CalculateDiscount</a:t>
            </a:r>
            <a:r>
              <a:rPr lang="en-US" sz="2000" dirty="0" smtClean="0">
                <a:latin typeface="Consolas"/>
                <a:cs typeface="Consolas"/>
              </a:rPr>
              <a:t> extends </a:t>
            </a:r>
            <a:r>
              <a:rPr lang="en-US" sz="2000" dirty="0" err="1" smtClean="0">
                <a:latin typeface="Consolas"/>
                <a:cs typeface="Consolas"/>
              </a:rPr>
              <a:t>fit.ColumnFixture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public double amount;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private Discount </a:t>
            </a:r>
            <a:r>
              <a:rPr lang="en-US" sz="2000" dirty="0" err="1" smtClean="0">
                <a:latin typeface="Consolas"/>
                <a:cs typeface="Consolas"/>
              </a:rPr>
              <a:t>sut</a:t>
            </a:r>
            <a:r>
              <a:rPr lang="en-US" sz="2000" dirty="0" smtClean="0">
                <a:latin typeface="Consolas"/>
                <a:cs typeface="Consolas"/>
              </a:rPr>
              <a:t> = new Discount();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public double discount()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return </a:t>
            </a:r>
            <a:r>
              <a:rPr lang="en-US" sz="2000" dirty="0" err="1" smtClean="0">
                <a:latin typeface="Consolas"/>
                <a:cs typeface="Consolas"/>
              </a:rPr>
              <a:t>sut.getDiscount</a:t>
            </a:r>
            <a:r>
              <a:rPr lang="en-US" sz="2000" dirty="0" smtClean="0">
                <a:latin typeface="Consolas"/>
                <a:cs typeface="Consolas"/>
              </a:rPr>
              <a:t>(amount);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60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724400" y="2133600"/>
            <a:ext cx="36576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1638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ublic class </a:t>
            </a:r>
            <a:r>
              <a:rPr lang="en-US" sz="2000" dirty="0" err="1" smtClean="0">
                <a:latin typeface="Consolas"/>
                <a:cs typeface="Consolas"/>
              </a:rPr>
              <a:t>CalculateDiscount</a:t>
            </a:r>
            <a:r>
              <a:rPr lang="en-US" sz="2000" dirty="0" smtClean="0">
                <a:latin typeface="Consolas"/>
                <a:cs typeface="Consolas"/>
              </a:rPr>
              <a:t> extends </a:t>
            </a:r>
            <a:r>
              <a:rPr lang="en-US" sz="2000" dirty="0" err="1" smtClean="0">
                <a:latin typeface="Consolas"/>
                <a:cs typeface="Consolas"/>
              </a:rPr>
              <a:t>fit.ColumnFixture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public double amount;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private Discount </a:t>
            </a:r>
            <a:r>
              <a:rPr lang="en-US" sz="2000" dirty="0" err="1" smtClean="0">
                <a:latin typeface="Consolas"/>
                <a:cs typeface="Consolas"/>
              </a:rPr>
              <a:t>sut</a:t>
            </a:r>
            <a:r>
              <a:rPr lang="en-US" sz="2000" dirty="0" smtClean="0">
                <a:latin typeface="Consolas"/>
                <a:cs typeface="Consolas"/>
              </a:rPr>
              <a:t> = new Discount();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public double discount()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return </a:t>
            </a:r>
            <a:r>
              <a:rPr lang="en-US" sz="2000" dirty="0" err="1" smtClean="0">
                <a:latin typeface="Consolas"/>
                <a:cs typeface="Consolas"/>
              </a:rPr>
              <a:t>sut.getDiscount</a:t>
            </a:r>
            <a:r>
              <a:rPr lang="en-US" sz="2000" dirty="0" smtClean="0">
                <a:latin typeface="Consolas"/>
                <a:cs typeface="Consolas"/>
              </a:rPr>
              <a:t>(amount);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782954"/>
      </p:ext>
    </p:extLst>
  </p:cSld>
  <p:clrMapOvr>
    <a:masterClrMapping/>
  </p:clrMapOvr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111</TotalTime>
  <Words>457</Words>
  <Application>Microsoft Macintosh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Tahoma</vt:lpstr>
      <vt:lpstr>Wingdings</vt:lpstr>
      <vt:lpstr>RedYellowBlue Theme</vt:lpstr>
      <vt:lpstr>Fit – Part 2</vt:lpstr>
      <vt:lpstr>Fit architecture overview</vt:lpstr>
      <vt:lpstr>Fit architecture overview</vt:lpstr>
      <vt:lpstr>Fit architecture overview</vt:lpstr>
      <vt:lpstr>ColumnFixture Example 1</vt:lpstr>
      <vt:lpstr>Reading a ColumFixture table</vt:lpstr>
      <vt:lpstr>Goal for a ColumnFixture Class</vt:lpstr>
      <vt:lpstr>The ColumnFixture Class </vt:lpstr>
      <vt:lpstr>Inheritance</vt:lpstr>
      <vt:lpstr>Fixture Name</vt:lpstr>
      <vt:lpstr>Given Column Name</vt:lpstr>
      <vt:lpstr>Calculated Column Name</vt:lpstr>
      <vt:lpstr>Link to the SUT</vt:lpstr>
      <vt:lpstr>What happens under the hood</vt:lpstr>
      <vt:lpstr>Repetition</vt:lpstr>
    </vt:vector>
  </TitlesOfParts>
  <Company>California Baptist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– Part 1</dc:title>
  <dc:creator>Dave</dc:creator>
  <cp:lastModifiedBy>Tacksoo Im</cp:lastModifiedBy>
  <cp:revision>23</cp:revision>
  <dcterms:created xsi:type="dcterms:W3CDTF">2014-10-28T21:40:48Z</dcterms:created>
  <dcterms:modified xsi:type="dcterms:W3CDTF">2017-01-22T00:22:45Z</dcterms:modified>
</cp:coreProperties>
</file>