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649" autoAdjust="0"/>
  </p:normalViewPr>
  <p:slideViewPr>
    <p:cSldViewPr>
      <p:cViewPr>
        <p:scale>
          <a:sx n="103" d="100"/>
          <a:sy n="103" d="100"/>
        </p:scale>
        <p:origin x="1880" y="5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4108" name="Rectangle 12"/>
          <p:cNvSpPr>
            <a:spLocks noGrp="1" noChangeArrowheads="1"/>
          </p:cNvSpPr>
          <p:nvPr>
            <p:ph type="ctrTitle"/>
          </p:nvPr>
        </p:nvSpPr>
        <p:spPr>
          <a:xfrm>
            <a:off x="990600" y="1676400"/>
            <a:ext cx="7772400" cy="1462088"/>
          </a:xfrm>
        </p:spPr>
        <p:txBody>
          <a:bodyPr/>
          <a:lstStyle>
            <a:lvl1pPr>
              <a:defRPr/>
            </a:lvl1pPr>
          </a:lstStyle>
          <a:p>
            <a:r>
              <a:rPr lang="en-US" smtClean="0"/>
              <a:t>Click to edit Master title style</a:t>
            </a:r>
            <a:endParaRPr lang="en-US"/>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fld id="{A7AB3C9B-47ED-4029-97FB-A8509C5D25DD}" type="datetimeFigureOut">
              <a:rPr lang="en-US" smtClean="0"/>
              <a:t>12/16/16</a:t>
            </a:fld>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a:solidFill>
                  <a:schemeClr val="bg2"/>
                </a:solidFill>
              </a:defRPr>
            </a:lvl1pPr>
          </a:lstStyle>
          <a:p>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fld id="{B3C9ACA5-7ADC-454B-9EFD-66F6D5FA20EB}" type="slidenum">
              <a:rPr lang="en-US" smtClean="0"/>
              <a:t>‹#›</a:t>
            </a:fld>
            <a:endParaRPr lang="en-US"/>
          </a:p>
        </p:txBody>
      </p:sp>
    </p:spTree>
    <p:extLst>
      <p:ext uri="{BB962C8B-B14F-4D97-AF65-F5344CB8AC3E}">
        <p14:creationId xmlns:p14="http://schemas.microsoft.com/office/powerpoint/2010/main" val="279899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88190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7017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273100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829057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243955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673029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248007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44511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15057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40710839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a:p>
        </p:txBody>
      </p:sp>
      <p:sp>
        <p:nvSpPr>
          <p:cNvPr id="307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057"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4" name="Rectangle 12"/>
          <p:cNvSpPr>
            <a:spLocks noGrp="1" noChangeArrowheads="1"/>
          </p:cNvSpPr>
          <p:nvPr>
            <p:ph type="ftr" sz="quarter" idx="3"/>
          </p:nvPr>
        </p:nvSpPr>
        <p:spPr bwMode="auto">
          <a:xfrm>
            <a:off x="1219200" y="6243638"/>
            <a:ext cx="7772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defRPr>
      </a:lvl2pPr>
      <a:lvl3pPr algn="l" rtl="0" eaLnBrk="1" fontAlgn="base" hangingPunct="1">
        <a:spcBef>
          <a:spcPct val="0"/>
        </a:spcBef>
        <a:spcAft>
          <a:spcPct val="0"/>
        </a:spcAft>
        <a:defRPr sz="4400">
          <a:solidFill>
            <a:schemeClr val="tx2"/>
          </a:solidFill>
          <a:latin typeface="Tahoma" pitchFamily="34" charset="0"/>
        </a:defRPr>
      </a:lvl3pPr>
      <a:lvl4pPr algn="l" rtl="0" eaLnBrk="1" fontAlgn="base" hangingPunct="1">
        <a:spcBef>
          <a:spcPct val="0"/>
        </a:spcBef>
        <a:spcAft>
          <a:spcPct val="0"/>
        </a:spcAft>
        <a:defRPr sz="4400">
          <a:solidFill>
            <a:schemeClr val="tx2"/>
          </a:solidFill>
          <a:latin typeface="Tahoma" pitchFamily="34" charset="0"/>
        </a:defRPr>
      </a:lvl4pPr>
      <a:lvl5pPr algn="l" rtl="0" eaLnBrk="1" fontAlgn="base" hangingPunct="1">
        <a:spcBef>
          <a:spcPct val="0"/>
        </a:spcBef>
        <a:spcAft>
          <a:spcPct val="0"/>
        </a:spcAft>
        <a:defRPr sz="4400">
          <a:solidFill>
            <a:schemeClr val="tx2"/>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www.ironiacorp.com/apps/wiki/testing/Therac_2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Motivation, Goals and Definitions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2083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Mariner 1 Spacecraft</a:t>
            </a:r>
            <a:endParaRPr lang="en-US" dirty="0"/>
          </a:p>
        </p:txBody>
      </p:sp>
      <p:sp>
        <p:nvSpPr>
          <p:cNvPr id="3" name="Content Placeholder 2"/>
          <p:cNvSpPr>
            <a:spLocks noGrp="1"/>
          </p:cNvSpPr>
          <p:nvPr>
            <p:ph idx="1"/>
          </p:nvPr>
        </p:nvSpPr>
        <p:spPr/>
        <p:txBody>
          <a:bodyPr/>
          <a:lstStyle/>
          <a:p>
            <a:r>
              <a:rPr lang="en-US" dirty="0" smtClean="0"/>
              <a:t>$18,000,000</a:t>
            </a:r>
          </a:p>
          <a:p>
            <a:r>
              <a:rPr lang="en-US" sz="2000" dirty="0"/>
              <a:t>The Mariner 1 spacecraft, on a Venus flyby mission in 1962, barely made it past Cape Canaveral when a software-coding error caused the rocket to veer dangerously off-course, threatening to crash back to earth. Alarmed NASA engineers on the ground issued a self-destruct command less than 5 minutes after takeoff. A review board later determined that the omission of a hyphen in coded computer instructions allowed the transmission of incorrect guidance signals to the spacecraft. The cost for the rocket was reportedly more than $18 million at the time.</a:t>
            </a:r>
          </a:p>
        </p:txBody>
      </p:sp>
    </p:spTree>
    <p:extLst>
      <p:ext uri="{BB962C8B-B14F-4D97-AF65-F5344CB8AC3E}">
        <p14:creationId xmlns:p14="http://schemas.microsoft.com/office/powerpoint/2010/main" val="71572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Billion Toyota Error</a:t>
            </a:r>
            <a:endParaRPr lang="en-US" dirty="0"/>
          </a:p>
        </p:txBody>
      </p:sp>
      <p:sp>
        <p:nvSpPr>
          <p:cNvPr id="3" name="Content Placeholder 2"/>
          <p:cNvSpPr>
            <a:spLocks noGrp="1"/>
          </p:cNvSpPr>
          <p:nvPr>
            <p:ph idx="1"/>
          </p:nvPr>
        </p:nvSpPr>
        <p:spPr/>
        <p:txBody>
          <a:bodyPr/>
          <a:lstStyle/>
          <a:p>
            <a:r>
              <a:rPr lang="en-US" sz="2400" dirty="0"/>
              <a:t>When Toyota recalled more than 400,000 of its hybrid vehicles in 2010, it wasn't because of a mechanical issue. The cars, including Toyota's Prius line, had a software glitch, which would cause a lag in the anti-lock-brake system. The news came at a time when Toyota had come under scrutiny for safety issues related to physical defects in millions of other cars it had made. Class-action lawsuits resulting from those recalls, including the software glitch, were estimated to cost Toyota as much as $3 </a:t>
            </a:r>
            <a:r>
              <a:rPr lang="en-US" sz="2400" dirty="0" smtClean="0"/>
              <a:t>billion.</a:t>
            </a:r>
            <a:endParaRPr lang="en-US" sz="2400" dirty="0"/>
          </a:p>
        </p:txBody>
      </p:sp>
    </p:spTree>
    <p:extLst>
      <p:ext uri="{BB962C8B-B14F-4D97-AF65-F5344CB8AC3E}">
        <p14:creationId xmlns:p14="http://schemas.microsoft.com/office/powerpoint/2010/main" val="321608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correction is important</a:t>
            </a:r>
            <a:endParaRPr lang="en-US" dirty="0"/>
          </a:p>
        </p:txBody>
      </p:sp>
      <p:sp>
        <p:nvSpPr>
          <p:cNvPr id="3" name="Content Placeholder 2"/>
          <p:cNvSpPr>
            <a:spLocks noGrp="1"/>
          </p:cNvSpPr>
          <p:nvPr>
            <p:ph idx="1"/>
          </p:nvPr>
        </p:nvSpPr>
        <p:spPr/>
        <p:txBody>
          <a:bodyPr/>
          <a:lstStyle/>
          <a:p>
            <a:r>
              <a:rPr lang="en-US" dirty="0" smtClean="0"/>
              <a:t>Dollar cost</a:t>
            </a:r>
          </a:p>
          <a:p>
            <a:pPr lvl="1"/>
            <a:r>
              <a:rPr lang="en-US" dirty="0" smtClean="0"/>
              <a:t>To identify the defects</a:t>
            </a:r>
          </a:p>
          <a:p>
            <a:pPr lvl="1"/>
            <a:r>
              <a:rPr lang="en-US" dirty="0" smtClean="0"/>
              <a:t>To fix the defects</a:t>
            </a:r>
          </a:p>
          <a:p>
            <a:pPr lvl="1"/>
            <a:r>
              <a:rPr lang="en-US" dirty="0" smtClean="0"/>
              <a:t>Impact of the defects</a:t>
            </a:r>
          </a:p>
          <a:p>
            <a:r>
              <a:rPr lang="en-US" dirty="0" smtClean="0"/>
              <a:t>Reputation cost</a:t>
            </a:r>
          </a:p>
          <a:p>
            <a:pPr lvl="1"/>
            <a:r>
              <a:rPr lang="en-US" dirty="0" smtClean="0"/>
              <a:t>Reduced confidence of customers</a:t>
            </a:r>
          </a:p>
          <a:p>
            <a:pPr lvl="1"/>
            <a:r>
              <a:rPr lang="en-US" dirty="0" smtClean="0"/>
              <a:t>Frustration of customers</a:t>
            </a:r>
          </a:p>
          <a:p>
            <a:pPr lvl="1"/>
            <a:r>
              <a:rPr lang="en-US" dirty="0" smtClean="0"/>
              <a:t>Lives of users</a:t>
            </a:r>
          </a:p>
          <a:p>
            <a:endParaRPr lang="en-US" dirty="0"/>
          </a:p>
        </p:txBody>
      </p:sp>
    </p:spTree>
    <p:extLst>
      <p:ext uri="{BB962C8B-B14F-4D97-AF65-F5344CB8AC3E}">
        <p14:creationId xmlns:p14="http://schemas.microsoft.com/office/powerpoint/2010/main" val="166494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increase of finding bugs</a:t>
            </a:r>
            <a:endParaRPr lang="en-US" dirty="0"/>
          </a:p>
        </p:txBody>
      </p:sp>
      <p:sp>
        <p:nvSpPr>
          <p:cNvPr id="3" name="Content Placeholder 2"/>
          <p:cNvSpPr>
            <a:spLocks noGrp="1"/>
          </p:cNvSpPr>
          <p:nvPr>
            <p:ph idx="1"/>
          </p:nvPr>
        </p:nvSpPr>
        <p:spPr/>
        <p:txBody>
          <a:bodyPr/>
          <a:lstStyle/>
          <a:p>
            <a:r>
              <a:rPr lang="en-US" dirty="0" smtClean="0"/>
              <a:t>The later a defect is found the more costly it is to fix it</a:t>
            </a:r>
            <a:endParaRPr lang="en-US" dirty="0"/>
          </a:p>
        </p:txBody>
      </p:sp>
      <p:pic>
        <p:nvPicPr>
          <p:cNvPr id="4" name="Picture 3"/>
          <p:cNvPicPr>
            <a:picLocks noChangeAspect="1"/>
          </p:cNvPicPr>
          <p:nvPr/>
        </p:nvPicPr>
        <p:blipFill>
          <a:blip r:embed="rId2"/>
          <a:stretch>
            <a:fillRect/>
          </a:stretch>
        </p:blipFill>
        <p:spPr>
          <a:xfrm>
            <a:off x="1600200" y="3124200"/>
            <a:ext cx="5704434" cy="3403600"/>
          </a:xfrm>
          <a:prstGeom prst="rect">
            <a:avLst/>
          </a:prstGeom>
        </p:spPr>
      </p:pic>
    </p:spTree>
    <p:extLst>
      <p:ext uri="{BB962C8B-B14F-4D97-AF65-F5344CB8AC3E}">
        <p14:creationId xmlns:p14="http://schemas.microsoft.com/office/powerpoint/2010/main" val="314514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 QA and QC</a:t>
            </a:r>
            <a:endParaRPr lang="en-US" dirty="0"/>
          </a:p>
        </p:txBody>
      </p:sp>
      <p:pic>
        <p:nvPicPr>
          <p:cNvPr id="8" name="Picture 7"/>
          <p:cNvPicPr>
            <a:picLocks noChangeAspect="1"/>
          </p:cNvPicPr>
          <p:nvPr/>
        </p:nvPicPr>
        <p:blipFill rotWithShape="1">
          <a:blip r:embed="rId2"/>
          <a:srcRect t="7536"/>
          <a:stretch/>
        </p:blipFill>
        <p:spPr>
          <a:xfrm>
            <a:off x="1261276" y="1905000"/>
            <a:ext cx="6623160" cy="4800599"/>
          </a:xfrm>
          <a:prstGeom prst="rect">
            <a:avLst/>
          </a:prstGeom>
        </p:spPr>
      </p:pic>
    </p:spTree>
    <p:extLst>
      <p:ext uri="{BB962C8B-B14F-4D97-AF65-F5344CB8AC3E}">
        <p14:creationId xmlns:p14="http://schemas.microsoft.com/office/powerpoint/2010/main" val="9608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QA/QC Continued</a:t>
            </a:r>
            <a:endParaRPr lang="en-US" dirty="0"/>
          </a:p>
        </p:txBody>
      </p:sp>
      <p:pic>
        <p:nvPicPr>
          <p:cNvPr id="5" name="Picture 4"/>
          <p:cNvPicPr>
            <a:picLocks noChangeAspect="1"/>
          </p:cNvPicPr>
          <p:nvPr/>
        </p:nvPicPr>
        <p:blipFill>
          <a:blip r:embed="rId2"/>
          <a:stretch>
            <a:fillRect/>
          </a:stretch>
        </p:blipFill>
        <p:spPr>
          <a:xfrm>
            <a:off x="1219200" y="1828800"/>
            <a:ext cx="6629400" cy="449451"/>
          </a:xfrm>
          <a:prstGeom prst="rect">
            <a:avLst/>
          </a:prstGeom>
        </p:spPr>
      </p:pic>
      <p:pic>
        <p:nvPicPr>
          <p:cNvPr id="6" name="Picture 5"/>
          <p:cNvPicPr>
            <a:picLocks noChangeAspect="1"/>
          </p:cNvPicPr>
          <p:nvPr/>
        </p:nvPicPr>
        <p:blipFill>
          <a:blip r:embed="rId3"/>
          <a:stretch>
            <a:fillRect/>
          </a:stretch>
        </p:blipFill>
        <p:spPr>
          <a:xfrm>
            <a:off x="1524000" y="2194439"/>
            <a:ext cx="5969000" cy="4331640"/>
          </a:xfrm>
          <a:prstGeom prst="rect">
            <a:avLst/>
          </a:prstGeom>
        </p:spPr>
      </p:pic>
    </p:spTree>
    <p:extLst>
      <p:ext uri="{BB962C8B-B14F-4D97-AF65-F5344CB8AC3E}">
        <p14:creationId xmlns:p14="http://schemas.microsoft.com/office/powerpoint/2010/main" val="190445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Terms</a:t>
            </a:r>
            <a:endParaRPr lang="en-US" dirty="0"/>
          </a:p>
        </p:txBody>
      </p:sp>
      <p:sp>
        <p:nvSpPr>
          <p:cNvPr id="3" name="Content Placeholder 2"/>
          <p:cNvSpPr>
            <a:spLocks noGrp="1"/>
          </p:cNvSpPr>
          <p:nvPr>
            <p:ph idx="1"/>
          </p:nvPr>
        </p:nvSpPr>
        <p:spPr/>
        <p:txBody>
          <a:bodyPr/>
          <a:lstStyle/>
          <a:p>
            <a:r>
              <a:rPr lang="en-US" sz="1800" b="1" dirty="0" smtClean="0"/>
              <a:t>Test Plan</a:t>
            </a:r>
            <a:r>
              <a:rPr lang="en-US" sz="1800" dirty="0" smtClean="0"/>
              <a:t> – A managerial document to assess risk and plan mitigation strategies. It outlines testing strategies and quality goals.</a:t>
            </a:r>
          </a:p>
          <a:p>
            <a:r>
              <a:rPr lang="en-US" sz="1800" b="1" dirty="0" smtClean="0"/>
              <a:t>Test Case</a:t>
            </a:r>
            <a:r>
              <a:rPr lang="en-US" sz="1800" dirty="0" smtClean="0"/>
              <a:t> – A specific test scenario made up of one or more test scripts.</a:t>
            </a:r>
          </a:p>
          <a:p>
            <a:r>
              <a:rPr lang="en-US" sz="1800" b="1" dirty="0" smtClean="0"/>
              <a:t>Test Script</a:t>
            </a:r>
            <a:r>
              <a:rPr lang="en-US" sz="1800" dirty="0" smtClean="0"/>
              <a:t> – A sequence of actions and expected outcomes. Includes any preparation steps.</a:t>
            </a:r>
          </a:p>
          <a:p>
            <a:r>
              <a:rPr lang="en-US" sz="1800" b="1" dirty="0" smtClean="0"/>
              <a:t>Fault</a:t>
            </a:r>
            <a:r>
              <a:rPr lang="en-US" sz="1800" dirty="0" smtClean="0"/>
              <a:t> – A latent error in the software waiting to be manifest through specific usage scenarios</a:t>
            </a:r>
          </a:p>
          <a:p>
            <a:r>
              <a:rPr lang="en-US" sz="1800" b="1" dirty="0" smtClean="0"/>
              <a:t>Defect</a:t>
            </a:r>
            <a:r>
              <a:rPr lang="en-US" sz="1800" dirty="0" smtClean="0"/>
              <a:t> (bug) – A manifestation of a fault through a specific usage sequence</a:t>
            </a:r>
          </a:p>
          <a:p>
            <a:r>
              <a:rPr lang="en-US" sz="1800" b="1" dirty="0" smtClean="0"/>
              <a:t>Repro</a:t>
            </a:r>
            <a:r>
              <a:rPr lang="en-US" sz="1800" dirty="0" smtClean="0"/>
              <a:t> – Short for reproducible. The steps and expected outcome to show a defect.</a:t>
            </a:r>
          </a:p>
          <a:p>
            <a:r>
              <a:rPr lang="en-US" sz="1800" b="1" dirty="0" smtClean="0"/>
              <a:t>IV&amp;V </a:t>
            </a:r>
            <a:r>
              <a:rPr lang="en-US" sz="1800" dirty="0" smtClean="0"/>
              <a:t>– Independent verification and validation</a:t>
            </a:r>
            <a:endParaRPr lang="en-US" sz="1800" dirty="0"/>
          </a:p>
        </p:txBody>
      </p:sp>
    </p:spTree>
    <p:extLst>
      <p:ext uri="{BB962C8B-B14F-4D97-AF65-F5344CB8AC3E}">
        <p14:creationId xmlns:p14="http://schemas.microsoft.com/office/powerpoint/2010/main" val="2695886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Types of Testing</a:t>
            </a:r>
            <a:endParaRPr lang="en-US" dirty="0"/>
          </a:p>
        </p:txBody>
      </p:sp>
      <p:sp>
        <p:nvSpPr>
          <p:cNvPr id="3" name="Content Placeholder 2"/>
          <p:cNvSpPr>
            <a:spLocks noGrp="1"/>
          </p:cNvSpPr>
          <p:nvPr>
            <p:ph idx="1"/>
          </p:nvPr>
        </p:nvSpPr>
        <p:spPr/>
        <p:txBody>
          <a:bodyPr/>
          <a:lstStyle/>
          <a:p>
            <a:r>
              <a:rPr lang="en-US" sz="1800" b="1" dirty="0" smtClean="0"/>
              <a:t>Unit</a:t>
            </a:r>
            <a:r>
              <a:rPr lang="en-US" sz="1800" dirty="0" smtClean="0"/>
              <a:t> – Class and method level testing usually by the developer</a:t>
            </a:r>
          </a:p>
          <a:p>
            <a:r>
              <a:rPr lang="en-US" sz="1800" b="1" dirty="0" smtClean="0"/>
              <a:t>Integration</a:t>
            </a:r>
            <a:r>
              <a:rPr lang="en-US" sz="1800" dirty="0" smtClean="0"/>
              <a:t> – Class collaboration testing by developers or dedicated testers</a:t>
            </a:r>
          </a:p>
          <a:p>
            <a:r>
              <a:rPr lang="en-US" sz="1800" b="1" dirty="0" smtClean="0"/>
              <a:t>System</a:t>
            </a:r>
            <a:r>
              <a:rPr lang="en-US" sz="1800" dirty="0" smtClean="0"/>
              <a:t> – End to end testing done by technical staff (</a:t>
            </a:r>
            <a:r>
              <a:rPr lang="en-US" sz="1800" dirty="0" err="1" smtClean="0"/>
              <a:t>devs</a:t>
            </a:r>
            <a:r>
              <a:rPr lang="en-US" sz="1800" dirty="0" smtClean="0"/>
              <a:t> and/or testers)</a:t>
            </a:r>
          </a:p>
          <a:p>
            <a:r>
              <a:rPr lang="en-US" sz="1800" b="1" dirty="0" smtClean="0"/>
              <a:t>Acceptance</a:t>
            </a:r>
            <a:r>
              <a:rPr lang="en-US" sz="1800" dirty="0" smtClean="0"/>
              <a:t> – End to end testing done by the users</a:t>
            </a:r>
          </a:p>
          <a:p>
            <a:r>
              <a:rPr lang="en-US" sz="1800" b="1" dirty="0" smtClean="0"/>
              <a:t>Regression</a:t>
            </a:r>
            <a:r>
              <a:rPr lang="en-US" sz="1800" dirty="0" smtClean="0"/>
              <a:t> – Repeating tests to ensure a fix or fixes didn’t break anything</a:t>
            </a:r>
          </a:p>
          <a:p>
            <a:r>
              <a:rPr lang="en-US" sz="1800" b="1" dirty="0" smtClean="0"/>
              <a:t>Performance</a:t>
            </a:r>
            <a:r>
              <a:rPr lang="en-US" sz="1800" dirty="0" smtClean="0"/>
              <a:t> – Ensure that the product meets performance and peak usage expectations</a:t>
            </a:r>
          </a:p>
          <a:p>
            <a:r>
              <a:rPr lang="en-US" sz="1800" b="1" dirty="0" smtClean="0"/>
              <a:t>Load</a:t>
            </a:r>
            <a:r>
              <a:rPr lang="en-US" sz="1800" dirty="0" smtClean="0"/>
              <a:t> – Where is the breaking point and what are the effects. Typically beyond expected max volumes.</a:t>
            </a:r>
          </a:p>
          <a:p>
            <a:r>
              <a:rPr lang="en-US" sz="1800" b="1" dirty="0" smtClean="0"/>
              <a:t>Security</a:t>
            </a:r>
            <a:r>
              <a:rPr lang="en-US" sz="1800" dirty="0" smtClean="0"/>
              <a:t> – Attempts to identify security vulnerabilities</a:t>
            </a:r>
            <a:endParaRPr lang="en-US" sz="1800" dirty="0"/>
          </a:p>
        </p:txBody>
      </p:sp>
    </p:spTree>
    <p:extLst>
      <p:ext uri="{BB962C8B-B14F-4D97-AF65-F5344CB8AC3E}">
        <p14:creationId xmlns:p14="http://schemas.microsoft.com/office/powerpoint/2010/main" val="141080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test?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8033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Reasons to Test</a:t>
            </a:r>
            <a:endParaRPr lang="en-US" dirty="0"/>
          </a:p>
        </p:txBody>
      </p:sp>
      <p:sp>
        <p:nvSpPr>
          <p:cNvPr id="3" name="Content Placeholder 2"/>
          <p:cNvSpPr>
            <a:spLocks noGrp="1"/>
          </p:cNvSpPr>
          <p:nvPr>
            <p:ph idx="1"/>
          </p:nvPr>
        </p:nvSpPr>
        <p:spPr/>
        <p:txBody>
          <a:bodyPr/>
          <a:lstStyle/>
          <a:p>
            <a:r>
              <a:rPr lang="en-US" sz="2800" dirty="0" smtClean="0"/>
              <a:t>Software is built by humans, humans are fallible consequently software is fallible</a:t>
            </a:r>
          </a:p>
          <a:p>
            <a:r>
              <a:rPr lang="en-US" sz="2800" dirty="0" smtClean="0"/>
              <a:t>Any non-trivial program will have faults</a:t>
            </a:r>
          </a:p>
          <a:p>
            <a:r>
              <a:rPr lang="en-US" sz="2800" dirty="0" smtClean="0"/>
              <a:t>Testing helps identify defects (bugs)</a:t>
            </a:r>
          </a:p>
          <a:p>
            <a:r>
              <a:rPr lang="en-US" sz="2800" dirty="0" smtClean="0"/>
              <a:t>After identifying bugs we can attempt to fix them and then improve the quality – </a:t>
            </a:r>
            <a:r>
              <a:rPr lang="en-US" sz="2800" b="1" dirty="0" smtClean="0"/>
              <a:t>testing in and of its self does not improve quality</a:t>
            </a:r>
          </a:p>
          <a:p>
            <a:endParaRPr lang="en-US" dirty="0"/>
          </a:p>
        </p:txBody>
      </p:sp>
    </p:spTree>
    <p:extLst>
      <p:ext uri="{BB962C8B-B14F-4D97-AF65-F5344CB8AC3E}">
        <p14:creationId xmlns:p14="http://schemas.microsoft.com/office/powerpoint/2010/main" val="1899392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MS Visual Studio Online Outage</a:t>
            </a:r>
            <a:endParaRPr lang="en-US" sz="4000" dirty="0"/>
          </a:p>
        </p:txBody>
      </p:sp>
      <p:sp>
        <p:nvSpPr>
          <p:cNvPr id="3" name="Content Placeholder 2"/>
          <p:cNvSpPr>
            <a:spLocks noGrp="1"/>
          </p:cNvSpPr>
          <p:nvPr>
            <p:ph idx="1"/>
          </p:nvPr>
        </p:nvSpPr>
        <p:spPr/>
        <p:txBody>
          <a:bodyPr/>
          <a:lstStyle/>
          <a:p>
            <a:r>
              <a:rPr lang="en-US" sz="2800" dirty="0" smtClean="0"/>
              <a:t>August 2014 – Over five hours of outage</a:t>
            </a:r>
          </a:p>
          <a:p>
            <a:r>
              <a:rPr lang="en-US" sz="2800" dirty="0" smtClean="0"/>
              <a:t>Quote about the failure of a major service that Microsoft provides</a:t>
            </a:r>
          </a:p>
          <a:p>
            <a:pPr marL="457200" lvl="1" indent="0">
              <a:buNone/>
            </a:pPr>
            <a:r>
              <a:rPr lang="en-US" sz="1800" dirty="0"/>
              <a:t>"</a:t>
            </a:r>
            <a:r>
              <a:rPr lang="en-US" sz="1800" dirty="0" smtClean="0"/>
              <a:t>Unless </a:t>
            </a:r>
            <a:r>
              <a:rPr lang="en-US" sz="1800" dirty="0"/>
              <a:t>you completely rewrite and refactor the software to get rid of the legacy completely, [that complexity] is always there," Miller said. "As a result, any time you short-circuit testing, and assume that unit testing of just the new feature covers everything, you'll eventually discover that it </a:t>
            </a:r>
            <a:r>
              <a:rPr lang="en-US" sz="1800" dirty="0" smtClean="0"/>
              <a:t>doesn't. Unit </a:t>
            </a:r>
            <a:r>
              <a:rPr lang="en-US" sz="1800" dirty="0"/>
              <a:t>testing" is pretty much what it sounds like: The practice of testing discrete units of code, not the whole, to see if things work</a:t>
            </a:r>
            <a:r>
              <a:rPr lang="en-US" sz="1800" dirty="0" smtClean="0"/>
              <a:t>.</a:t>
            </a:r>
            <a:r>
              <a:rPr lang="en-US" sz="1800" dirty="0"/>
              <a:t> </a:t>
            </a:r>
            <a:r>
              <a:rPr lang="en-US" sz="1800" dirty="0" smtClean="0"/>
              <a:t>”</a:t>
            </a:r>
          </a:p>
          <a:p>
            <a:pPr marL="457200" lvl="1" indent="0">
              <a:buNone/>
            </a:pPr>
            <a:endParaRPr lang="en-US" sz="1800" dirty="0"/>
          </a:p>
          <a:p>
            <a:pPr marL="457200" lvl="1" indent="0">
              <a:buNone/>
            </a:pPr>
            <a:r>
              <a:rPr lang="en-US" sz="1600" dirty="0"/>
              <a:t>http://</a:t>
            </a:r>
            <a:r>
              <a:rPr lang="en-US" sz="1600" dirty="0" err="1"/>
              <a:t>www.networkworld.com</a:t>
            </a:r>
            <a:r>
              <a:rPr lang="en-US" sz="1600" dirty="0"/>
              <a:t>/article/2598886/cloud-computing/customers-praise-microsofts-no-bs-explanation-of-cloud-service-</a:t>
            </a:r>
            <a:r>
              <a:rPr lang="en-US" sz="1600" dirty="0" smtClean="0"/>
              <a:t>outage.html</a:t>
            </a:r>
            <a:endParaRPr lang="en-US" sz="1600" dirty="0"/>
          </a:p>
        </p:txBody>
      </p:sp>
    </p:spTree>
    <p:extLst>
      <p:ext uri="{BB962C8B-B14F-4D97-AF65-F5344CB8AC3E}">
        <p14:creationId xmlns:p14="http://schemas.microsoft.com/office/powerpoint/2010/main" val="4273374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119" t="7013" r="1797" b="8064"/>
          <a:stretch/>
        </p:blipFill>
        <p:spPr>
          <a:xfrm>
            <a:off x="850748" y="5116530"/>
            <a:ext cx="7693721" cy="1590440"/>
          </a:xfrm>
          <a:prstGeom prst="rect">
            <a:avLst/>
          </a:prstGeom>
        </p:spPr>
      </p:pic>
      <p:sp>
        <p:nvSpPr>
          <p:cNvPr id="2" name="Title 1"/>
          <p:cNvSpPr>
            <a:spLocks noGrp="1"/>
          </p:cNvSpPr>
          <p:nvPr>
            <p:ph type="title"/>
          </p:nvPr>
        </p:nvSpPr>
        <p:spPr/>
        <p:txBody>
          <a:bodyPr/>
          <a:lstStyle/>
          <a:p>
            <a:r>
              <a:rPr lang="en-US" dirty="0" smtClean="0"/>
              <a:t>Notable Failures #1</a:t>
            </a:r>
            <a:endParaRPr lang="en-US" dirty="0"/>
          </a:p>
        </p:txBody>
      </p:sp>
      <p:sp>
        <p:nvSpPr>
          <p:cNvPr id="3" name="Content Placeholder 2"/>
          <p:cNvSpPr>
            <a:spLocks noGrp="1"/>
          </p:cNvSpPr>
          <p:nvPr>
            <p:ph idx="1"/>
          </p:nvPr>
        </p:nvSpPr>
        <p:spPr/>
        <p:txBody>
          <a:bodyPr/>
          <a:lstStyle/>
          <a:p>
            <a:r>
              <a:rPr lang="en-US" dirty="0" smtClean="0"/>
              <a:t>NASA's Mars Polar Lander in 1999</a:t>
            </a:r>
          </a:p>
          <a:p>
            <a:pPr lvl="1"/>
            <a:r>
              <a:rPr lang="en-US" dirty="0"/>
              <a:t> </a:t>
            </a:r>
            <a:r>
              <a:rPr lang="en-US" sz="2000" dirty="0" smtClean="0"/>
              <a:t>Communication </a:t>
            </a:r>
            <a:r>
              <a:rPr lang="en-US" sz="2000" dirty="0"/>
              <a:t>with the spacecraft was lost as the spacecraft went into orbital insertion, due to ground-based computer software which produced output in non-SI units of pound-seconds (</a:t>
            </a:r>
            <a:r>
              <a:rPr lang="en-US" sz="2000" dirty="0" err="1"/>
              <a:t>lbf×s</a:t>
            </a:r>
            <a:r>
              <a:rPr lang="en-US" sz="2000" dirty="0"/>
              <a:t>) instead of the metric units of newton-seconds (N×s) specified in the contract between NASA and Lockheed. The spacecraft encountered Mars on a trajectory that brought it too close to the planet, causing it to pass through the upper atmosphere and disintegrate</a:t>
            </a:r>
            <a:endParaRPr lang="en-US" dirty="0"/>
          </a:p>
        </p:txBody>
      </p:sp>
      <p:sp>
        <p:nvSpPr>
          <p:cNvPr id="5" name="Rectangle 4"/>
          <p:cNvSpPr/>
          <p:nvPr/>
        </p:nvSpPr>
        <p:spPr>
          <a:xfrm rot="16200000">
            <a:off x="-1700262" y="3833863"/>
            <a:ext cx="4476256"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$190 Million</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623279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grayscl/>
          </a:blip>
          <a:stretch>
            <a:fillRect/>
          </a:stretch>
        </p:blipFill>
        <p:spPr>
          <a:xfrm>
            <a:off x="-10544" y="3810000"/>
            <a:ext cx="4445000" cy="2908300"/>
          </a:xfrm>
          <a:prstGeom prst="rect">
            <a:avLst/>
          </a:prstGeom>
          <a:ln>
            <a:noFill/>
          </a:ln>
          <a:effectLst>
            <a:softEdge rad="112500"/>
          </a:effectLst>
        </p:spPr>
      </p:pic>
      <p:sp>
        <p:nvSpPr>
          <p:cNvPr id="2" name="Title 1"/>
          <p:cNvSpPr>
            <a:spLocks noGrp="1"/>
          </p:cNvSpPr>
          <p:nvPr>
            <p:ph type="title"/>
          </p:nvPr>
        </p:nvSpPr>
        <p:spPr/>
        <p:txBody>
          <a:bodyPr/>
          <a:lstStyle/>
          <a:p>
            <a:r>
              <a:rPr lang="en-US" dirty="0"/>
              <a:t>Notable Failures </a:t>
            </a:r>
            <a:r>
              <a:rPr lang="en-US" dirty="0" smtClean="0"/>
              <a:t>#2</a:t>
            </a:r>
            <a:endParaRPr lang="en-US" dirty="0"/>
          </a:p>
        </p:txBody>
      </p:sp>
      <p:sp>
        <p:nvSpPr>
          <p:cNvPr id="3" name="Content Placeholder 2"/>
          <p:cNvSpPr>
            <a:spLocks noGrp="1"/>
          </p:cNvSpPr>
          <p:nvPr>
            <p:ph idx="1"/>
          </p:nvPr>
        </p:nvSpPr>
        <p:spPr/>
        <p:txBody>
          <a:bodyPr/>
          <a:lstStyle/>
          <a:p>
            <a:r>
              <a:rPr lang="en-US" dirty="0" smtClean="0"/>
              <a:t>Therac-25 radiation therapy machine</a:t>
            </a:r>
          </a:p>
          <a:p>
            <a:pPr lvl="1"/>
            <a:r>
              <a:rPr lang="en-US" sz="1400" dirty="0"/>
              <a:t>The accidents occurred when the high-power electron beam was activated instead of the intended low power beam, and without the beam spreader plate rotated into place. Previous models had hardware interlocks in place to prevent this, but Therac-25 had removed them, depending instead on software interlocks for safety. The software interlock could fail due to a race condition. The defect was as follows: a one-byte counter in a testing routine frequently overflowed; if an operator provided manual input to the machine at the precise moment that this counter overflowed, the interlock would fail</a:t>
            </a:r>
            <a:r>
              <a:rPr lang="en-US" sz="1400" dirty="0" smtClean="0"/>
              <a:t>.</a:t>
            </a:r>
          </a:p>
          <a:p>
            <a:pPr lvl="1"/>
            <a:r>
              <a:rPr lang="en-US" sz="1400" dirty="0"/>
              <a:t>The high-powered electron beam struck the patients with approximately 100 times the intended dose of radiation, delivering a potentially lethal dose of beta radiation. The feeling was described by patient Ray Cox as "an intense electric shock", causing him to scream and run out of the treatment room.[3] Several days later, radiation burns appeared and the patients showed the symptoms of radiation poisoning; in three cases, the injured patients later died</a:t>
            </a:r>
            <a:r>
              <a:rPr lang="en-US" sz="1400" dirty="0" smtClean="0"/>
              <a:t>.</a:t>
            </a:r>
          </a:p>
          <a:p>
            <a:pPr lvl="1"/>
            <a:r>
              <a:rPr lang="en-US" sz="1400" dirty="0" smtClean="0"/>
              <a:t>See this for analysis </a:t>
            </a:r>
            <a:r>
              <a:rPr lang="en-US" sz="1400" dirty="0" smtClean="0">
                <a:hlinkClick r:id="rId3"/>
              </a:rPr>
              <a:t>http</a:t>
            </a:r>
            <a:r>
              <a:rPr lang="en-US" sz="1400" dirty="0">
                <a:hlinkClick r:id="rId3"/>
              </a:rPr>
              <a:t>://www.ironiacorp.com/apps/wiki/testing/</a:t>
            </a:r>
            <a:r>
              <a:rPr lang="en-US" sz="1400" dirty="0" smtClean="0">
                <a:hlinkClick r:id="rId3"/>
              </a:rPr>
              <a:t>Therac_25</a:t>
            </a:r>
            <a:endParaRPr lang="en-US" sz="1400" dirty="0" smtClean="0"/>
          </a:p>
        </p:txBody>
      </p:sp>
      <p:sp>
        <p:nvSpPr>
          <p:cNvPr id="5" name="Rectangle 4"/>
          <p:cNvSpPr/>
          <p:nvPr/>
        </p:nvSpPr>
        <p:spPr>
          <a:xfrm rot="16200000">
            <a:off x="-1541845" y="3833863"/>
            <a:ext cx="4159424"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Human Life</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3329442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Notable Failures #3</a:t>
            </a:r>
            <a:endParaRPr lang="en-US" dirty="0"/>
          </a:p>
        </p:txBody>
      </p:sp>
      <p:sp>
        <p:nvSpPr>
          <p:cNvPr id="3" name="Content Placeholder 2"/>
          <p:cNvSpPr>
            <a:spLocks noGrp="1"/>
          </p:cNvSpPr>
          <p:nvPr>
            <p:ph idx="1"/>
          </p:nvPr>
        </p:nvSpPr>
        <p:spPr>
          <a:xfrm>
            <a:off x="762000" y="2017713"/>
            <a:ext cx="4419600" cy="4114800"/>
          </a:xfrm>
        </p:spPr>
        <p:txBody>
          <a:bodyPr/>
          <a:lstStyle/>
          <a:p>
            <a:r>
              <a:rPr lang="en-US" sz="2400" dirty="0" smtClean="0"/>
              <a:t>Northeast blackout of 2003</a:t>
            </a:r>
          </a:p>
          <a:p>
            <a:pPr lvl="1"/>
            <a:r>
              <a:rPr lang="en-US" sz="2000" dirty="0" smtClean="0"/>
              <a:t>55,000,000 people affected</a:t>
            </a:r>
          </a:p>
          <a:p>
            <a:pPr lvl="1"/>
            <a:r>
              <a:rPr lang="en-US" sz="2000" dirty="0" smtClean="0"/>
              <a:t>10 deaths</a:t>
            </a:r>
          </a:p>
          <a:p>
            <a:pPr lvl="1"/>
            <a:r>
              <a:rPr lang="en-US" sz="1600" dirty="0"/>
              <a:t>According to the task force, FirstEnergy 's Alarm and Event Processing Routine (AEPR), a key software program that gives operators visual and audible indications of events occurring on their portion of the grid, began to malfunction. As a result, "key personnel may not have been aware of the need to take preventive measures at critical times, because an alarm system was malfunctioning." </a:t>
            </a:r>
          </a:p>
        </p:txBody>
      </p:sp>
      <p:pic>
        <p:nvPicPr>
          <p:cNvPr id="4" name="Picture 3"/>
          <p:cNvPicPr>
            <a:picLocks noChangeAspect="1"/>
          </p:cNvPicPr>
          <p:nvPr/>
        </p:nvPicPr>
        <p:blipFill>
          <a:blip r:embed="rId2"/>
          <a:stretch>
            <a:fillRect/>
          </a:stretch>
        </p:blipFill>
        <p:spPr>
          <a:xfrm>
            <a:off x="5334000" y="2209800"/>
            <a:ext cx="3479800" cy="4147922"/>
          </a:xfrm>
          <a:prstGeom prst="rect">
            <a:avLst/>
          </a:prstGeom>
        </p:spPr>
      </p:pic>
      <p:sp>
        <p:nvSpPr>
          <p:cNvPr id="5" name="Rectangle 4"/>
          <p:cNvSpPr/>
          <p:nvPr/>
        </p:nvSpPr>
        <p:spPr>
          <a:xfrm rot="16200000">
            <a:off x="-1280476" y="3869549"/>
            <a:ext cx="4159424" cy="1754327"/>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Human Life</a:t>
            </a:r>
          </a:p>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$5 Billion</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2693110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economics of bugs</a:t>
            </a:r>
            <a:endParaRPr lang="en-US" dirty="0"/>
          </a:p>
        </p:txBody>
      </p:sp>
      <p:sp>
        <p:nvSpPr>
          <p:cNvPr id="3" name="Content Placeholder 2"/>
          <p:cNvSpPr>
            <a:spLocks noGrp="1"/>
          </p:cNvSpPr>
          <p:nvPr>
            <p:ph idx="1"/>
          </p:nvPr>
        </p:nvSpPr>
        <p:spPr/>
        <p:txBody>
          <a:bodyPr/>
          <a:lstStyle/>
          <a:p>
            <a:r>
              <a:rPr lang="en-US" dirty="0"/>
              <a:t>A study conducted by NIST in 2002 reports that software bugs cost the U.S. economy $59.5 billion annually. More than a third of this cost could be avoided if better software testing was performed.</a:t>
            </a:r>
          </a:p>
        </p:txBody>
      </p:sp>
    </p:spTree>
    <p:extLst>
      <p:ext uri="{BB962C8B-B14F-4D97-AF65-F5344CB8AC3E}">
        <p14:creationId xmlns:p14="http://schemas.microsoft.com/office/powerpoint/2010/main" val="189669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Knight Capital Group</a:t>
            </a:r>
            <a:endParaRPr lang="en-US" dirty="0"/>
          </a:p>
        </p:txBody>
      </p:sp>
      <p:sp>
        <p:nvSpPr>
          <p:cNvPr id="3" name="Content Placeholder 2"/>
          <p:cNvSpPr>
            <a:spLocks noGrp="1"/>
          </p:cNvSpPr>
          <p:nvPr>
            <p:ph idx="1"/>
          </p:nvPr>
        </p:nvSpPr>
        <p:spPr/>
        <p:txBody>
          <a:bodyPr/>
          <a:lstStyle/>
          <a:p>
            <a:r>
              <a:rPr lang="en-US" dirty="0" smtClean="0"/>
              <a:t>Reported August 3, 2012 (Bloomberg)</a:t>
            </a:r>
          </a:p>
          <a:p>
            <a:r>
              <a:rPr lang="en-US" dirty="0" smtClean="0"/>
              <a:t>Knight </a:t>
            </a:r>
            <a:r>
              <a:rPr lang="en-US" dirty="0"/>
              <a:t>Capital Group Inc., one of the biggest U.S. market makers for stocks, struggles to survive a software bug that triggered a $440 million loss</a:t>
            </a:r>
          </a:p>
        </p:txBody>
      </p:sp>
    </p:spTree>
    <p:extLst>
      <p:ext uri="{BB962C8B-B14F-4D97-AF65-F5344CB8AC3E}">
        <p14:creationId xmlns:p14="http://schemas.microsoft.com/office/powerpoint/2010/main" val="2703572331"/>
      </p:ext>
    </p:extLst>
  </p:cSld>
  <p:clrMapOvr>
    <a:masterClrMapping/>
  </p:clrMapOvr>
</p:sld>
</file>

<file path=ppt/theme/theme1.xml><?xml version="1.0" encoding="utf-8"?>
<a:theme xmlns:a="http://schemas.openxmlformats.org/drawingml/2006/main" name="RedYellowBlue Theme">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RedYellowBlue Theme</Template>
  <TotalTime>337</TotalTime>
  <Words>1113</Words>
  <Application>Microsoft Macintosh PowerPoint</Application>
  <PresentationFormat>On-screen Show (4:3)</PresentationFormat>
  <Paragraphs>70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Tahoma</vt:lpstr>
      <vt:lpstr>Wingdings</vt:lpstr>
      <vt:lpstr>RedYellowBlue Theme</vt:lpstr>
      <vt:lpstr>Motivation, Goals and Definitions</vt:lpstr>
      <vt:lpstr>Why do we test?</vt:lpstr>
      <vt:lpstr>Some Reasons to Test</vt:lpstr>
      <vt:lpstr>MS Visual Studio Online Outage</vt:lpstr>
      <vt:lpstr>Notable Failures #1</vt:lpstr>
      <vt:lpstr>Notable Failures #2</vt:lpstr>
      <vt:lpstr>Notable Failures #3</vt:lpstr>
      <vt:lpstr>The economics of bugs</vt:lpstr>
      <vt:lpstr>Knight Capital Group</vt:lpstr>
      <vt:lpstr>Mariner 1 Spacecraft</vt:lpstr>
      <vt:lpstr>$3 Billion Toyota Error</vt:lpstr>
      <vt:lpstr>Defect correction is important</vt:lpstr>
      <vt:lpstr>Cost increase of finding bugs</vt:lpstr>
      <vt:lpstr>Definitions – QA and QC</vt:lpstr>
      <vt:lpstr>QA/QC Continued</vt:lpstr>
      <vt:lpstr>Common Terms</vt:lpstr>
      <vt:lpstr>Common Types of Testing</vt:lpstr>
    </vt:vector>
  </TitlesOfParts>
  <Company>California Baptist University</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 Goals and Definitions</dc:title>
  <dc:creator>Dave</dc:creator>
  <cp:lastModifiedBy>Tacksoo Im</cp:lastModifiedBy>
  <cp:revision>25</cp:revision>
  <dcterms:created xsi:type="dcterms:W3CDTF">2014-05-03T17:19:08Z</dcterms:created>
  <dcterms:modified xsi:type="dcterms:W3CDTF">2016-12-17T01:42:11Z</dcterms:modified>
</cp:coreProperties>
</file>