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69" r:id="rId4"/>
    <p:sldId id="268" r:id="rId5"/>
    <p:sldId id="270" r:id="rId6"/>
    <p:sldId id="257" r:id="rId7"/>
    <p:sldId id="271" r:id="rId8"/>
    <p:sldId id="265" r:id="rId9"/>
    <p:sldId id="258" r:id="rId10"/>
    <p:sldId id="272" r:id="rId11"/>
    <p:sldId id="273" r:id="rId12"/>
    <p:sldId id="259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975" autoAdjust="0"/>
  </p:normalViewPr>
  <p:slideViewPr>
    <p:cSldViewPr>
      <p:cViewPr>
        <p:scale>
          <a:sx n="90" d="100"/>
          <a:sy n="90" d="100"/>
        </p:scale>
        <p:origin x="2280" y="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C82C-19AE-F240-962D-614D07A5BB9F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3889A-6124-7C4C-AA31-99F1D66D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 definition: </a:t>
            </a:r>
            <a:r>
              <a:rPr lang="en-US" b="1" i="1" dirty="0" smtClean="0"/>
              <a:t>Testing is the process of executing a program with the intent of finding errors.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889A-6124-7C4C-AA31-99F1D66D4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A7AB3C9B-47ED-4029-97FB-A8509C5D25DD}" type="datetimeFigureOut">
              <a:rPr lang="en-US" smtClean="0"/>
              <a:t>1/14/17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B3C9ACA5-7ADC-454B-9EFD-66F6D5FA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rIr9duvNXc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plorable.com/confirmation-bia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N-6nBs7s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Psychology of Testing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Suppose you read the requirements or specification and develop a test case and script with expected behavior</a:t>
            </a:r>
          </a:p>
          <a:p>
            <a:r>
              <a:rPr lang="en-US" sz="2400" dirty="0" smtClean="0"/>
              <a:t>You execute the test script and the actual behavior is not what you expected – dissonance</a:t>
            </a:r>
          </a:p>
          <a:p>
            <a:r>
              <a:rPr lang="en-US" sz="2400" dirty="0" smtClean="0"/>
              <a:t>To resolve the dissonance you decide to modify the script to match the software behavior – you justify this because maybe you misinterpreted the requirement and the software got it 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1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of Dissonance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Resolution can come by</a:t>
            </a:r>
          </a:p>
          <a:p>
            <a:pPr lvl="1"/>
            <a:r>
              <a:rPr lang="en-US" dirty="0"/>
              <a:t>Reduce the importance of the dissonant beliefs</a:t>
            </a:r>
          </a:p>
          <a:p>
            <a:pPr lvl="1"/>
            <a:r>
              <a:rPr lang="en-US" dirty="0"/>
              <a:t>Add more consonant beliefs that outweigh the dissonant beliefs</a:t>
            </a:r>
          </a:p>
          <a:p>
            <a:pPr lvl="1"/>
            <a:r>
              <a:rPr lang="en-US" dirty="0"/>
              <a:t>Change the dissonant beliefs so that they are no longer </a:t>
            </a:r>
            <a:r>
              <a:rPr lang="en-US" dirty="0" smtClean="0"/>
              <a:t>inconsistent</a:t>
            </a:r>
          </a:p>
          <a:p>
            <a:r>
              <a:rPr lang="en-US" dirty="0" smtClean="0"/>
              <a:t>In the previous example which resolution approach was used?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Linda </a:t>
            </a:r>
            <a:r>
              <a:rPr lang="en-US" sz="2800" dirty="0"/>
              <a:t>is 31 years old, single, outspoken, and very bright. She majored in philosophy. </a:t>
            </a:r>
            <a:r>
              <a:rPr lang="en-US" sz="2800" dirty="0" smtClean="0"/>
              <a:t>As a </a:t>
            </a:r>
            <a:r>
              <a:rPr lang="en-US" sz="2800" dirty="0"/>
              <a:t>student, she was deeply concerned with issues of discrimination and social justice, </a:t>
            </a:r>
            <a:r>
              <a:rPr lang="en-US" sz="2800" dirty="0" smtClean="0"/>
              <a:t>and also </a:t>
            </a:r>
            <a:r>
              <a:rPr lang="en-US" sz="2800" dirty="0"/>
              <a:t>participated in anti-nuclear </a:t>
            </a:r>
            <a:r>
              <a:rPr lang="en-US" sz="2800" dirty="0" smtClean="0"/>
              <a:t>demonstrations. Which </a:t>
            </a:r>
            <a:r>
              <a:rPr lang="en-US" sz="2800" dirty="0"/>
              <a:t>is more probable?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</a:t>
            </a:r>
            <a:r>
              <a:rPr lang="en-US" sz="2800" dirty="0"/>
              <a:t>. Linda is a bank </a:t>
            </a:r>
            <a:r>
              <a:rPr lang="en-US" sz="2800" dirty="0" smtClean="0"/>
              <a:t>teller.</a:t>
            </a:r>
            <a:br>
              <a:rPr lang="en-US" sz="2800" dirty="0" smtClean="0"/>
            </a:br>
            <a:r>
              <a:rPr lang="en-US" sz="2800" dirty="0" smtClean="0"/>
              <a:t>B</a:t>
            </a:r>
            <a:r>
              <a:rPr lang="en-US" sz="2800" dirty="0"/>
              <a:t>. Linda is a bank teller and is active in the feminist movement</a:t>
            </a:r>
          </a:p>
        </p:txBody>
      </p:sp>
    </p:spTree>
    <p:extLst>
      <p:ext uri="{BB962C8B-B14F-4D97-AF65-F5344CB8AC3E}">
        <p14:creationId xmlns:p14="http://schemas.microsoft.com/office/powerpoint/2010/main" val="71273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Ascribe a higher likelihood to combination events rather than to either single </a:t>
            </a:r>
            <a:r>
              <a:rPr lang="en-US" sz="2400" dirty="0" smtClean="0"/>
              <a:t>event</a:t>
            </a:r>
          </a:p>
          <a:p>
            <a:r>
              <a:rPr lang="en-US" sz="2400" dirty="0" smtClean="0"/>
              <a:t>From mathematical probability we know that it is impossible for a combination of events to be more probable than either individual event.</a:t>
            </a:r>
          </a:p>
          <a:p>
            <a:pPr lvl="1"/>
            <a:r>
              <a:rPr lang="en-US" sz="2000" dirty="0" smtClean="0"/>
              <a:t>Suppose event A has a .4 probability and event B has a .2 probability</a:t>
            </a:r>
          </a:p>
          <a:p>
            <a:pPr lvl="1"/>
            <a:r>
              <a:rPr lang="en-US" sz="2000" dirty="0" smtClean="0"/>
              <a:t>The likelihood of both occurring together is .4 X .2 or .08</a:t>
            </a:r>
          </a:p>
          <a:p>
            <a:r>
              <a:rPr lang="en-US" sz="2400" dirty="0"/>
              <a:t>The moral? Adding more detail or extra assumptions can make an event seem more plausible, </a:t>
            </a:r>
            <a:r>
              <a:rPr lang="en-US" sz="2400" dirty="0" smtClean="0"/>
              <a:t>even though </a:t>
            </a:r>
            <a:r>
              <a:rPr lang="en-US" sz="2400" dirty="0"/>
              <a:t>the event </a:t>
            </a:r>
            <a:r>
              <a:rPr lang="en-US" sz="2400" dirty="0" smtClean="0"/>
              <a:t>will become </a:t>
            </a:r>
            <a:r>
              <a:rPr lang="en-US" sz="2400" dirty="0"/>
              <a:t>less probable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www.youtube.com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watch?v</a:t>
            </a:r>
            <a:r>
              <a:rPr lang="en-US" sz="2400" dirty="0">
                <a:hlinkClick r:id="rId2"/>
              </a:rPr>
              <a:t>=rIr9duvNXcY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33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CJ Applied to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only have time/budget left to test one scenario.  The options are 1) a user role of Editor; 2) The combo role of Editor/Publisher.  Which role should you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Definitions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Testing </a:t>
            </a:r>
            <a:r>
              <a:rPr lang="en-US" sz="2400" dirty="0"/>
              <a:t>is the process of demonstrating that errors are not </a:t>
            </a:r>
            <a:r>
              <a:rPr lang="en-US" sz="2400" dirty="0" smtClean="0"/>
              <a:t>present</a:t>
            </a:r>
          </a:p>
          <a:p>
            <a:pPr lvl="1"/>
            <a:r>
              <a:rPr lang="en-US" sz="2400" dirty="0"/>
              <a:t>The purpose of testing is to show that a program performs its intended functions </a:t>
            </a:r>
            <a:r>
              <a:rPr lang="en-US" sz="2400" dirty="0" smtClean="0"/>
              <a:t>correctly</a:t>
            </a:r>
            <a:endParaRPr lang="en-US" sz="2400" dirty="0"/>
          </a:p>
          <a:p>
            <a:pPr lvl="1"/>
            <a:r>
              <a:rPr lang="en-US" sz="2400" dirty="0"/>
              <a:t>Testing is the process of establishing confidence that a program does what it is supposed to do </a:t>
            </a:r>
            <a:endParaRPr lang="en-US" sz="2400" dirty="0" smtClean="0"/>
          </a:p>
          <a:p>
            <a:r>
              <a:rPr lang="en-US" sz="2800" dirty="0" smtClean="0"/>
              <a:t>What’s wrong with these?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Which is more valuable a test case that identifies an error or one that executes and no errors are identified?</a:t>
            </a:r>
          </a:p>
          <a:p>
            <a:r>
              <a:rPr lang="en-US" sz="2800" dirty="0" smtClean="0"/>
              <a:t>In the field of medicine diagnostic tests are often used.  How do they describe the results of a test that detects something like strep throat or even cancer?</a:t>
            </a:r>
          </a:p>
          <a:p>
            <a:r>
              <a:rPr lang="en-US" sz="2800" dirty="0" smtClean="0"/>
              <a:t>Tests that find “problems” demonstrate their value and should be called positive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76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Project managers tend to view a “clean” test run where no defects are found as a good thing – an indication that the software works</a:t>
            </a:r>
          </a:p>
          <a:p>
            <a:r>
              <a:rPr lang="en-US" sz="2800" dirty="0" smtClean="0"/>
              <a:t>For non-trivial programs it is impossible to test with all possible configurations of input data, therefore it is impossible to prove that no errors are present</a:t>
            </a:r>
          </a:p>
          <a:p>
            <a:r>
              <a:rPr lang="en-US" sz="2800" dirty="0" smtClean="0"/>
              <a:t>Programs that pass tests designed to show that the program does what it is supposed to do may still contain faults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6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the process of executing a program with the intent of finding </a:t>
            </a:r>
            <a:r>
              <a:rPr lang="en-US" dirty="0" smtClean="0"/>
              <a:t>errors - </a:t>
            </a:r>
            <a:r>
              <a:rPr lang="en-US" sz="1600" i="1" dirty="0" smtClean="0"/>
              <a:t>The Art of Software Testing</a:t>
            </a:r>
          </a:p>
          <a:p>
            <a:r>
              <a:rPr lang="en-US" dirty="0" smtClean="0"/>
              <a:t>I’d like to add “with the intent of fixing the prioritized defects”</a:t>
            </a:r>
          </a:p>
          <a:p>
            <a:r>
              <a:rPr lang="en-US" dirty="0" smtClean="0"/>
              <a:t>Remember – Testing does not improve quality, fixing defects improves quality!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2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tendency to search for or interpret information in a way that confirms one's beliefs or </a:t>
            </a:r>
            <a:r>
              <a:rPr lang="en-US" dirty="0" smtClean="0"/>
              <a:t>hypotheses</a:t>
            </a:r>
          </a:p>
          <a:p>
            <a:r>
              <a:rPr lang="en-US" dirty="0" smtClean="0"/>
              <a:t>How do you think this could affect software testers?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3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on Confirmation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explorable.com/confirmation-bias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8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Bias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 want the product to succeed (on budget, on time, </a:t>
            </a:r>
            <a:r>
              <a:rPr lang="en-US" sz="2400" dirty="0" err="1" smtClean="0"/>
              <a:t>etc</a:t>
            </a:r>
            <a:r>
              <a:rPr lang="en-US" sz="2400" dirty="0" smtClean="0"/>
              <a:t>) so I create tests to confirm that the product works, not find evidence that it doesn’t work</a:t>
            </a:r>
          </a:p>
          <a:p>
            <a:r>
              <a:rPr lang="en-US" sz="2400" dirty="0" smtClean="0"/>
              <a:t>I like the development team and want to make them look good so I write positive tests to try to confirm that the software works – I want to confirm my hypothesis that they are good developers</a:t>
            </a:r>
          </a:p>
          <a:p>
            <a:r>
              <a:rPr lang="en-US" sz="2400" dirty="0" smtClean="0"/>
              <a:t>As a test I talk with the development team. They point out what they think are the high risk parts of the code and the low risk.  I don’t test thoroughly in the “low risk” and miss a fault because I was trying to confirm their assessment.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13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Dissonance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uncomfortable feeling caused by holding conflicting ideas simultaneously and the innate and sometimes subconscious attempts to resolve the </a:t>
            </a:r>
            <a:r>
              <a:rPr lang="en-US" sz="2800" dirty="0" smtClean="0"/>
              <a:t>tension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err="1">
                <a:hlinkClick r:id="rId2"/>
              </a:rPr>
              <a:t>www.youtube.com</a:t>
            </a:r>
            <a:r>
              <a:rPr lang="en-US" sz="2800" dirty="0">
                <a:hlinkClick r:id="rId2"/>
              </a:rPr>
              <a:t>/</a:t>
            </a:r>
            <a:r>
              <a:rPr lang="en-US" sz="2800" dirty="0" err="1">
                <a:hlinkClick r:id="rId2"/>
              </a:rPr>
              <a:t>watch?v</a:t>
            </a:r>
            <a:r>
              <a:rPr lang="en-US" sz="2800" dirty="0">
                <a:hlinkClick r:id="rId2"/>
              </a:rPr>
              <a:t>=gN-6nBs7sbI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94231228"/>
      </p:ext>
    </p:extLst>
  </p:cSld>
  <p:clrMapOvr>
    <a:masterClrMapping/>
  </p:clrMapOvr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5249</TotalTime>
  <Words>727</Words>
  <Application>Microsoft Macintosh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Tahoma</vt:lpstr>
      <vt:lpstr>Wingdings</vt:lpstr>
      <vt:lpstr>RedYellowBlue Theme</vt:lpstr>
      <vt:lpstr>Psychology of Testing</vt:lpstr>
      <vt:lpstr>Common Definitions of Testing</vt:lpstr>
      <vt:lpstr>Test Value</vt:lpstr>
      <vt:lpstr>Three problems</vt:lpstr>
      <vt:lpstr>A better definition of testing</vt:lpstr>
      <vt:lpstr>Confirmation Bias</vt:lpstr>
      <vt:lpstr>Video on Confirmation Bias</vt:lpstr>
      <vt:lpstr>Confirmation Bias Possibilities</vt:lpstr>
      <vt:lpstr>Cognitive Dissonance</vt:lpstr>
      <vt:lpstr>An example</vt:lpstr>
      <vt:lpstr>Resolution of Dissonance</vt:lpstr>
      <vt:lpstr>Conjunction Effect</vt:lpstr>
      <vt:lpstr>Conjunction Effect</vt:lpstr>
      <vt:lpstr>CJ Applied to Testing</vt:lpstr>
    </vt:vector>
  </TitlesOfParts>
  <Company>California Baptist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Motivation, Goals and Definitions</dc:title>
  <dc:creator>Dave</dc:creator>
  <cp:lastModifiedBy>Tacksoo Im</cp:lastModifiedBy>
  <cp:revision>52</cp:revision>
  <dcterms:created xsi:type="dcterms:W3CDTF">2014-05-03T17:19:08Z</dcterms:created>
  <dcterms:modified xsi:type="dcterms:W3CDTF">2017-01-15T19:43:33Z</dcterms:modified>
</cp:coreProperties>
</file>