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934"/>
  </p:normalViewPr>
  <p:slideViewPr>
    <p:cSldViewPr>
      <p:cViewPr>
        <p:scale>
          <a:sx n="108" d="100"/>
          <a:sy n="108" d="100"/>
        </p:scale>
        <p:origin x="176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F15FE-062C-7A4D-923A-33A85A929DB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5493-EA54-CF4F-8E2F-511544DB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www.academia.edu</a:t>
            </a:r>
            <a:r>
              <a:rPr lang="en-US" dirty="0" smtClean="0"/>
              <a:t>/15062663/</a:t>
            </a:r>
            <a:r>
              <a:rPr lang="en-US" smtClean="0"/>
              <a:t>IEEE_Standard_for_Software_Quality_Assurance_Processes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C5493-EA54-CF4F-8E2F-511544DB3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C5493-EA54-CF4F-8E2F-511544DB3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C5493-EA54-CF4F-8E2F-511544DB3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8A585842-BF0A-4ABF-BC33-D18050655644}" type="datetimeFigureOut">
              <a:rPr lang="en-US" smtClean="0"/>
              <a:t>1/23/17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AA263672-FBA1-4406-B9FF-03637BFA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.archive.org/web/20120130010334/http:/www.cwu.edu/~gellenbe/javastyle/index.html" TargetMode="External"/><Relationship Id="rId3" Type="http://schemas.openxmlformats.org/officeDocument/2006/relationships/hyperlink" Target="https://google-styleguide.googlecode.com/svn/trunk/javaguid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Quality Assurance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Level 1 -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You'd be surprised how many organizations operate at this level</a:t>
            </a:r>
          </a:p>
          <a:p>
            <a:r>
              <a:rPr lang="en-US" dirty="0" smtClean="0"/>
              <a:t>There isn't a lot to say about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Level 2 - 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are happening</a:t>
            </a:r>
          </a:p>
          <a:p>
            <a:r>
              <a:rPr lang="en-US" dirty="0" smtClean="0"/>
              <a:t>They are not documented</a:t>
            </a:r>
          </a:p>
          <a:p>
            <a:r>
              <a:rPr lang="en-US" dirty="0" smtClean="0"/>
              <a:t>People just know and improvise</a:t>
            </a:r>
          </a:p>
          <a:p>
            <a:r>
              <a:rPr lang="en-US" dirty="0" smtClean="0"/>
              <a:t>This is a reactive level</a:t>
            </a:r>
          </a:p>
        </p:txBody>
      </p:sp>
    </p:spTree>
    <p:extLst>
      <p:ext uri="{BB962C8B-B14F-4D97-AF65-F5344CB8AC3E}">
        <p14:creationId xmlns:p14="http://schemas.microsoft.com/office/powerpoint/2010/main" val="262836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Level 3 -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 is satisfied</a:t>
            </a:r>
          </a:p>
          <a:p>
            <a:r>
              <a:rPr lang="en-US" dirty="0" smtClean="0"/>
              <a:t>The processes are documented</a:t>
            </a:r>
          </a:p>
          <a:p>
            <a:r>
              <a:rPr lang="en-US" dirty="0" smtClean="0"/>
              <a:t>Training might be available on the processes</a:t>
            </a:r>
          </a:p>
          <a:p>
            <a:r>
              <a:rPr lang="en-US" dirty="0" smtClean="0"/>
              <a:t>This is a proactive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Level 4 – Quantitative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Quantifiable measures are in place to provide object data about process effectiveness</a:t>
            </a:r>
          </a:p>
          <a:p>
            <a:r>
              <a:rPr lang="en-US" dirty="0" smtClean="0"/>
              <a:t>Project Management uses the quantified data to make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Level 5 - Optimizing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management uses quantified data for decisions</a:t>
            </a:r>
          </a:p>
          <a:p>
            <a:r>
              <a:rPr lang="en-US" dirty="0" smtClean="0"/>
              <a:t>Data is also used to analyze and improve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and 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think an Agile team would fit in the CMMI levels?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8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SQA Practice –Coding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companies have standards</a:t>
            </a:r>
          </a:p>
          <a:p>
            <a:r>
              <a:rPr lang="en-US" dirty="0" smtClean="0"/>
              <a:t>Some companies actually use them</a:t>
            </a:r>
          </a:p>
          <a:p>
            <a:r>
              <a:rPr lang="en-US" dirty="0" smtClean="0"/>
              <a:t>Standards can be enforced by</a:t>
            </a:r>
          </a:p>
          <a:p>
            <a:pPr lvl="1"/>
            <a:r>
              <a:rPr lang="en-US" dirty="0" smtClean="0"/>
              <a:t>Formal code inspections</a:t>
            </a:r>
          </a:p>
          <a:p>
            <a:pPr lvl="1"/>
            <a:r>
              <a:rPr lang="en-US" dirty="0" smtClean="0"/>
              <a:t>Pair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1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Extremely rare that the person who wrote the code will be the only one to work with it</a:t>
            </a:r>
          </a:p>
          <a:p>
            <a:r>
              <a:rPr lang="en-US" sz="2800" dirty="0" smtClean="0"/>
              <a:t>Need to make code consistent so everyone can read it and understand it</a:t>
            </a:r>
          </a:p>
          <a:p>
            <a:r>
              <a:rPr lang="en-US" sz="2800" dirty="0" smtClean="0"/>
              <a:t>Reduce errors when other people modify your code</a:t>
            </a:r>
          </a:p>
          <a:p>
            <a:r>
              <a:rPr lang="en-US" sz="2800" dirty="0" smtClean="0"/>
              <a:t>Allows others to focus on what you are saying in code rather than how you said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595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Java 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short one referenced for this class </a:t>
            </a:r>
          </a:p>
          <a:p>
            <a:pPr marL="400050" lvl="1" indent="0">
              <a:buNone/>
            </a:pPr>
            <a:r>
              <a:rPr lang="en-US" sz="1600" dirty="0">
                <a:hlinkClick r:id="rId2"/>
              </a:rPr>
              <a:t>https://web.archive.org/web/20120130010334/http://www.cwu.edu/~</a:t>
            </a:r>
            <a:r>
              <a:rPr lang="en-US" sz="1600" dirty="0" smtClean="0">
                <a:hlinkClick r:id="rId2"/>
              </a:rPr>
              <a:t>gellenbe/javastyle/index.html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long version from Google</a:t>
            </a:r>
          </a:p>
          <a:p>
            <a:pPr marL="400050" lvl="1" indent="0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google.github.io/styleguide/javaguide.html</a:t>
            </a:r>
            <a:endParaRPr lang="en-US" sz="3200" dirty="0"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code inspection involves reviewing someone else’s code</a:t>
            </a:r>
          </a:p>
          <a:p>
            <a:pPr lvl="1"/>
            <a:r>
              <a:rPr lang="en-US" dirty="0" smtClean="0"/>
              <a:t>Report non-conformance with agreed upon standards</a:t>
            </a:r>
          </a:p>
          <a:p>
            <a:pPr lvl="1"/>
            <a:r>
              <a:rPr lang="en-US" dirty="0" smtClean="0"/>
              <a:t>Question difficult to understand sections</a:t>
            </a:r>
          </a:p>
          <a:p>
            <a:pPr lvl="1"/>
            <a:r>
              <a:rPr lang="en-US" dirty="0" smtClean="0"/>
              <a:t>Report defects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1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730-2014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offers many standards for software development</a:t>
            </a:r>
          </a:p>
          <a:p>
            <a:r>
              <a:rPr lang="en-US" dirty="0" smtClean="0"/>
              <a:t>Not everyone agrees that they are valuable</a:t>
            </a:r>
          </a:p>
          <a:p>
            <a:r>
              <a:rPr lang="en-US" dirty="0" smtClean="0"/>
              <a:t>Another popular SQA guidance resource is the Capability Maturity Model Integration (CMMI)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 is when two developers create code together at one computer</a:t>
            </a:r>
          </a:p>
          <a:p>
            <a:r>
              <a:rPr lang="en-US" dirty="0" smtClean="0"/>
              <a:t>It should be a real-time code inspection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1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set of activities that define and assess the adequacy of software processes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provide evidence that establishes confidence that the software processes are appropriate for and produce </a:t>
            </a:r>
            <a:r>
              <a:rPr lang="en-US" sz="2000" dirty="0" smtClean="0"/>
              <a:t>software </a:t>
            </a:r>
            <a:r>
              <a:rPr lang="en-US" sz="2000" dirty="0"/>
              <a:t>products of suitable </a:t>
            </a:r>
            <a:r>
              <a:rPr lang="en-US" sz="2000" dirty="0" smtClean="0"/>
              <a:t>quality for </a:t>
            </a:r>
            <a:r>
              <a:rPr lang="en-US" sz="2000" dirty="0"/>
              <a:t>their intended </a:t>
            </a:r>
            <a:r>
              <a:rPr lang="en-US" sz="2000" dirty="0" smtClean="0"/>
              <a:t>purposes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key attribute of SQA is the objectivity </a:t>
            </a:r>
            <a:r>
              <a:rPr lang="en-US" sz="2000" dirty="0" smtClean="0"/>
              <a:t>of </a:t>
            </a:r>
            <a:r>
              <a:rPr lang="en-US" sz="2000" dirty="0"/>
              <a:t>the SQA function with respect to the project. The SQA function may also be organizationally </a:t>
            </a:r>
            <a:r>
              <a:rPr lang="en-US" sz="2000" dirty="0" smtClean="0"/>
              <a:t>independent </a:t>
            </a:r>
            <a:r>
              <a:rPr lang="en-US" sz="2000" dirty="0"/>
              <a:t>of the project; that is, free from technical, managerial, and financial pressures from the project.</a:t>
            </a:r>
          </a:p>
        </p:txBody>
      </p:sp>
    </p:spTree>
    <p:extLst>
      <p:ext uri="{BB962C8B-B14F-4D97-AF65-F5344CB8AC3E}">
        <p14:creationId xmlns:p14="http://schemas.microsoft.com/office/powerpoint/2010/main" val="329989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IEEE 730-2014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Establishes requirements for</a:t>
            </a:r>
          </a:p>
          <a:p>
            <a:pPr lvl="1"/>
            <a:r>
              <a:rPr lang="en-US" dirty="0" smtClean="0"/>
              <a:t>Initiating, planning, controlling and executing SQA processes for software development and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2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and collect evidence for a justified statement of confidence that the product conforms to requirements</a:t>
            </a:r>
          </a:p>
          <a:p>
            <a:r>
              <a:rPr lang="en-US" dirty="0" smtClean="0"/>
              <a:t>This standard provides uniform, minimum acceptable requirements for SQA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of SQA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SQA Process </a:t>
            </a:r>
            <a:r>
              <a:rPr lang="en-US" sz="2000" b="1" dirty="0"/>
              <a:t>I</a:t>
            </a:r>
            <a:r>
              <a:rPr lang="en-US" sz="2000" b="1" dirty="0" smtClean="0"/>
              <a:t>mplementation</a:t>
            </a:r>
            <a:r>
              <a:rPr lang="en-US" sz="2000" dirty="0" smtClean="0"/>
              <a:t>. A strategy for conducting SQA is developed. SQA activities are planned and executed. Evidence of SQA is produced and maintained.</a:t>
            </a:r>
          </a:p>
          <a:p>
            <a:r>
              <a:rPr lang="en-US" sz="2000" b="1" dirty="0" smtClean="0"/>
              <a:t>Product Assurance</a:t>
            </a:r>
            <a:r>
              <a:rPr lang="en-US" sz="2000" dirty="0" smtClean="0"/>
              <a:t>. Adherence of products to the established requirement is evaluated. Problems and non-conformance are identified and recorded.</a:t>
            </a:r>
          </a:p>
          <a:p>
            <a:r>
              <a:rPr lang="en-US" sz="2000" b="1" dirty="0" smtClean="0"/>
              <a:t>Process Assurance</a:t>
            </a:r>
            <a:r>
              <a:rPr lang="en-US" sz="2000" dirty="0" smtClean="0"/>
              <a:t>. Adherence of processes and activities to the applicable standards and procedures is verified. Effectiveness of processes is evaluated and improvements are suggested. Problems and non-conformance are identified and recorded.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147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 Activities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4062845" cy="273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0"/>
            <a:ext cx="4062845" cy="183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8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 and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think SQA fits with Agile?</a:t>
            </a:r>
          </a:p>
          <a:p>
            <a:r>
              <a:rPr lang="en-US" dirty="0" smtClean="0"/>
              <a:t>How does Agile deal with process and process improvement?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6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Overview</a:t>
            </a:r>
            <a:endParaRPr lang="en-US" dirty="0"/>
          </a:p>
        </p:txBody>
      </p:sp>
      <p:pic>
        <p:nvPicPr>
          <p:cNvPr id="2050" name="Picture 2" descr="http://upload.wikimedia.org/wikipedia/commons/thumb/e/ec/Characteristics_of_Capability_Maturity_Model.svg/500px-Characteristics_of_Capability_Maturity_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64630"/>
      </p:ext>
    </p:extLst>
  </p:cSld>
  <p:clrMapOvr>
    <a:masterClrMapping/>
  </p:clrMapOvr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3241</TotalTime>
  <Words>576</Words>
  <Application>Microsoft Macintosh PowerPoint</Application>
  <PresentationFormat>On-screen Show (4:3)</PresentationFormat>
  <Paragraphs>74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Tahoma</vt:lpstr>
      <vt:lpstr>Wingdings</vt:lpstr>
      <vt:lpstr>RedYellowBlue Theme</vt:lpstr>
      <vt:lpstr>Software Quality Assurance</vt:lpstr>
      <vt:lpstr>IEEE 730-2014</vt:lpstr>
      <vt:lpstr>Software Quality Assurance</vt:lpstr>
      <vt:lpstr>Scope of IEEE 730-2014</vt:lpstr>
      <vt:lpstr>Purpose</vt:lpstr>
      <vt:lpstr>Outcomes of SQA</vt:lpstr>
      <vt:lpstr>SQA Activities</vt:lpstr>
      <vt:lpstr>SQA and Agile</vt:lpstr>
      <vt:lpstr>CMMI Overview</vt:lpstr>
      <vt:lpstr>CMMI Level 1 - Chaos</vt:lpstr>
      <vt:lpstr>CMMI Level 2 - Managed</vt:lpstr>
      <vt:lpstr>CMMI Level 3 - Defined</vt:lpstr>
      <vt:lpstr>CMMI Level 4 – Quantitative</vt:lpstr>
      <vt:lpstr>CMMI Level 5 - Optimizing</vt:lpstr>
      <vt:lpstr>Agile and CMMI</vt:lpstr>
      <vt:lpstr>Example of SQA Practice –Coding Standards</vt:lpstr>
      <vt:lpstr>Why Coding Standards</vt:lpstr>
      <vt:lpstr>Two Java Coding Standards</vt:lpstr>
      <vt:lpstr>Code Inspections</vt:lpstr>
      <vt:lpstr>Pair Programming</vt:lpstr>
    </vt:vector>
  </TitlesOfParts>
  <Company>California Baptist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Dave</dc:creator>
  <cp:lastModifiedBy>Tacksoo Im</cp:lastModifiedBy>
  <cp:revision>23</cp:revision>
  <dcterms:created xsi:type="dcterms:W3CDTF">2014-09-11T20:27:16Z</dcterms:created>
  <dcterms:modified xsi:type="dcterms:W3CDTF">2017-01-23T20:16:06Z</dcterms:modified>
</cp:coreProperties>
</file>