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4"/>
  </p:notesMasterIdLst>
  <p:handoutMasterIdLst>
    <p:handoutMasterId r:id="rId35"/>
  </p:handoutMasterIdLst>
  <p:sldIdLst>
    <p:sldId id="331" r:id="rId2"/>
    <p:sldId id="332" r:id="rId3"/>
    <p:sldId id="373" r:id="rId4"/>
    <p:sldId id="333" r:id="rId5"/>
    <p:sldId id="374" r:id="rId6"/>
    <p:sldId id="335" r:id="rId7"/>
    <p:sldId id="364" r:id="rId8"/>
    <p:sldId id="337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</p:sldIdLst>
  <p:sldSz cx="10058400" cy="77724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508000" indent="-50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1017588" indent="-103188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527175" indent="-155575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2036763" indent="-207963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800000"/>
    <a:srgbClr val="808080"/>
    <a:srgbClr val="404040"/>
    <a:srgbClr val="003399"/>
    <a:srgbClr val="336699"/>
    <a:srgbClr val="008080"/>
    <a:srgbClr val="DDDDDD"/>
    <a:srgbClr val="F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411" autoAdjust="0"/>
  </p:normalViewPr>
  <p:slideViewPr>
    <p:cSldViewPr>
      <p:cViewPr varScale="1">
        <p:scale>
          <a:sx n="111" d="100"/>
          <a:sy n="111" d="100"/>
        </p:scale>
        <p:origin x="1368" y="20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866" y="-84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542" cy="46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>
            <a:lvl1pPr defTabSz="932148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858" y="0"/>
            <a:ext cx="3038542" cy="46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>
            <a:lvl1pPr algn="r" defTabSz="932148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965"/>
            <a:ext cx="3038542" cy="46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8" rIns="93177" bIns="46588" numCol="1" anchor="b" anchorCtr="0" compatLnSpc="1">
            <a:prstTxWarp prst="textNoShape">
              <a:avLst/>
            </a:prstTxWarp>
          </a:bodyPr>
          <a:lstStyle>
            <a:lvl1pPr defTabSz="932148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858" y="8830965"/>
            <a:ext cx="3038542" cy="46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8" rIns="93177" bIns="46588" numCol="1" anchor="b" anchorCtr="0" compatLnSpc="1">
            <a:prstTxWarp prst="textNoShape">
              <a:avLst/>
            </a:prstTxWarp>
          </a:bodyPr>
          <a:lstStyle>
            <a:lvl1pPr algn="r" defTabSz="932148" eaLnBrk="0" hangingPunct="0">
              <a:spcBef>
                <a:spcPct val="0"/>
              </a:spcBef>
              <a:buClrTx/>
              <a:buSzTx/>
              <a:buFontTx/>
              <a:buNone/>
              <a:defRPr sz="12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E0C40A9-1D4C-464B-816E-2DDDB8BF50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9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542" cy="46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>
            <a:lvl1pPr defTabSz="932148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858" y="0"/>
            <a:ext cx="3038542" cy="46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>
            <a:lvl1pPr algn="r" defTabSz="932148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0950" y="696913"/>
            <a:ext cx="45100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72" y="4415483"/>
            <a:ext cx="5140258" cy="418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965"/>
            <a:ext cx="3038542" cy="46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8" rIns="93177" bIns="46588" numCol="1" anchor="b" anchorCtr="0" compatLnSpc="1">
            <a:prstTxWarp prst="textNoShape">
              <a:avLst/>
            </a:prstTxWarp>
          </a:bodyPr>
          <a:lstStyle>
            <a:lvl1pPr defTabSz="932148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858" y="8830965"/>
            <a:ext cx="3038542" cy="46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8" rIns="93177" bIns="46588" numCol="1" anchor="b" anchorCtr="0" compatLnSpc="1">
            <a:prstTxWarp prst="textNoShape">
              <a:avLst/>
            </a:prstTxWarp>
          </a:bodyPr>
          <a:lstStyle>
            <a:lvl1pPr algn="r" defTabSz="932148" eaLnBrk="0" hangingPunct="0">
              <a:spcBef>
                <a:spcPct val="0"/>
              </a:spcBef>
              <a:buClrTx/>
              <a:buSzTx/>
              <a:buFontTx/>
              <a:buNone/>
              <a:defRPr sz="12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5F13547-81DC-4F7B-948B-4B255B64F9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77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508000"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1017588"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527175"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2036763"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3990975"/>
            <a:ext cx="4651375" cy="3781425"/>
          </a:xfrm>
        </p:spPr>
        <p:txBody>
          <a:bodyPr/>
          <a:lstStyle/>
          <a:p>
            <a:r>
              <a:rPr lang="en-US" altLang="en-US" sz="800" smtClean="0">
                <a:latin typeface="Arial" panose="020B0604020202020204" pitchFamily="34" charset="0"/>
              </a:rPr>
              <a:t>a good equals method has some initial checks like checking for null, checking whether this == that, check instanceof, etc...  then it calls compareTo</a:t>
            </a:r>
          </a:p>
        </p:txBody>
      </p:sp>
    </p:spTree>
    <p:extLst>
      <p:ext uri="{BB962C8B-B14F-4D97-AF65-F5344CB8AC3E}">
        <p14:creationId xmlns:p14="http://schemas.microsoft.com/office/powerpoint/2010/main" val="3991461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3990975"/>
            <a:ext cx="4651375" cy="3781425"/>
          </a:xfrm>
        </p:spPr>
        <p:txBody>
          <a:bodyPr/>
          <a:lstStyle/>
          <a:p>
            <a:r>
              <a:rPr lang="en-US" altLang="en-US" sz="800" smtClean="0">
                <a:latin typeface="Arial" panose="020B0604020202020204" pitchFamily="34" charset="0"/>
              </a:rPr>
              <a:t>a good equals method has some initial checks like checking for null, checking whether this == that, check instanceof, etc...  then it calls compareTo</a:t>
            </a:r>
          </a:p>
        </p:txBody>
      </p:sp>
    </p:spTree>
    <p:extLst>
      <p:ext uri="{BB962C8B-B14F-4D97-AF65-F5344CB8AC3E}">
        <p14:creationId xmlns:p14="http://schemas.microsoft.com/office/powerpoint/2010/main" val="372255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 userDrawn="1"/>
        </p:nvGrpSpPr>
        <p:grpSpPr bwMode="auto">
          <a:xfrm>
            <a:off x="-11113" y="0"/>
            <a:ext cx="10086976" cy="604838"/>
            <a:chOff x="-6" y="-180"/>
            <a:chExt cx="5776" cy="516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-6" y="-180"/>
              <a:ext cx="5772" cy="5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ts val="563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ts val="563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ts val="563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ts val="563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/>
              </a:pPr>
              <a:endParaRPr lang="en-US" altLang="en-US" smtClean="0">
                <a:cs typeface="Times New Roman" panose="02020603050405020304" pitchFamily="18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688" y="-180"/>
              <a:ext cx="3072" cy="26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ts val="563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ts val="563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ts val="563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ts val="563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/>
              </a:pPr>
              <a:endParaRPr lang="en-US" altLang="en-US" smtClean="0"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1"/>
            <p:cNvGrpSpPr>
              <a:grpSpLocks/>
            </p:cNvGrpSpPr>
            <p:nvPr/>
          </p:nvGrpSpPr>
          <p:grpSpPr bwMode="auto">
            <a:xfrm>
              <a:off x="0" y="-42"/>
              <a:ext cx="5770" cy="246"/>
              <a:chOff x="-13880" y="438044"/>
              <a:chExt cx="9173112" cy="427357"/>
            </a:xfrm>
          </p:grpSpPr>
          <p:sp>
            <p:nvSpPr>
              <p:cNvPr id="8" name="Freeform 7"/>
              <p:cNvSpPr>
                <a:spLocks/>
              </p:cNvSpPr>
              <p:nvPr/>
            </p:nvSpPr>
            <p:spPr bwMode="auto">
              <a:xfrm rot="21435692">
                <a:off x="-13880" y="438118"/>
                <a:ext cx="9173112" cy="42728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ts val="563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ts val="563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ts val="563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ts val="563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/>
                </a:pPr>
                <a:endParaRPr lang="en-US" altLang="en-US" smtClean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 rot="21435692">
                <a:off x="-10858" y="438044"/>
                <a:ext cx="9169042" cy="38239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ts val="563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ts val="563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ts val="563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ts val="563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/>
                </a:pPr>
                <a:endParaRPr lang="en-US" altLang="en-US" smtClean="0"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1924" name="Title Placeholder 8"/>
          <p:cNvSpPr>
            <a:spLocks noGrp="1"/>
          </p:cNvSpPr>
          <p:nvPr>
            <p:ph type="ctrTitle"/>
          </p:nvPr>
        </p:nvSpPr>
        <p:spPr>
          <a:xfrm>
            <a:off x="754380" y="1381761"/>
            <a:ext cx="8549640" cy="1666028"/>
          </a:xfrm>
        </p:spPr>
        <p:txBody>
          <a:bodyPr/>
          <a:lstStyle>
            <a:lvl1pPr>
              <a:defRPr sz="5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25" name="Text Placeholder 29"/>
          <p:cNvSpPr>
            <a:spLocks noGrp="1"/>
          </p:cNvSpPr>
          <p:nvPr>
            <p:ph type="subTitle" idx="1"/>
          </p:nvPr>
        </p:nvSpPr>
        <p:spPr>
          <a:xfrm>
            <a:off x="754380" y="3713480"/>
            <a:ext cx="8549640" cy="1986280"/>
          </a:xfrm>
          <a:ln w="9525"/>
        </p:spPr>
        <p:txBody>
          <a:bodyPr/>
          <a:lstStyle>
            <a:lvl1pPr marL="0" indent="0" algn="ctr">
              <a:buFont typeface="Wingdings 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10"/>
          </p:nvPr>
        </p:nvSpPr>
        <p:spPr>
          <a:xfrm>
            <a:off x="7375525" y="7078663"/>
            <a:ext cx="2347913" cy="539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ts val="563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  <a:defRPr sz="1300" smtClean="0">
                <a:solidFill>
                  <a:srgbClr val="424242"/>
                </a:solidFill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A68FD3C-2FD2-49F7-B00C-012D5EF1D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22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97967"/>
            <a:ext cx="9052560" cy="7979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176096"/>
            <a:ext cx="4442460" cy="5026152"/>
          </a:xfrm>
        </p:spPr>
        <p:txBody>
          <a:bodyPr/>
          <a:lstStyle>
            <a:lvl1pPr>
              <a:defRPr sz="29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2176096"/>
            <a:ext cx="4442460" cy="5026152"/>
          </a:xfrm>
        </p:spPr>
        <p:txBody>
          <a:bodyPr/>
          <a:lstStyle>
            <a:lvl1pPr>
              <a:defRPr sz="29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6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97967"/>
            <a:ext cx="9052560" cy="7979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102614"/>
            <a:ext cx="4444207" cy="747266"/>
          </a:xfrm>
        </p:spPr>
        <p:txBody>
          <a:bodyPr lIns="50941" tIns="0" rIns="50941" bIns="0" anchor="ctr">
            <a:noAutofit/>
          </a:bodyPr>
          <a:lstStyle>
            <a:lvl1pPr marL="0" indent="0">
              <a:buNone/>
              <a:defRPr sz="2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09528" y="2107725"/>
            <a:ext cx="4445953" cy="742155"/>
          </a:xfrm>
        </p:spPr>
        <p:txBody>
          <a:bodyPr lIns="50941" tIns="0" rIns="50941" bIns="0" anchor="ctr"/>
          <a:lstStyle>
            <a:lvl1pPr marL="0" indent="0">
              <a:buNone/>
              <a:defRPr sz="2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2920" y="2849880"/>
            <a:ext cx="4444207" cy="4358483"/>
          </a:xfrm>
        </p:spPr>
        <p:txBody>
          <a:bodyPr tIns="0"/>
          <a:lstStyle>
            <a:lvl1pPr>
              <a:defRPr sz="25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849880"/>
            <a:ext cx="4445953" cy="4358483"/>
          </a:xfrm>
        </p:spPr>
        <p:txBody>
          <a:bodyPr tIns="0"/>
          <a:lstStyle>
            <a:lvl1pPr>
              <a:defRPr sz="25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582932"/>
            <a:ext cx="3017520" cy="131699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4380" y="1899920"/>
            <a:ext cx="3017520" cy="5181600"/>
          </a:xfrm>
        </p:spPr>
        <p:txBody>
          <a:bodyPr lIns="20376" rIns="20376"/>
          <a:lstStyle>
            <a:lvl1pPr marL="0" indent="0" algn="l">
              <a:buNone/>
              <a:defRPr sz="16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32555" y="1899920"/>
            <a:ext cx="5622925" cy="5181600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7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18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70"/>
            <a:ext cx="9052560" cy="797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554480"/>
            <a:ext cx="9806940" cy="5872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5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3800" y="7146290"/>
            <a:ext cx="2346960" cy="5397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55563-9BAB-477B-AE1B-19B5AE21CB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43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503238" y="498475"/>
            <a:ext cx="90519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0941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50825" y="1554163"/>
            <a:ext cx="9807575" cy="587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28" name="Group 24"/>
          <p:cNvGrpSpPr>
            <a:grpSpLocks/>
          </p:cNvGrpSpPr>
          <p:nvPr userDrawn="1"/>
        </p:nvGrpSpPr>
        <p:grpSpPr bwMode="auto">
          <a:xfrm>
            <a:off x="-11113" y="0"/>
            <a:ext cx="10086976" cy="604838"/>
            <a:chOff x="-6" y="-180"/>
            <a:chExt cx="5776" cy="516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-6" y="-180"/>
              <a:ext cx="5772" cy="5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ts val="563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ts val="563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ts val="563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ts val="563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/>
              </a:pPr>
              <a:endParaRPr lang="en-US" altLang="en-US" smtClean="0">
                <a:cs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688" y="-180"/>
              <a:ext cx="3072" cy="26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spcBef>
                  <a:spcPts val="563"/>
                </a:spcBef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ts val="563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ts val="563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ts val="563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ts val="563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/>
              </a:pPr>
              <a:endParaRPr lang="en-US" altLang="en-US" smtClean="0">
                <a:cs typeface="Times New Roman" panose="02020603050405020304" pitchFamily="18" charset="0"/>
              </a:endParaRPr>
            </a:p>
          </p:txBody>
        </p:sp>
        <p:grpSp>
          <p:nvGrpSpPr>
            <p:cNvPr id="1032" name="Group 1"/>
            <p:cNvGrpSpPr>
              <a:grpSpLocks/>
            </p:cNvGrpSpPr>
            <p:nvPr/>
          </p:nvGrpSpPr>
          <p:grpSpPr bwMode="auto">
            <a:xfrm>
              <a:off x="0" y="-42"/>
              <a:ext cx="5770" cy="246"/>
              <a:chOff x="-13880" y="438044"/>
              <a:chExt cx="9173112" cy="427357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 rot="21435692">
                <a:off x="-13880" y="438118"/>
                <a:ext cx="9173112" cy="42728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ts val="563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ts val="563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ts val="563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ts val="563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/>
                </a:pPr>
                <a:endParaRPr lang="en-US" altLang="en-US" smtClean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 rot="21435692">
                <a:off x="-10858" y="438044"/>
                <a:ext cx="9169042" cy="38239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spcBef>
                    <a:spcPts val="563"/>
                  </a:spcBef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ts val="563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ts val="563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ts val="563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ts val="563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/>
                </a:pPr>
                <a:endParaRPr lang="en-US" altLang="en-US" smtClean="0"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969375" y="7167563"/>
            <a:ext cx="838200" cy="414337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spcBef>
                <a:spcPts val="563"/>
              </a:spcBef>
              <a:defRPr sz="2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spcBef>
                <a:spcPts val="563"/>
              </a:spcBef>
              <a:defRPr sz="2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eaLnBrk="0" hangingPunct="0">
              <a:spcBef>
                <a:spcPts val="563"/>
              </a:spcBef>
              <a:defRPr sz="2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eaLnBrk="0" hangingPunct="0">
              <a:spcBef>
                <a:spcPts val="563"/>
              </a:spcBef>
              <a:defRPr sz="2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eaLnBrk="0" hangingPunct="0">
              <a:spcBef>
                <a:spcPts val="563"/>
              </a:spcBef>
              <a:defRPr sz="2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ts val="563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ts val="563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ts val="563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ts val="563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>
                <a:srgbClr val="800080"/>
              </a:buClr>
              <a:buSzPct val="55000"/>
              <a:buFont typeface="Wingdings" panose="05000000000000000000" pitchFamily="2" charset="2"/>
              <a:buNone/>
              <a:defRPr/>
            </a:pPr>
            <a:fld id="{032476C4-D9AA-4B03-A9F6-87FDB593EF88}" type="slidenum">
              <a:rPr lang="en-US" altLang="en-US" sz="1300" smtClean="0">
                <a:solidFill>
                  <a:srgbClr val="424242"/>
                </a:solidFill>
                <a:cs typeface="Times New Roman" panose="02020603050405020304" pitchFamily="18" charset="0"/>
              </a:rPr>
              <a:pPr algn="r" eaLnBrk="1" hangingPunct="1"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300" smtClean="0">
              <a:solidFill>
                <a:srgbClr val="424242"/>
              </a:solidFill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3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509412" algn="l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Verdana" pitchFamily="34" charset="0"/>
        </a:defRPr>
      </a:lvl6pPr>
      <a:lvl7pPr marL="1018824" algn="l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Verdana" pitchFamily="34" charset="0"/>
        </a:defRPr>
      </a:lvl7pPr>
      <a:lvl8pPr marL="1528237" algn="l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Verdana" pitchFamily="34" charset="0"/>
        </a:defRPr>
      </a:lvl8pPr>
      <a:lvl9pPr marL="2037649" algn="l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Verdana" pitchFamily="34" charset="0"/>
        </a:defRPr>
      </a:lvl9pPr>
    </p:titleStyle>
    <p:bodyStyle>
      <a:lvl1pPr marL="303213" indent="-303213" algn="l" rtl="0" eaLnBrk="0" fontAlgn="base" hangingPunct="0">
        <a:spcBef>
          <a:spcPct val="20000"/>
        </a:spcBef>
        <a:spcAft>
          <a:spcPct val="0"/>
        </a:spcAft>
        <a:buClr>
          <a:srgbClr val="EB641B"/>
        </a:buClr>
        <a:buSzPct val="95000"/>
        <a:buFont typeface="Wingdings 2" panose="05020102010507070707" pitchFamily="18" charset="2"/>
        <a:buChar char="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12788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0175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22388" indent="-233363" algn="l" rtl="0" eaLnBrk="0" fontAlgn="base" hangingPunct="0">
        <a:spcBef>
          <a:spcPct val="20000"/>
        </a:spcBef>
        <a:spcAft>
          <a:spcPct val="0"/>
        </a:spcAft>
        <a:buClr>
          <a:srgbClr val="EB641B"/>
        </a:buClr>
        <a:buSzPct val="6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28775" indent="-233363" algn="l" rtl="0" eaLnBrk="0" fontAlgn="base" hangingPunct="0">
        <a:spcBef>
          <a:spcPct val="20000"/>
        </a:spcBef>
        <a:spcAft>
          <a:spcPct val="0"/>
        </a:spcAft>
        <a:buClr>
          <a:srgbClr val="39639D"/>
        </a:buClr>
        <a:buSzPct val="6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35767" indent="-23433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31" indent="-20376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45179" indent="-203765" algn="l" rtl="0" eaLnBrk="1" latinLnBrk="0" hangingPunct="1">
        <a:spcBef>
          <a:spcPct val="20000"/>
        </a:spcBef>
        <a:buClr>
          <a:schemeClr val="tx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50826" indent="-203765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520" dirty="0" smtClean="0"/>
              <a:t>JUnit</a:t>
            </a:r>
            <a:endParaRPr 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3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What's wrong with this?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test1()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d.addDays(4);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assertEquals(d.getYear(), 2050);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assertEquals(d.getMonth(), 2);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assertEquals(d.getDay(), 19);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9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test2()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d.addDays(14);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assertEquals(d.getYear(), 2050);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assertEquals(d.getMonth(), 3);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assertEquals(d.getDay(), 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7090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Well-structured assertions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test1()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d.addDays(4);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2050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, d.getYear()); 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expected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, d.getMonth());   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value should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19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, d.getDay());    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be at LEFT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9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test2()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d.addDays(14);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"year after +14 days"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, 2050, d.getYear());</a:t>
            </a: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"month after +14 days"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, 3, d.getMonth());</a:t>
            </a: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"day after +14 days"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, 1, d.getDay());</a:t>
            </a: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  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test cases should usually have messages explaining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}      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what is being checked, for better failure output</a:t>
            </a:r>
          </a:p>
        </p:txBody>
      </p:sp>
    </p:spTree>
    <p:extLst>
      <p:ext uri="{BB962C8B-B14F-4D97-AF65-F5344CB8AC3E}">
        <p14:creationId xmlns:p14="http://schemas.microsoft.com/office/powerpoint/2010/main" val="87587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5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5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5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5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5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5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5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5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5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Expected answer objects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test1()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d.addDays(4);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        Date expected = new Date(2050, 2, 19);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expected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, d); 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use an expected answer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                              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object to minimize tests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                        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                           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(Date must have toString</a:t>
            </a:r>
            <a:endParaRPr lang="en-US" altLang="en-US" sz="19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@Test                          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 and equals methods)</a:t>
            </a:r>
            <a:endParaRPr lang="en-US" altLang="en-US" sz="19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test2()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d.addDays(14);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        Date expected = new Date(2050, 3, 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"date after +14 days"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, expected, d);</a:t>
            </a: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63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Naming test cases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test_</a:t>
            </a: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addDays_withinSameMonth_1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</a:t>
            </a:r>
            <a:r>
              <a:rPr lang="en-US" altLang="en-US" sz="1980" b="1">
                <a:solidFill>
                  <a:srgbClr val="262626"/>
                </a:solidFill>
                <a:latin typeface="Courier New" panose="02070309020205020404" pitchFamily="49" charset="0"/>
              </a:rPr>
              <a:t>actual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980" b="1">
                <a:solidFill>
                  <a:srgbClr val="262626"/>
                </a:solidFill>
                <a:latin typeface="Courier New" panose="02070309020205020404" pitchFamily="49" charset="0"/>
              </a:rPr>
              <a:t>actual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.addDays(4);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expected = new Date(2050, 2, 19);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assertEquals("date after +4 days", expected, </a:t>
            </a:r>
            <a:r>
              <a:rPr lang="en-US" altLang="en-US" sz="1980" b="1">
                <a:solidFill>
                  <a:srgbClr val="262626"/>
                </a:solidFill>
                <a:latin typeface="Courier New" panose="02070309020205020404" pitchFamily="49" charset="0"/>
              </a:rPr>
              <a:t>actual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);</a:t>
            </a: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    // give test case methods </a:t>
            </a:r>
            <a:r>
              <a:rPr lang="en-US" altLang="en-US" sz="1980" b="1" i="1">
                <a:solidFill>
                  <a:srgbClr val="008000"/>
                </a:solidFill>
                <a:latin typeface="Courier New" panose="02070309020205020404" pitchFamily="49" charset="0"/>
              </a:rPr>
              <a:t>really long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descriptive names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test_</a:t>
            </a: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addDays_wrapToNextMonth_2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</a:t>
            </a:r>
            <a:r>
              <a:rPr lang="en-US" altLang="en-US" sz="1980" b="1">
                <a:solidFill>
                  <a:srgbClr val="262626"/>
                </a:solidFill>
                <a:latin typeface="Courier New" panose="02070309020205020404" pitchFamily="49" charset="0"/>
              </a:rPr>
              <a:t>actual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980" b="1">
                <a:solidFill>
                  <a:srgbClr val="262626"/>
                </a:solidFill>
                <a:latin typeface="Courier New" panose="02070309020205020404" pitchFamily="49" charset="0"/>
              </a:rPr>
              <a:t>actual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.addDays(14);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expected = new Date(2050, 3, 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assertEquals("date after +14 days", expected, </a:t>
            </a:r>
            <a:r>
              <a:rPr lang="en-US" altLang="en-US" sz="1980" b="1">
                <a:solidFill>
                  <a:srgbClr val="262626"/>
                </a:solidFill>
                <a:latin typeface="Courier New" panose="02070309020205020404" pitchFamily="49" charset="0"/>
              </a:rPr>
              <a:t>actual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);</a:t>
            </a: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give descriptive names to expected/actual values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5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What's wrong with this?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test_addDays_addJustOneDay_1()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actual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actual.addDays(1);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expected = new Date(2050, 2, 16);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    "should have gotten " + expected + "\n" +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    " but instead got " + actual\n",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    expected, actual);</a:t>
            </a: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...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72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Good assertion messages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test_addDays_addJustOneDay_1()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actual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actual.addDays(1);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expected = new Date(2050, 2, 16);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"adding one day to 2050/2/15"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,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    expected, actual);</a:t>
            </a: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...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9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JUnit will already show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the expected and actual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values in its output;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don't need to repeat them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in the assertion message</a:t>
            </a:r>
          </a:p>
        </p:txBody>
      </p:sp>
      <p:pic>
        <p:nvPicPr>
          <p:cNvPr id="51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60" y="4305300"/>
            <a:ext cx="4683443" cy="299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9173" name="Line 5"/>
          <p:cNvSpPr>
            <a:spLocks noChangeShapeType="1"/>
          </p:cNvSpPr>
          <p:nvPr/>
        </p:nvSpPr>
        <p:spPr bwMode="auto">
          <a:xfrm>
            <a:off x="4358640" y="5143500"/>
            <a:ext cx="284988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20"/>
          </a:p>
        </p:txBody>
      </p:sp>
    </p:spTree>
    <p:extLst>
      <p:ext uri="{BB962C8B-B14F-4D97-AF65-F5344CB8AC3E}">
        <p14:creationId xmlns:p14="http://schemas.microsoft.com/office/powerpoint/2010/main" val="33606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Tests with a timeout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40" b="1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@Test</a:t>
            </a:r>
            <a:r>
              <a:rPr lang="en-US" altLang="en-US" sz="2640" b="1">
                <a:solidFill>
                  <a:srgbClr val="003399"/>
                </a:solidFill>
                <a:latin typeface="Courier New" panose="02070309020205020404" pitchFamily="49" charset="0"/>
              </a:rPr>
              <a:t>(timeout = 5000)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    public void </a:t>
            </a:r>
            <a:r>
              <a:rPr lang="en-US" altLang="en-US" sz="2640" b="1">
                <a:solidFill>
                  <a:srgbClr val="404040"/>
                </a:solidFill>
              </a:rPr>
              <a:t>name</a:t>
            </a: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() { ...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64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The above method will be considered a failure if it doesn't finish running within 5000 ms</a:t>
            </a:r>
          </a:p>
          <a:p>
            <a:pPr lvl="1"/>
            <a:endParaRPr lang="en-US" altLang="en-US" sz="2860">
              <a:solidFill>
                <a:srgbClr val="40404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    private static final int </a:t>
            </a:r>
            <a:r>
              <a:rPr lang="en-US" altLang="en-US" sz="2640" b="1">
                <a:solidFill>
                  <a:srgbClr val="404040"/>
                </a:solidFill>
                <a:latin typeface="Courier New" panose="02070309020205020404" pitchFamily="49" charset="0"/>
              </a:rPr>
              <a:t>TIMEOUT</a:t>
            </a: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 = 2000;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    ...</a:t>
            </a:r>
            <a:b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</a:br>
            <a:endParaRPr lang="en-US" altLang="en-US" sz="264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    @Test(timeout = </a:t>
            </a:r>
            <a:r>
              <a:rPr lang="en-US" altLang="en-US" sz="2640" b="1">
                <a:solidFill>
                  <a:schemeClr val="accent2"/>
                </a:solidFill>
                <a:latin typeface="Courier New" panose="02070309020205020404" pitchFamily="49" charset="0"/>
              </a:rPr>
              <a:t>TIMEOUT</a:t>
            </a: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    public void </a:t>
            </a:r>
            <a:r>
              <a:rPr lang="en-US" altLang="en-US" sz="2640" b="1">
                <a:solidFill>
                  <a:srgbClr val="404040"/>
                </a:solidFill>
              </a:rPr>
              <a:t>name</a:t>
            </a: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() { ... }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64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Times out / fails after 2000 ms</a:t>
            </a:r>
          </a:p>
        </p:txBody>
      </p:sp>
    </p:spTree>
    <p:extLst>
      <p:ext uri="{BB962C8B-B14F-4D97-AF65-F5344CB8AC3E}">
        <p14:creationId xmlns:p14="http://schemas.microsoft.com/office/powerpoint/2010/main" val="2072859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Pervasive timeouts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(timeout = DEFAULT_TIMEOUT)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test_</a:t>
            </a: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addDays_withinSameMonth_1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d.addDays(4);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expected = new Date(2050, 2, 19);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assertEquals("date after +4 days", expected, d);</a:t>
            </a: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9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9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(timeout = DEFAULT_TIMEOUT)</a:t>
            </a:r>
            <a:endParaRPr lang="en-US" altLang="en-US" sz="198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test_</a:t>
            </a: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addDays_wrapToNextMonth_2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d.addDays(14);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expected = new Date(2050, 3, 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assertEquals("date after +14 days", expected, d);</a:t>
            </a: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9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almost every test should have a timeout so it can't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    // lead to an infinite loop; good to set a default, too</a:t>
            </a:r>
            <a:endParaRPr lang="en-US" altLang="en-US" sz="19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private static final int </a:t>
            </a: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DEFAULT_TIMEOUT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= 2000;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181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Testing for exceptions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40404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@Test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(expected = </a:t>
            </a:r>
            <a:r>
              <a:rPr lang="en-US" altLang="en-US" b="1">
                <a:solidFill>
                  <a:srgbClr val="003399"/>
                </a:solidFill>
              </a:rPr>
              <a:t>ExceptionType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.class)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public void </a:t>
            </a:r>
            <a:r>
              <a:rPr lang="en-US" altLang="en-US" b="1">
                <a:solidFill>
                  <a:srgbClr val="404040"/>
                </a:solidFill>
              </a:rPr>
              <a:t>name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()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    ...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}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Will pass if it </a:t>
            </a:r>
            <a:r>
              <a:rPr lang="en-US" altLang="en-US" i="1" smtClean="0">
                <a:solidFill>
                  <a:srgbClr val="404040"/>
                </a:solidFill>
              </a:rPr>
              <a:t>does </a:t>
            </a:r>
            <a:r>
              <a:rPr lang="en-US" altLang="en-US" smtClean="0">
                <a:solidFill>
                  <a:srgbClr val="404040"/>
                </a:solidFill>
              </a:rPr>
              <a:t>throw the given exception.</a:t>
            </a:r>
            <a:endParaRPr lang="en-US" altLang="en-US" sz="880">
              <a:solidFill>
                <a:srgbClr val="404040"/>
              </a:solidFill>
            </a:endParaRPr>
          </a:p>
          <a:p>
            <a:pPr lvl="2"/>
            <a:r>
              <a:rPr lang="en-US" altLang="en-US" smtClean="0"/>
              <a:t>If the exception is </a:t>
            </a:r>
            <a:r>
              <a:rPr lang="en-US" altLang="en-US" i="1" smtClean="0"/>
              <a:t>not </a:t>
            </a:r>
            <a:r>
              <a:rPr lang="en-US" altLang="en-US" smtClean="0"/>
              <a:t>thrown, the test fails.</a:t>
            </a:r>
          </a:p>
          <a:p>
            <a:pPr lvl="2"/>
            <a:r>
              <a:rPr lang="en-US" altLang="en-US" smtClean="0"/>
              <a:t>Use this to test for expected errors.</a:t>
            </a:r>
          </a:p>
          <a:p>
            <a:pPr lvl="2"/>
            <a:endParaRPr lang="en-US" altLang="en-US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40404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@Test</a:t>
            </a:r>
            <a:r>
              <a:rPr lang="en-US" altLang="en-US" b="1">
                <a:solidFill>
                  <a:srgbClr val="404040"/>
                </a:solidFill>
                <a:latin typeface="Courier New" panose="02070309020205020404" pitchFamily="49" charset="0"/>
              </a:rPr>
              <a:t>(expected = </a:t>
            </a:r>
            <a:r>
              <a:rPr lang="en-US" altLang="en-US" sz="1980" b="1">
                <a:solidFill>
                  <a:srgbClr val="404040"/>
                </a:solidFill>
                <a:latin typeface="Courier New" panose="02070309020205020404" pitchFamily="49" charset="0"/>
              </a:rPr>
              <a:t>ArrayIndexOutOfBoundsException.class</a:t>
            </a:r>
            <a:r>
              <a:rPr lang="en-US" altLang="en-US" b="1">
                <a:solidFill>
                  <a:srgbClr val="404040"/>
                </a:solidFill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public void testBadIndex()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    ArrayIntList list = new ArrayIntList();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    list.get(4);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should fail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}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9475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Setup and teardown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40" b="1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640" b="1">
                <a:solidFill>
                  <a:schemeClr val="accent2"/>
                </a:solidFill>
                <a:latin typeface="Courier New" panose="02070309020205020404" pitchFamily="49" charset="0"/>
              </a:rPr>
              <a:t>@Before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    public void </a:t>
            </a:r>
            <a:r>
              <a:rPr lang="en-US" altLang="en-US" sz="2640" b="1">
                <a:solidFill>
                  <a:srgbClr val="404040"/>
                </a:solidFill>
              </a:rPr>
              <a:t>name</a:t>
            </a: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() { ...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40" b="1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640" b="1">
                <a:solidFill>
                  <a:schemeClr val="accent2"/>
                </a:solidFill>
                <a:latin typeface="Courier New" panose="02070309020205020404" pitchFamily="49" charset="0"/>
              </a:rPr>
              <a:t>@After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    public void </a:t>
            </a:r>
            <a:r>
              <a:rPr lang="en-US" altLang="en-US" sz="2640" b="1">
                <a:solidFill>
                  <a:srgbClr val="404040"/>
                </a:solidFill>
              </a:rPr>
              <a:t>name</a:t>
            </a: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() { ...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64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mtClean="0">
                <a:solidFill>
                  <a:srgbClr val="404040"/>
                </a:solidFill>
              </a:rPr>
              <a:t>methods to run before/after each test case method is called</a:t>
            </a:r>
          </a:p>
          <a:p>
            <a:pPr lvl="1">
              <a:lnSpc>
                <a:spcPct val="80000"/>
              </a:lnSpc>
            </a:pPr>
            <a:endParaRPr lang="en-US" altLang="en-US" smtClean="0">
              <a:solidFill>
                <a:srgbClr val="40404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mtClean="0">
              <a:solidFill>
                <a:srgbClr val="40404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40" b="1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640" b="1">
                <a:solidFill>
                  <a:schemeClr val="accent2"/>
                </a:solidFill>
                <a:latin typeface="Courier New" panose="02070309020205020404" pitchFamily="49" charset="0"/>
              </a:rPr>
              <a:t>@BeforeClass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en-US" sz="2640" b="1">
                <a:solidFill>
                  <a:schemeClr val="accent2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 void </a:t>
            </a:r>
            <a:r>
              <a:rPr lang="en-US" altLang="en-US" sz="2640" b="1">
                <a:solidFill>
                  <a:srgbClr val="404040"/>
                </a:solidFill>
              </a:rPr>
              <a:t>name</a:t>
            </a: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() { ...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40" b="1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640" b="1">
                <a:solidFill>
                  <a:schemeClr val="accent2"/>
                </a:solidFill>
                <a:latin typeface="Courier New" panose="02070309020205020404" pitchFamily="49" charset="0"/>
              </a:rPr>
              <a:t>@AfterClass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en-US" sz="2640" b="1">
                <a:solidFill>
                  <a:schemeClr val="accent2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 void </a:t>
            </a:r>
            <a:r>
              <a:rPr lang="en-US" altLang="en-US" sz="2640" b="1">
                <a:solidFill>
                  <a:srgbClr val="404040"/>
                </a:solidFill>
              </a:rPr>
              <a:t>name</a:t>
            </a:r>
            <a:r>
              <a:rPr lang="en-US" altLang="en-US" sz="2640">
                <a:solidFill>
                  <a:srgbClr val="404040"/>
                </a:solidFill>
                <a:latin typeface="Courier New" panose="02070309020205020404" pitchFamily="49" charset="0"/>
              </a:rPr>
              <a:t>() { ...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64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mtClean="0">
                <a:solidFill>
                  <a:srgbClr val="404040"/>
                </a:solidFill>
              </a:rPr>
              <a:t>methods to run once before/after the entire test class runs</a:t>
            </a:r>
            <a:endParaRPr lang="en-US" altLang="en-US" sz="297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67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Difficulties of testing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 smtClean="0">
                <a:solidFill>
                  <a:srgbClr val="262626"/>
                </a:solidFill>
              </a:rPr>
              <a:t>Perception by some developers and managers: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>
                <a:solidFill>
                  <a:srgbClr val="404040"/>
                </a:solidFill>
              </a:rPr>
              <a:t>Testing is seen as a novice's job.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>
                <a:solidFill>
                  <a:srgbClr val="404040"/>
                </a:solidFill>
              </a:rPr>
              <a:t>Assigned to the least experienced team members.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>
                <a:solidFill>
                  <a:srgbClr val="404040"/>
                </a:solidFill>
              </a:rPr>
              <a:t>Done as an afterthought (if at all).</a:t>
            </a:r>
          </a:p>
          <a:p>
            <a:pPr lvl="2">
              <a:lnSpc>
                <a:spcPct val="110000"/>
              </a:lnSpc>
            </a:pPr>
            <a:r>
              <a:rPr lang="en-US" altLang="en-US" dirty="0" smtClean="0"/>
              <a:t>"My code is good; it won't have bugs.  I don't need to test it."</a:t>
            </a:r>
          </a:p>
          <a:p>
            <a:pPr lvl="2">
              <a:lnSpc>
                <a:spcPct val="110000"/>
              </a:lnSpc>
            </a:pPr>
            <a:r>
              <a:rPr lang="en-US" altLang="en-US" dirty="0" smtClean="0"/>
              <a:t>"I'll just find the bugs by running the client program."</a:t>
            </a:r>
          </a:p>
          <a:p>
            <a:pPr marL="439738" lvl="1" indent="0">
              <a:lnSpc>
                <a:spcPct val="110000"/>
              </a:lnSpc>
              <a:buNone/>
            </a:pPr>
            <a:endParaRPr lang="en-US" altLang="en-US" dirty="0" smtClean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90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What's wrong with this?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    // test every day of the year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@Test(timeout = 10000)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public void </a:t>
            </a:r>
            <a:r>
              <a:rPr lang="en-US" altLang="en-US" sz="1980" b="1">
                <a:solidFill>
                  <a:srgbClr val="262626"/>
                </a:solidFill>
                <a:latin typeface="Courier New" panose="02070309020205020404" pitchFamily="49" charset="0"/>
              </a:rPr>
              <a:t>tortureTest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date = new Date(2050, 1, 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int month = 1;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int day = 1;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for (int i = 1; i &lt; 365; i++)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    date.addDays(1);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    if (day &lt; DAYS_PER_MONTH[month]) {day++;}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    else                             {month++; day=1;}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    assertEquals(new Date(2050, month, day), date);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9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private static final int[] DAYS_PER_MONTH =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0, 31, 28, 31, 30, 31, 30, 31, 31, 30, 31, 30, 31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};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Jan Feb Mar Apr May Jun Jul Aug Sep Oct Nov Dec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81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Trustworthy tests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r>
              <a:rPr lang="en-US" altLang="en-US" smtClean="0">
                <a:solidFill>
                  <a:srgbClr val="262626"/>
                </a:solidFill>
              </a:rPr>
              <a:t>Test one thing at a time per test method.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10 small tests are much better than 1 test 10x as large.</a:t>
            </a:r>
          </a:p>
          <a:p>
            <a:pPr lvl="1"/>
            <a:endParaRPr lang="en-US" altLang="en-US" smtClean="0">
              <a:solidFill>
                <a:srgbClr val="404040"/>
              </a:solidFill>
            </a:endParaRPr>
          </a:p>
          <a:p>
            <a:r>
              <a:rPr lang="en-US" altLang="en-US" smtClean="0">
                <a:solidFill>
                  <a:srgbClr val="262626"/>
                </a:solidFill>
              </a:rPr>
              <a:t>Each test method should have few (likely 1) assert statements.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If you assert many things, the first that fails stops the test.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You won't know whether a later assertion would have failed.</a:t>
            </a:r>
          </a:p>
          <a:p>
            <a:pPr lvl="1"/>
            <a:endParaRPr lang="en-US" altLang="en-US" smtClean="0">
              <a:solidFill>
                <a:srgbClr val="404040"/>
              </a:solidFill>
            </a:endParaRPr>
          </a:p>
          <a:p>
            <a:r>
              <a:rPr lang="en-US" altLang="en-US" smtClean="0">
                <a:solidFill>
                  <a:srgbClr val="262626"/>
                </a:solidFill>
              </a:rPr>
              <a:t>Tests should avoid logic.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minimize </a:t>
            </a: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if/else</a:t>
            </a:r>
            <a:r>
              <a:rPr lang="en-US" altLang="en-US" smtClean="0">
                <a:solidFill>
                  <a:srgbClr val="404040"/>
                </a:solidFill>
              </a:rPr>
              <a:t>, </a:t>
            </a: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loops</a:t>
            </a:r>
            <a:r>
              <a:rPr lang="en-US" altLang="en-US" smtClean="0">
                <a:solidFill>
                  <a:srgbClr val="404040"/>
                </a:solidFill>
              </a:rPr>
              <a:t>, </a:t>
            </a: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mtClean="0">
                <a:solidFill>
                  <a:srgbClr val="404040"/>
                </a:solidFill>
              </a:rPr>
              <a:t>, etc.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avoid </a:t>
            </a: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try/catch</a:t>
            </a:r>
          </a:p>
          <a:p>
            <a:pPr lvl="2"/>
            <a:r>
              <a:rPr lang="en-US" altLang="en-US" smtClean="0"/>
              <a:t>If it's supposed to throw, use </a:t>
            </a:r>
            <a:r>
              <a:rPr lang="en-US" altLang="en-US" smtClean="0">
                <a:latin typeface="Courier New" panose="02070309020205020404" pitchFamily="49" charset="0"/>
              </a:rPr>
              <a:t>expected=</a:t>
            </a:r>
            <a:r>
              <a:rPr lang="en-US" altLang="en-US" smtClean="0"/>
              <a:t> ... if not, let JUnit catch it.</a:t>
            </a:r>
          </a:p>
          <a:p>
            <a:pPr lvl="2"/>
            <a:endParaRPr lang="en-US" altLang="en-US" smtClean="0"/>
          </a:p>
          <a:p>
            <a:r>
              <a:rPr lang="en-US" altLang="en-US" smtClean="0">
                <a:solidFill>
                  <a:srgbClr val="262626"/>
                </a:solidFill>
              </a:rPr>
              <a:t>Torture tests are okay, but only </a:t>
            </a:r>
            <a:r>
              <a:rPr lang="en-US" altLang="en-US" i="1" smtClean="0">
                <a:solidFill>
                  <a:srgbClr val="262626"/>
                </a:solidFill>
              </a:rPr>
              <a:t>in addition to</a:t>
            </a:r>
            <a:r>
              <a:rPr lang="en-US" altLang="en-US" smtClean="0">
                <a:solidFill>
                  <a:srgbClr val="262626"/>
                </a:solidFill>
              </a:rPr>
              <a:t>  simple tests.</a:t>
            </a:r>
          </a:p>
        </p:txBody>
      </p:sp>
    </p:spTree>
    <p:extLst>
      <p:ext uri="{BB962C8B-B14F-4D97-AF65-F5344CB8AC3E}">
        <p14:creationId xmlns:p14="http://schemas.microsoft.com/office/powerpoint/2010/main" val="27186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JUnit exercise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262626"/>
                </a:solidFill>
              </a:rPr>
              <a:t>Given our </a:t>
            </a:r>
            <a:r>
              <a:rPr lang="en-US" altLang="en-US" smtClean="0">
                <a:solidFill>
                  <a:srgbClr val="262626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mtClean="0">
                <a:solidFill>
                  <a:srgbClr val="262626"/>
                </a:solidFill>
              </a:rPr>
              <a:t> class seen previously: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99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Date(int year, int month, int day)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Date()                   </a:t>
            </a:r>
            <a:r>
              <a:rPr lang="en-US" altLang="en-US">
                <a:solidFill>
                  <a:srgbClr val="008080"/>
                </a:solidFill>
                <a:latin typeface="Courier New" panose="02070309020205020404" pitchFamily="49" charset="0"/>
              </a:rPr>
              <a:t>// today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int getDay(), getMonth(), getYear()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void addDays(int days)   </a:t>
            </a:r>
            <a:r>
              <a:rPr lang="en-US" altLang="en-US">
                <a:solidFill>
                  <a:srgbClr val="008080"/>
                </a:solidFill>
                <a:latin typeface="Courier New" panose="02070309020205020404" pitchFamily="49" charset="0"/>
              </a:rPr>
              <a:t>// advances by </a:t>
            </a:r>
            <a:r>
              <a:rPr lang="en-US" altLang="en-US" i="1">
                <a:solidFill>
                  <a:srgbClr val="008080"/>
                </a:solidFill>
                <a:latin typeface="Courier New" panose="02070309020205020404" pitchFamily="49" charset="0"/>
              </a:rPr>
              <a:t>days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int daysInMonth()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String dayOfWeek()       </a:t>
            </a:r>
            <a:r>
              <a:rPr lang="en-US" altLang="en-US">
                <a:solidFill>
                  <a:srgbClr val="008080"/>
                </a:solidFill>
                <a:latin typeface="Courier New" panose="02070309020205020404" pitchFamily="49" charset="0"/>
              </a:rPr>
              <a:t>// e.g. "Sunday"</a:t>
            </a:r>
            <a:endParaRPr lang="en-US" altLang="en-US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boolean equals(Object o)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boolean isLeapYear()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void nextDay()           </a:t>
            </a:r>
            <a:r>
              <a:rPr lang="en-US" altLang="en-US">
                <a:solidFill>
                  <a:srgbClr val="008080"/>
                </a:solidFill>
                <a:latin typeface="Courier New" panose="02070309020205020404" pitchFamily="49" charset="0"/>
              </a:rPr>
              <a:t>// advances by 1 day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String toString()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262626"/>
                </a:solidFill>
              </a:rPr>
              <a:t>Come up with unit tests to check the following: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404040"/>
                </a:solidFill>
              </a:rPr>
              <a:t>That no </a:t>
            </a: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mtClean="0">
                <a:solidFill>
                  <a:srgbClr val="404040"/>
                </a:solidFill>
              </a:rPr>
              <a:t> object can ever get into an invalid state.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404040"/>
                </a:solidFill>
              </a:rPr>
              <a:t>That the </a:t>
            </a: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addDays</a:t>
            </a:r>
            <a:r>
              <a:rPr lang="en-US" altLang="en-US" smtClean="0">
                <a:solidFill>
                  <a:srgbClr val="404040"/>
                </a:solidFill>
              </a:rPr>
              <a:t> method works properly.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It should be efficient enough to add 1,000,000 days in a call.</a:t>
            </a:r>
          </a:p>
        </p:txBody>
      </p:sp>
    </p:spTree>
    <p:extLst>
      <p:ext uri="{BB962C8B-B14F-4D97-AF65-F5344CB8AC3E}">
        <p14:creationId xmlns:p14="http://schemas.microsoft.com/office/powerpoint/2010/main" val="1023945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Squashing redundancy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@Test(timeout = DEFAULT_TIMEOUT)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public void addDays_withinSameMonth_1()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        addHelper(2050, 2, 15, +4, 2050, 2, 19);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  <a:endParaRPr lang="en-US" altLang="en-US" sz="198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98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@Test(timeout = DEFAULT_TIMEOUT)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public void addDays_wrapToNextMonth_2()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        addHelper(2050, 2, 15, +14, 2050, 3, 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9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    // use lots of helpers to make actual tests extremely short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private void </a:t>
            </a:r>
            <a:r>
              <a:rPr lang="en-US" altLang="en-US" sz="1980" b="1">
                <a:solidFill>
                  <a:srgbClr val="262626"/>
                </a:solidFill>
                <a:latin typeface="Courier New" panose="02070309020205020404" pitchFamily="49" charset="0"/>
              </a:rPr>
              <a:t>addHelper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(int y1, int m1, int d1, int add,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                   int y2, int m2, int d2)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act = new Date(y, m, d);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actual.addDays(add);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exp = new Date(y2, m2, d2);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assertEquals("after +" + add + " days", exp, act);</a:t>
            </a: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9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    // can also use "parameterized tests" in some frameworks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9091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Flexible helpers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@Test(timeout = DEFAULT_TIMEOUT)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public void addDays_multipleCalls_wrapToNextMonth2x()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chemeClr val="accent2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Date d = 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addHelper(2050, 2, 15, +14, 2050, 3, 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rgbClr val="262626"/>
                </a:solidFill>
                <a:latin typeface="Courier New" panose="02070309020205020404" pitchFamily="49" charset="0"/>
              </a:rPr>
              <a:t>        addhelper(d, +32, 2050, 4, 2);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rgbClr val="262626"/>
                </a:solidFill>
                <a:latin typeface="Courier New" panose="02070309020205020404" pitchFamily="49" charset="0"/>
              </a:rPr>
              <a:t>        addhelper(d, +98, 2050, 7, 9);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8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    // Helpers can box you in; hard to test many calls/combine.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    // Create variations that allow better flexibility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private Date </a:t>
            </a:r>
            <a:r>
              <a:rPr lang="en-US" altLang="en-US" sz="1980" b="1">
                <a:solidFill>
                  <a:srgbClr val="262626"/>
                </a:solidFill>
                <a:latin typeface="Courier New" panose="02070309020205020404" pitchFamily="49" charset="0"/>
              </a:rPr>
              <a:t>addHelper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(int y1, int m1, int d1, int add,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                   int y2, int m2, int d2)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date = new Date(y, m, d);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addHelper(date, add, y2, m2, d2);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rgbClr val="262626"/>
                </a:solidFill>
                <a:latin typeface="Courier New" panose="02070309020205020404" pitchFamily="49" charset="0"/>
              </a:rPr>
              <a:t>        return d;</a:t>
            </a: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8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private void addHelper(Date date, int add,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                   int y2, int m2, int d2)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date.addDays(add);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Date expect = new Date(y2, m2, d2);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assertEquals("date after +" + add + " days", expect, d);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1307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Regression testing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r>
              <a:rPr lang="en-US" altLang="en-US" b="1" smtClean="0">
                <a:solidFill>
                  <a:srgbClr val="262626"/>
                </a:solidFill>
              </a:rPr>
              <a:t>regression</a:t>
            </a:r>
            <a:r>
              <a:rPr lang="en-US" altLang="en-US" smtClean="0">
                <a:solidFill>
                  <a:srgbClr val="262626"/>
                </a:solidFill>
              </a:rPr>
              <a:t>: When a feature that used to work, no longer works.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Likely to happen when code changes and grows over time.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A new feature/fix can cause a new bug or reintroduce an old bug.</a:t>
            </a:r>
          </a:p>
          <a:p>
            <a:pPr lvl="1"/>
            <a:endParaRPr lang="en-US" altLang="en-US" smtClean="0">
              <a:solidFill>
                <a:srgbClr val="404040"/>
              </a:solidFill>
            </a:endParaRPr>
          </a:p>
          <a:p>
            <a:r>
              <a:rPr lang="en-US" altLang="en-US" b="1" smtClean="0">
                <a:solidFill>
                  <a:srgbClr val="262626"/>
                </a:solidFill>
              </a:rPr>
              <a:t>regression testing</a:t>
            </a:r>
            <a:r>
              <a:rPr lang="en-US" altLang="en-US" smtClean="0">
                <a:solidFill>
                  <a:srgbClr val="262626"/>
                </a:solidFill>
              </a:rPr>
              <a:t>: Re-executing prior unit tests after a change.</a:t>
            </a:r>
            <a:endParaRPr lang="en-US" altLang="en-US" sz="880">
              <a:solidFill>
                <a:srgbClr val="262626"/>
              </a:solidFill>
            </a:endParaRP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Often done by scripts during automated testing.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Used to ensure that old fixed bugs are still fixed.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Gives your app a minimum level of working functionality.</a:t>
            </a:r>
          </a:p>
          <a:p>
            <a:pPr lvl="1"/>
            <a:endParaRPr lang="en-US" altLang="en-US" smtClean="0">
              <a:solidFill>
                <a:srgbClr val="404040"/>
              </a:solidFill>
            </a:endParaRPr>
          </a:p>
          <a:p>
            <a:r>
              <a:rPr lang="en-US" altLang="en-US" smtClean="0">
                <a:solidFill>
                  <a:srgbClr val="262626"/>
                </a:solidFill>
              </a:rPr>
              <a:t>Many products have a set of mandatory check-in tests that must pass before code can be added to a source code repository.</a:t>
            </a:r>
          </a:p>
        </p:txBody>
      </p:sp>
    </p:spTree>
    <p:extLst>
      <p:ext uri="{BB962C8B-B14F-4D97-AF65-F5344CB8AC3E}">
        <p14:creationId xmlns:p14="http://schemas.microsoft.com/office/powerpoint/2010/main" val="437045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Test-driven development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r>
              <a:rPr lang="en-US" altLang="en-US" smtClean="0">
                <a:solidFill>
                  <a:srgbClr val="262626"/>
                </a:solidFill>
              </a:rPr>
              <a:t>Unit tests can be written after, during, or even </a:t>
            </a:r>
            <a:r>
              <a:rPr lang="en-US" altLang="en-US" i="1" smtClean="0">
                <a:solidFill>
                  <a:srgbClr val="262626"/>
                </a:solidFill>
              </a:rPr>
              <a:t>before</a:t>
            </a:r>
            <a:r>
              <a:rPr lang="en-US" altLang="en-US" smtClean="0">
                <a:solidFill>
                  <a:srgbClr val="262626"/>
                </a:solidFill>
              </a:rPr>
              <a:t> coding.</a:t>
            </a:r>
          </a:p>
          <a:p>
            <a:pPr lvl="1"/>
            <a:r>
              <a:rPr lang="en-US" altLang="en-US" b="1" smtClean="0">
                <a:solidFill>
                  <a:srgbClr val="404040"/>
                </a:solidFill>
              </a:rPr>
              <a:t>test-driven development</a:t>
            </a:r>
            <a:r>
              <a:rPr lang="en-US" altLang="en-US" smtClean="0">
                <a:solidFill>
                  <a:srgbClr val="404040"/>
                </a:solidFill>
              </a:rPr>
              <a:t>: Write tests, </a:t>
            </a:r>
            <a:r>
              <a:rPr lang="en-US" altLang="en-US" i="1" smtClean="0">
                <a:solidFill>
                  <a:srgbClr val="404040"/>
                </a:solidFill>
              </a:rPr>
              <a:t>then </a:t>
            </a:r>
            <a:r>
              <a:rPr lang="en-US" altLang="en-US" smtClean="0">
                <a:solidFill>
                  <a:srgbClr val="404040"/>
                </a:solidFill>
              </a:rPr>
              <a:t>write code to pass them.</a:t>
            </a:r>
          </a:p>
          <a:p>
            <a:pPr lvl="1"/>
            <a:endParaRPr lang="en-US" altLang="en-US" smtClean="0">
              <a:solidFill>
                <a:srgbClr val="404040"/>
              </a:solidFill>
            </a:endParaRPr>
          </a:p>
          <a:p>
            <a:r>
              <a:rPr lang="en-US" altLang="en-US" smtClean="0">
                <a:solidFill>
                  <a:srgbClr val="262626"/>
                </a:solidFill>
              </a:rPr>
              <a:t>Imagine that we'd like to add a method </a:t>
            </a:r>
            <a:r>
              <a:rPr lang="en-US" altLang="en-US" smtClean="0">
                <a:solidFill>
                  <a:srgbClr val="262626"/>
                </a:solidFill>
                <a:latin typeface="Courier New" panose="02070309020205020404" pitchFamily="49" charset="0"/>
              </a:rPr>
              <a:t>subtractWeeks</a:t>
            </a:r>
            <a:r>
              <a:rPr lang="en-US" altLang="en-US" smtClean="0">
                <a:solidFill>
                  <a:srgbClr val="262626"/>
                </a:solidFill>
              </a:rPr>
              <a:t> to our </a:t>
            </a:r>
            <a:r>
              <a:rPr lang="en-US" altLang="en-US" smtClean="0">
                <a:solidFill>
                  <a:srgbClr val="262626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mtClean="0">
                <a:solidFill>
                  <a:srgbClr val="262626"/>
                </a:solidFill>
              </a:rPr>
              <a:t> class, that shifts this </a:t>
            </a:r>
            <a:r>
              <a:rPr lang="en-US" altLang="en-US" smtClean="0">
                <a:solidFill>
                  <a:srgbClr val="262626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mtClean="0">
                <a:solidFill>
                  <a:srgbClr val="262626"/>
                </a:solidFill>
              </a:rPr>
              <a:t> backward in time by the given number of weeks.</a:t>
            </a:r>
          </a:p>
          <a:p>
            <a:pPr lvl="1"/>
            <a:endParaRPr lang="en-US" altLang="en-US" smtClean="0">
              <a:solidFill>
                <a:srgbClr val="404040"/>
              </a:solidFill>
            </a:endParaRPr>
          </a:p>
          <a:p>
            <a:r>
              <a:rPr lang="en-US" altLang="en-US" smtClean="0">
                <a:solidFill>
                  <a:srgbClr val="262626"/>
                </a:solidFill>
              </a:rPr>
              <a:t>Write code to test this method </a:t>
            </a:r>
            <a:r>
              <a:rPr lang="en-US" altLang="en-US" i="1" smtClean="0">
                <a:solidFill>
                  <a:srgbClr val="262626"/>
                </a:solidFill>
              </a:rPr>
              <a:t>before </a:t>
            </a:r>
            <a:r>
              <a:rPr lang="en-US" altLang="en-US" smtClean="0">
                <a:solidFill>
                  <a:srgbClr val="262626"/>
                </a:solidFill>
              </a:rPr>
              <a:t>it has been written.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Then once we do implement the method, we'll know if it works.</a:t>
            </a:r>
          </a:p>
        </p:txBody>
      </p:sp>
    </p:spTree>
    <p:extLst>
      <p:ext uri="{BB962C8B-B14F-4D97-AF65-F5344CB8AC3E}">
        <p14:creationId xmlns:p14="http://schemas.microsoft.com/office/powerpoint/2010/main" val="1156696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Tests and data structures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r>
              <a:rPr lang="en-US" altLang="en-US" smtClean="0">
                <a:solidFill>
                  <a:srgbClr val="262626"/>
                </a:solidFill>
              </a:rPr>
              <a:t>Need to pass lots of arrays?  Use array literals</a:t>
            </a:r>
            <a:endParaRPr lang="en-US" altLang="en-US" smtClean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void exampleMethod(int[] values) { ...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...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exampleMethod(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new int[] {1, 2, 3, 4}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exampleMethod(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new int[] {5, 6, 7}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endParaRPr lang="en-US" altLang="en-US" smtClean="0">
              <a:solidFill>
                <a:srgbClr val="404040"/>
              </a:solidFill>
            </a:endParaRPr>
          </a:p>
          <a:p>
            <a:r>
              <a:rPr lang="en-US" altLang="en-US" smtClean="0">
                <a:solidFill>
                  <a:srgbClr val="262626"/>
                </a:solidFill>
              </a:rPr>
              <a:t>Need a quick </a:t>
            </a:r>
            <a:r>
              <a:rPr lang="en-US" altLang="en-US" smtClean="0">
                <a:solidFill>
                  <a:srgbClr val="262626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mtClean="0">
                <a:solidFill>
                  <a:srgbClr val="262626"/>
                </a:solidFill>
              </a:rPr>
              <a:t>?  Try </a:t>
            </a:r>
            <a:r>
              <a:rPr lang="en-US" altLang="en-US" smtClean="0">
                <a:solidFill>
                  <a:srgbClr val="262626"/>
                </a:solidFill>
                <a:latin typeface="Courier New" panose="02070309020205020404" pitchFamily="49" charset="0"/>
              </a:rPr>
              <a:t>Arrays.asList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List&lt;Integer&gt; list =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Arrays.asList(7, 4, -2, 3, 9, 18)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r>
              <a:rPr lang="en-US" altLang="en-US" smtClean="0">
                <a:solidFill>
                  <a:srgbClr val="262626"/>
                </a:solidFill>
              </a:rPr>
              <a:t>Need a quick set, queue, etc.?  Many collections can take a list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Set&lt;Integer&gt; list = new HashSet&lt;Integer&gt;(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Arrays.asList(7, 4, -2, 9)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441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What's wrong with this?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    // shared Date object to test with (saves memory!!1)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 b="1">
                <a:solidFill>
                  <a:srgbClr val="262626"/>
                </a:solidFill>
                <a:latin typeface="Courier New" panose="02070309020205020404" pitchFamily="49" charset="0"/>
              </a:rPr>
              <a:t>    private static Date DATE;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980" b="1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@Test(timeout = DEFAULT_TIMEOUT)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public void addDays_sameMonth()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980" b="1">
                <a:solidFill>
                  <a:srgbClr val="262626"/>
                </a:solidFill>
                <a:latin typeface="Courier New" panose="02070309020205020404" pitchFamily="49" charset="0"/>
              </a:rPr>
              <a:t>DATE = new Date(2050, 2, 15);     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first test;</a:t>
            </a:r>
            <a:endParaRPr lang="en-US" altLang="en-US" sz="19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addhelper(</a:t>
            </a:r>
            <a:r>
              <a:rPr lang="en-US" altLang="en-US" sz="1980" b="1">
                <a:solidFill>
                  <a:srgbClr val="262626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,  +4, 2050, 2, 19);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DATE = 2/15 here</a:t>
            </a:r>
            <a:endParaRPr lang="en-US" altLang="en-US" sz="19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880" b="1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@Test(timeout = DEFAULT_TIMEOUT)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public void addDays_nextMonthWrap() { 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second test; </a:t>
            </a:r>
            <a:endParaRPr lang="en-US" altLang="en-US" sz="19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addhelper(</a:t>
            </a:r>
            <a:r>
              <a:rPr lang="en-US" altLang="en-US" sz="1980" b="1">
                <a:solidFill>
                  <a:srgbClr val="262626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, +10, 2050, 3, 1); 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DATE = 2/19 here</a:t>
            </a:r>
            <a:endParaRPr lang="en-US" altLang="en-US" sz="19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880" b="1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@Test(timeout = DEFAULT_TIMEOUT)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public void addDays_multipleCalls() { 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third test; </a:t>
            </a:r>
            <a:endParaRPr lang="en-US" altLang="en-US" sz="19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980" b="1">
                <a:solidFill>
                  <a:srgbClr val="262626"/>
                </a:solidFill>
                <a:latin typeface="Courier New" panose="02070309020205020404" pitchFamily="49" charset="0"/>
              </a:rPr>
              <a:t>addDays_sameMonth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();              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go back to 2/19; </a:t>
            </a:r>
            <a:endParaRPr lang="en-US" altLang="en-US" sz="198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addhelper(</a:t>
            </a:r>
            <a:r>
              <a:rPr lang="en-US" altLang="en-US" sz="1980" b="1">
                <a:solidFill>
                  <a:srgbClr val="262626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, +1, 2050, 2, 20);  </a:t>
            </a:r>
            <a:r>
              <a:rPr lang="en-US" altLang="en-US" sz="1980" b="1">
                <a:solidFill>
                  <a:srgbClr val="008000"/>
                </a:solidFill>
                <a:latin typeface="Courier New" panose="02070309020205020404" pitchFamily="49" charset="0"/>
              </a:rPr>
              <a:t>// test two calls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    addhelper(</a:t>
            </a:r>
            <a:r>
              <a:rPr lang="en-US" altLang="en-US" sz="1980" b="1">
                <a:solidFill>
                  <a:srgbClr val="262626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, +1, 2050, 2, 21);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    ...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80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43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 case "smells"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r>
              <a:rPr lang="en-US" altLang="en-US" smtClean="0">
                <a:solidFill>
                  <a:srgbClr val="262626"/>
                </a:solidFill>
              </a:rPr>
              <a:t>Tests should be self-contained</a:t>
            </a:r>
            <a:br>
              <a:rPr lang="en-US" altLang="en-US" smtClean="0">
                <a:solidFill>
                  <a:srgbClr val="262626"/>
                </a:solidFill>
              </a:rPr>
            </a:br>
            <a:r>
              <a:rPr lang="en-US" altLang="en-US" smtClean="0">
                <a:solidFill>
                  <a:srgbClr val="262626"/>
                </a:solidFill>
              </a:rPr>
              <a:t>and not care about each other.</a:t>
            </a:r>
          </a:p>
          <a:p>
            <a:pPr lvl="1"/>
            <a:endParaRPr lang="en-US" altLang="en-US" smtClean="0">
              <a:solidFill>
                <a:srgbClr val="404040"/>
              </a:solidFill>
            </a:endParaRPr>
          </a:p>
          <a:p>
            <a:pPr lvl="1"/>
            <a:endParaRPr lang="en-US" altLang="en-US" smtClean="0">
              <a:solidFill>
                <a:srgbClr val="404040"/>
              </a:solidFill>
            </a:endParaRPr>
          </a:p>
          <a:p>
            <a:r>
              <a:rPr lang="en-US" altLang="en-US" smtClean="0">
                <a:solidFill>
                  <a:srgbClr val="262626"/>
                </a:solidFill>
              </a:rPr>
              <a:t>"</a:t>
            </a:r>
            <a:r>
              <a:rPr lang="en-US" altLang="en-US" b="1" smtClean="0">
                <a:solidFill>
                  <a:srgbClr val="262626"/>
                </a:solidFill>
              </a:rPr>
              <a:t>Smells</a:t>
            </a:r>
            <a:r>
              <a:rPr lang="en-US" altLang="en-US" smtClean="0">
                <a:solidFill>
                  <a:srgbClr val="262626"/>
                </a:solidFill>
              </a:rPr>
              <a:t>" (bad things to avoid) in tests:</a:t>
            </a:r>
            <a:endParaRPr lang="en-US" altLang="en-US" sz="880">
              <a:solidFill>
                <a:srgbClr val="262626"/>
              </a:solidFill>
            </a:endParaRPr>
          </a:p>
          <a:p>
            <a:pPr lvl="1">
              <a:spcBef>
                <a:spcPct val="80000"/>
              </a:spcBef>
            </a:pPr>
            <a:r>
              <a:rPr lang="en-US" altLang="en-US" i="1" smtClean="0">
                <a:solidFill>
                  <a:srgbClr val="404040"/>
                </a:solidFill>
              </a:rPr>
              <a:t>Constrained test order</a:t>
            </a:r>
            <a:r>
              <a:rPr lang="en-US" altLang="en-US" smtClean="0">
                <a:solidFill>
                  <a:srgbClr val="404040"/>
                </a:solidFill>
              </a:rPr>
              <a:t>	: Test A must run before Test B.</a:t>
            </a:r>
            <a:br>
              <a:rPr lang="en-US" altLang="en-US" smtClean="0">
                <a:solidFill>
                  <a:srgbClr val="404040"/>
                </a:solidFill>
              </a:rPr>
            </a:br>
            <a:r>
              <a:rPr lang="en-US" altLang="en-US" smtClean="0">
                <a:solidFill>
                  <a:srgbClr val="404040"/>
                </a:solidFill>
              </a:rPr>
              <a:t>	  </a:t>
            </a:r>
            <a:r>
              <a:rPr lang="en-US" altLang="en-US" sz="1980">
                <a:solidFill>
                  <a:srgbClr val="404040"/>
                </a:solidFill>
              </a:rPr>
              <a:t>(usually a misguided attempt to test order/flow)</a:t>
            </a:r>
          </a:p>
          <a:p>
            <a:pPr lvl="1">
              <a:spcBef>
                <a:spcPct val="80000"/>
              </a:spcBef>
            </a:pPr>
            <a:r>
              <a:rPr lang="en-US" altLang="en-US" i="1" smtClean="0">
                <a:solidFill>
                  <a:srgbClr val="404040"/>
                </a:solidFill>
              </a:rPr>
              <a:t>Tests call each other	</a:t>
            </a:r>
            <a:r>
              <a:rPr lang="en-US" altLang="en-US" smtClean="0">
                <a:solidFill>
                  <a:srgbClr val="404040"/>
                </a:solidFill>
              </a:rPr>
              <a:t>: Test A calls Test B's method</a:t>
            </a:r>
            <a:br>
              <a:rPr lang="en-US" altLang="en-US" smtClean="0">
                <a:solidFill>
                  <a:srgbClr val="404040"/>
                </a:solidFill>
              </a:rPr>
            </a:br>
            <a:r>
              <a:rPr lang="en-US" altLang="en-US" smtClean="0">
                <a:solidFill>
                  <a:srgbClr val="404040"/>
                </a:solidFill>
              </a:rPr>
              <a:t>	  </a:t>
            </a:r>
            <a:r>
              <a:rPr lang="en-US" altLang="en-US" sz="1980">
                <a:solidFill>
                  <a:srgbClr val="404040"/>
                </a:solidFill>
              </a:rPr>
              <a:t>(calling a shared helper is OK, though)</a:t>
            </a:r>
          </a:p>
          <a:p>
            <a:pPr lvl="1">
              <a:spcBef>
                <a:spcPct val="80000"/>
              </a:spcBef>
            </a:pPr>
            <a:r>
              <a:rPr lang="en-US" altLang="en-US" i="1" smtClean="0">
                <a:solidFill>
                  <a:srgbClr val="404040"/>
                </a:solidFill>
              </a:rPr>
              <a:t>Mutable shared state</a:t>
            </a:r>
            <a:r>
              <a:rPr lang="en-US" altLang="en-US" smtClean="0">
                <a:solidFill>
                  <a:srgbClr val="404040"/>
                </a:solidFill>
              </a:rPr>
              <a:t>	: Tests A/B both use a shared object.</a:t>
            </a:r>
            <a:br>
              <a:rPr lang="en-US" altLang="en-US" smtClean="0">
                <a:solidFill>
                  <a:srgbClr val="404040"/>
                </a:solidFill>
              </a:rPr>
            </a:br>
            <a:r>
              <a:rPr lang="en-US" altLang="en-US" smtClean="0">
                <a:solidFill>
                  <a:srgbClr val="404040"/>
                </a:solidFill>
              </a:rPr>
              <a:t>  </a:t>
            </a:r>
            <a:r>
              <a:rPr lang="en-US" altLang="en-US" sz="1980">
                <a:solidFill>
                  <a:srgbClr val="404040"/>
                </a:solidFill>
              </a:rPr>
              <a:t>(If A breaks it, what happens to B?)</a:t>
            </a:r>
            <a:endParaRPr lang="en-US" altLang="en-US" smtClean="0">
              <a:solidFill>
                <a:srgbClr val="404040"/>
              </a:solidFill>
            </a:endParaRPr>
          </a:p>
        </p:txBody>
      </p:sp>
      <p:pic>
        <p:nvPicPr>
          <p:cNvPr id="520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91"/>
          <a:stretch>
            <a:fillRect/>
          </a:stretch>
        </p:blipFill>
        <p:spPr bwMode="auto">
          <a:xfrm>
            <a:off x="7208520" y="1623060"/>
            <a:ext cx="2493645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8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Limitation of testing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 smtClean="0">
                <a:solidFill>
                  <a:srgbClr val="404040"/>
                </a:solidFill>
              </a:rPr>
              <a:t>Impossible to completely test a system.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>
                <a:solidFill>
                  <a:srgbClr val="404040"/>
                </a:solidFill>
              </a:rPr>
              <a:t>Does </a:t>
            </a:r>
            <a:r>
              <a:rPr lang="en-US" altLang="en-US" u="sng" dirty="0" smtClean="0">
                <a:solidFill>
                  <a:srgbClr val="404040"/>
                </a:solidFill>
              </a:rPr>
              <a:t>not</a:t>
            </a:r>
            <a:r>
              <a:rPr lang="en-US" altLang="en-US" dirty="0" smtClean="0">
                <a:solidFill>
                  <a:srgbClr val="404040"/>
                </a:solidFill>
              </a:rPr>
              <a:t> always directly reveal the actual bugs.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>
                <a:solidFill>
                  <a:srgbClr val="404040"/>
                </a:solidFill>
              </a:rPr>
              <a:t>Does </a:t>
            </a:r>
            <a:r>
              <a:rPr lang="en-US" altLang="en-US" u="sng" dirty="0" smtClean="0">
                <a:solidFill>
                  <a:srgbClr val="404040"/>
                </a:solidFill>
              </a:rPr>
              <a:t>not</a:t>
            </a:r>
            <a:r>
              <a:rPr lang="en-US" altLang="en-US" dirty="0" smtClean="0">
                <a:solidFill>
                  <a:srgbClr val="404040"/>
                </a:solidFill>
              </a:rPr>
              <a:t> prove the absence of errors in software.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>
                <a:solidFill>
                  <a:srgbClr val="404040"/>
                </a:solidFill>
              </a:rPr>
              <a:t>Testing code may also have bugs.</a:t>
            </a:r>
          </a:p>
        </p:txBody>
      </p:sp>
    </p:spTree>
    <p:extLst>
      <p:ext uri="{BB962C8B-B14F-4D97-AF65-F5344CB8AC3E}">
        <p14:creationId xmlns:p14="http://schemas.microsoft.com/office/powerpoint/2010/main" val="132950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 suites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r>
              <a:rPr lang="en-US" altLang="en-US" b="1" smtClean="0">
                <a:solidFill>
                  <a:srgbClr val="262626"/>
                </a:solidFill>
              </a:rPr>
              <a:t>test suite</a:t>
            </a:r>
            <a:r>
              <a:rPr lang="en-US" altLang="en-US" smtClean="0">
                <a:solidFill>
                  <a:srgbClr val="262626"/>
                </a:solidFill>
              </a:rPr>
              <a:t>: One class that runs many JUnit tests.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An easy way to run all of your app's tests at once.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import org.junit.runner.*;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import org.junit.runners.*;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@RunWith(Suite.class)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@Suite.SuiteClasses({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404040"/>
                </a:solidFill>
              </a:rPr>
              <a:t>TestCaseName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.class,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404040"/>
                </a:solidFill>
              </a:rPr>
              <a:t>TestCaseName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.class,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  ...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404040"/>
                </a:solidFill>
              </a:rPr>
              <a:t>TestCaseName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.class,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})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b="1">
                <a:solidFill>
                  <a:srgbClr val="404040"/>
                </a:solidFill>
              </a:rPr>
              <a:t>name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40447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 suite example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import org.junit.runner.*;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import org.junit.runners.*;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@RunWith(Suite.class)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@Suite.SuiteClasses({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  WeekdayTest.class,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  TimeTest.class,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  CourseTest.class,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  ScheduleTest.class,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    CourseComparatorsTest.class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})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class HW2Tests {}</a:t>
            </a:r>
          </a:p>
        </p:txBody>
      </p:sp>
    </p:spTree>
    <p:extLst>
      <p:ext uri="{BB962C8B-B14F-4D97-AF65-F5344CB8AC3E}">
        <p14:creationId xmlns:p14="http://schemas.microsoft.com/office/powerpoint/2010/main" val="11282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JUnit summary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262626"/>
                </a:solidFill>
              </a:rPr>
              <a:t>Tests need </a:t>
            </a:r>
            <a:r>
              <a:rPr lang="en-US" altLang="en-US" sz="2400" i="1" dirty="0" smtClean="0">
                <a:solidFill>
                  <a:srgbClr val="262626"/>
                </a:solidFill>
              </a:rPr>
              <a:t>failure atomicity </a:t>
            </a:r>
            <a:r>
              <a:rPr lang="en-US" altLang="en-US" sz="2400" dirty="0" smtClean="0">
                <a:solidFill>
                  <a:srgbClr val="262626"/>
                </a:solidFill>
              </a:rPr>
              <a:t>(ability to know exactly what failed).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Each test should have a clear, long, descriptive name.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Assertions should always have clear messages to know what failed.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Write many small tests, not one big test.</a:t>
            </a:r>
          </a:p>
          <a:p>
            <a:pPr lvl="2"/>
            <a:r>
              <a:rPr lang="en-US" altLang="en-US" dirty="0" smtClean="0"/>
              <a:t>Each test should have roughly just 1 assertion at its end.</a:t>
            </a:r>
          </a:p>
          <a:p>
            <a:pPr lvl="2"/>
            <a:endParaRPr lang="en-US" altLang="en-US" sz="880" dirty="0"/>
          </a:p>
          <a:p>
            <a:r>
              <a:rPr lang="en-US" altLang="en-US" sz="2400" dirty="0" smtClean="0">
                <a:solidFill>
                  <a:srgbClr val="262626"/>
                </a:solidFill>
              </a:rPr>
              <a:t>Always use a </a:t>
            </a:r>
            <a:r>
              <a:rPr lang="en-US" altLang="en-US" sz="2400" dirty="0" smtClean="0">
                <a:solidFill>
                  <a:srgbClr val="262626"/>
                </a:solidFill>
                <a:latin typeface="Courier New" panose="02070309020205020404" pitchFamily="49" charset="0"/>
              </a:rPr>
              <a:t>timeout</a:t>
            </a:r>
            <a:r>
              <a:rPr lang="en-US" altLang="en-US" sz="2400" dirty="0" smtClean="0">
                <a:solidFill>
                  <a:srgbClr val="262626"/>
                </a:solidFill>
              </a:rPr>
              <a:t> parameter to every test.</a:t>
            </a:r>
          </a:p>
          <a:p>
            <a:r>
              <a:rPr lang="en-US" altLang="en-US" sz="2400" dirty="0" smtClean="0">
                <a:solidFill>
                  <a:srgbClr val="262626"/>
                </a:solidFill>
              </a:rPr>
              <a:t>Test for expected errors / exceptions.</a:t>
            </a:r>
          </a:p>
          <a:p>
            <a:r>
              <a:rPr lang="en-US" altLang="en-US" sz="2400" dirty="0" smtClean="0">
                <a:solidFill>
                  <a:srgbClr val="262626"/>
                </a:solidFill>
              </a:rPr>
              <a:t>Choose a descriptive assert method, not always 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anose="02070309020205020404" pitchFamily="49" charset="0"/>
              </a:rPr>
              <a:t>assertTrue</a:t>
            </a:r>
            <a:r>
              <a:rPr lang="en-US" altLang="en-US" dirty="0" smtClean="0">
                <a:solidFill>
                  <a:srgbClr val="262626"/>
                </a:solidFill>
              </a:rPr>
              <a:t>.</a:t>
            </a:r>
          </a:p>
          <a:p>
            <a:r>
              <a:rPr lang="en-US" altLang="en-US" sz="2400" dirty="0" smtClean="0">
                <a:solidFill>
                  <a:srgbClr val="262626"/>
                </a:solidFill>
              </a:rPr>
              <a:t>Choose representative test cases from equivalent input classes.</a:t>
            </a:r>
          </a:p>
          <a:p>
            <a:r>
              <a:rPr lang="en-US" altLang="en-US" sz="2400" dirty="0" smtClean="0">
                <a:solidFill>
                  <a:srgbClr val="262626"/>
                </a:solidFill>
              </a:rPr>
              <a:t>Avoid complex logic in test methods if possible.</a:t>
            </a:r>
          </a:p>
          <a:p>
            <a:r>
              <a:rPr lang="en-US" altLang="en-US" sz="2400" dirty="0" smtClean="0">
                <a:solidFill>
                  <a:srgbClr val="262626"/>
                </a:solidFill>
              </a:rPr>
              <a:t>Use helpers, </a:t>
            </a:r>
            <a:r>
              <a:rPr lang="en-US" altLang="en-US" sz="2400" dirty="0" smtClean="0">
                <a:solidFill>
                  <a:srgbClr val="262626"/>
                </a:solidFill>
                <a:latin typeface="Courier New" panose="02070309020205020404" pitchFamily="49" charset="0"/>
              </a:rPr>
              <a:t>@Before</a:t>
            </a:r>
            <a:r>
              <a:rPr lang="en-US" altLang="en-US" sz="2400" dirty="0" smtClean="0">
                <a:solidFill>
                  <a:srgbClr val="262626"/>
                </a:solidFill>
              </a:rPr>
              <a:t> to reduce redundancy between tests.</a:t>
            </a:r>
          </a:p>
        </p:txBody>
      </p:sp>
    </p:spTree>
    <p:extLst>
      <p:ext uri="{BB962C8B-B14F-4D97-AF65-F5344CB8AC3E}">
        <p14:creationId xmlns:p14="http://schemas.microsoft.com/office/powerpoint/2010/main" val="31129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Unit testing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262626"/>
                </a:solidFill>
              </a:rPr>
              <a:t>unit testing</a:t>
            </a:r>
            <a:r>
              <a:rPr lang="en-US" altLang="en-US" dirty="0" smtClean="0">
                <a:solidFill>
                  <a:srgbClr val="262626"/>
                </a:solidFill>
              </a:rPr>
              <a:t>: Look for errors in a subsystem </a:t>
            </a:r>
            <a:r>
              <a:rPr lang="en-US" altLang="en-US" b="1" dirty="0" smtClean="0">
                <a:solidFill>
                  <a:srgbClr val="FF0000"/>
                </a:solidFill>
              </a:rPr>
              <a:t>in isolation</a:t>
            </a:r>
            <a:r>
              <a:rPr lang="en-US" altLang="en-US" dirty="0" smtClean="0">
                <a:solidFill>
                  <a:srgbClr val="262626"/>
                </a:solidFill>
              </a:rPr>
              <a:t>.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Generally for a particular class.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The Java library </a:t>
            </a:r>
            <a:r>
              <a:rPr lang="en-US" altLang="en-US" b="1" dirty="0" smtClean="0">
                <a:solidFill>
                  <a:srgbClr val="404040"/>
                </a:solidFill>
              </a:rPr>
              <a:t>JUnit</a:t>
            </a:r>
            <a:r>
              <a:rPr lang="en-US" altLang="en-US" dirty="0" smtClean="0">
                <a:solidFill>
                  <a:srgbClr val="404040"/>
                </a:solidFill>
              </a:rPr>
              <a:t> helps us to easily perform unit testing.</a:t>
            </a:r>
          </a:p>
          <a:p>
            <a:pPr lvl="1"/>
            <a:endParaRPr lang="en-US" altLang="en-US" dirty="0" smtClean="0">
              <a:solidFill>
                <a:schemeClr val="bg2"/>
              </a:solidFill>
            </a:endParaRPr>
          </a:p>
          <a:p>
            <a:r>
              <a:rPr lang="en-US" altLang="en-US" dirty="0" smtClean="0">
                <a:solidFill>
                  <a:srgbClr val="262626"/>
                </a:solidFill>
              </a:rPr>
              <a:t>The basic idea: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For a given class </a:t>
            </a:r>
            <a:r>
              <a:rPr lang="en-US" altLang="en-US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Foo</a:t>
            </a:r>
            <a:r>
              <a:rPr lang="en-US" altLang="en-US" dirty="0" smtClean="0">
                <a:solidFill>
                  <a:srgbClr val="404040"/>
                </a:solidFill>
              </a:rPr>
              <a:t>, create class </a:t>
            </a:r>
            <a:r>
              <a:rPr lang="en-US" altLang="en-US" dirty="0" err="1" smtClean="0">
                <a:solidFill>
                  <a:srgbClr val="404040"/>
                </a:solidFill>
                <a:latin typeface="Courier New" panose="02070309020205020404" pitchFamily="49" charset="0"/>
              </a:rPr>
              <a:t>FooTest</a:t>
            </a:r>
            <a:r>
              <a:rPr lang="en-US" altLang="en-US" dirty="0" smtClean="0">
                <a:solidFill>
                  <a:srgbClr val="404040"/>
                </a:solidFill>
              </a:rPr>
              <a:t> to test it, </a:t>
            </a:r>
            <a:br>
              <a:rPr lang="en-US" altLang="en-US" dirty="0" smtClean="0">
                <a:solidFill>
                  <a:srgbClr val="404040"/>
                </a:solidFill>
              </a:rPr>
            </a:br>
            <a:r>
              <a:rPr lang="en-US" altLang="en-US" dirty="0" smtClean="0">
                <a:solidFill>
                  <a:srgbClr val="404040"/>
                </a:solidFill>
              </a:rPr>
              <a:t>containing various "test case" methods to run.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Each method looks for particular results and passes / fails.</a:t>
            </a:r>
          </a:p>
          <a:p>
            <a:pPr lvl="1"/>
            <a:endParaRPr lang="en-US" altLang="en-US" dirty="0" smtClean="0">
              <a:solidFill>
                <a:srgbClr val="404040"/>
              </a:solidFill>
            </a:endParaRPr>
          </a:p>
          <a:p>
            <a:r>
              <a:rPr lang="en-US" altLang="en-US" dirty="0" smtClean="0">
                <a:solidFill>
                  <a:srgbClr val="262626"/>
                </a:solidFill>
              </a:rPr>
              <a:t>JUnit provides "</a:t>
            </a:r>
            <a:r>
              <a:rPr lang="en-US" altLang="en-US" b="1" dirty="0" smtClean="0">
                <a:solidFill>
                  <a:srgbClr val="262626"/>
                </a:solidFill>
              </a:rPr>
              <a:t>assert</a:t>
            </a:r>
            <a:r>
              <a:rPr lang="en-US" altLang="en-US" dirty="0" smtClean="0">
                <a:solidFill>
                  <a:srgbClr val="262626"/>
                </a:solidFill>
              </a:rPr>
              <a:t>" commands to help us write tests.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The idea: Put assertion calls in your test methods to check things you expect to be true.  If they aren't, the test will fail.</a:t>
            </a:r>
          </a:p>
        </p:txBody>
      </p:sp>
      <p:pic>
        <p:nvPicPr>
          <p:cNvPr id="478212" name="Picture 4" descr="junit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368" y="412910"/>
            <a:ext cx="1760220" cy="93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159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JUnit assertion methods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endParaRPr lang="en-US" altLang="en-US" smtClean="0">
              <a:solidFill>
                <a:srgbClr val="262626"/>
              </a:solidFill>
            </a:endParaRPr>
          </a:p>
          <a:p>
            <a:pPr lvl="1"/>
            <a:endParaRPr lang="en-US" altLang="en-US" smtClean="0">
              <a:solidFill>
                <a:srgbClr val="404040"/>
              </a:solidFill>
            </a:endParaRPr>
          </a:p>
          <a:p>
            <a:pPr lvl="1"/>
            <a:endParaRPr lang="en-US" altLang="en-US" smtClean="0">
              <a:solidFill>
                <a:srgbClr val="404040"/>
              </a:solidFill>
            </a:endParaRPr>
          </a:p>
          <a:p>
            <a:pPr lvl="1"/>
            <a:endParaRPr lang="en-US" altLang="en-US" smtClean="0">
              <a:solidFill>
                <a:srgbClr val="404040"/>
              </a:solidFill>
            </a:endParaRPr>
          </a:p>
          <a:p>
            <a:pPr lvl="1"/>
            <a:endParaRPr lang="en-US" altLang="en-US" smtClean="0">
              <a:solidFill>
                <a:srgbClr val="404040"/>
              </a:solidFill>
            </a:endParaRPr>
          </a:p>
          <a:p>
            <a:pPr lvl="1"/>
            <a:endParaRPr lang="en-US" altLang="en-US" smtClean="0">
              <a:solidFill>
                <a:srgbClr val="404040"/>
              </a:solidFill>
            </a:endParaRPr>
          </a:p>
          <a:p>
            <a:pPr lvl="1"/>
            <a:endParaRPr lang="en-US" altLang="en-US" smtClean="0">
              <a:solidFill>
                <a:srgbClr val="404040"/>
              </a:solidFill>
            </a:endParaRPr>
          </a:p>
          <a:p>
            <a:pPr lvl="1"/>
            <a:endParaRPr lang="en-US" altLang="en-US" smtClean="0">
              <a:solidFill>
                <a:srgbClr val="404040"/>
              </a:solidFill>
            </a:endParaRPr>
          </a:p>
          <a:p>
            <a:r>
              <a:rPr lang="en-US" altLang="en-US" smtClean="0">
                <a:solidFill>
                  <a:srgbClr val="262626"/>
                </a:solidFill>
              </a:rPr>
              <a:t>Each method can also be passed a string to display if it fails: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e.g.  </a:t>
            </a: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assertEquals("</a:t>
            </a:r>
            <a:r>
              <a:rPr lang="en-US" altLang="en-US" b="1" smtClean="0">
                <a:solidFill>
                  <a:srgbClr val="404040"/>
                </a:solidFill>
              </a:rPr>
              <a:t>message</a:t>
            </a: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", </a:t>
            </a:r>
            <a:r>
              <a:rPr lang="en-US" altLang="en-US" b="1" smtClean="0">
                <a:solidFill>
                  <a:srgbClr val="404040"/>
                </a:solidFill>
              </a:rPr>
              <a:t>expected</a:t>
            </a: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smtClean="0">
                <a:solidFill>
                  <a:srgbClr val="404040"/>
                </a:solidFill>
              </a:rPr>
              <a:t>actual</a:t>
            </a: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endParaRPr lang="en-US" altLang="en-US" smtClean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Why is there no </a:t>
            </a: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pass</a:t>
            </a:r>
            <a:r>
              <a:rPr lang="en-US" altLang="en-US" smtClean="0">
                <a:solidFill>
                  <a:srgbClr val="404040"/>
                </a:solidFill>
              </a:rPr>
              <a:t> method?</a:t>
            </a:r>
          </a:p>
        </p:txBody>
      </p:sp>
      <p:graphicFrame>
        <p:nvGraphicFramePr>
          <p:cNvPr id="522244" name="Group 4"/>
          <p:cNvGraphicFramePr>
            <a:graphicFrameLocks noGrp="1"/>
          </p:cNvGraphicFramePr>
          <p:nvPr/>
        </p:nvGraphicFramePr>
        <p:xfrm>
          <a:off x="204312" y="1607344"/>
          <a:ext cx="9639300" cy="3243072"/>
        </p:xfrm>
        <a:graphic>
          <a:graphicData uri="http://schemas.openxmlformats.org/drawingml/2006/table">
            <a:tbl>
              <a:tblPr/>
              <a:tblGrid>
                <a:gridCol w="4945380"/>
                <a:gridCol w="4693920"/>
              </a:tblGrid>
              <a:tr h="40233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assertTrue(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3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fails if the boolean test is </a:t>
                      </a: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en-US" altLang="en-US" sz="3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assertFalse(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3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fails if the boolean test is </a:t>
                      </a: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en-US" altLang="en-US" sz="3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assertEquals(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expected</a:t>
                      </a: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3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fails if the values are not equal</a:t>
                      </a:r>
                      <a:endParaRPr kumimoji="0" lang="en-US" altLang="en-US" sz="3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assertSame(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expected</a:t>
                      </a: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3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fails if the values are not the same (by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3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assertNotSame(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expected</a:t>
                      </a: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fails if the values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are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the same (by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assertNull(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fails if the given value is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assertNotNull(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fails if the given value is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fail()</a:t>
                      </a:r>
                      <a:endParaRPr kumimoji="0" lang="en-US" altLang="en-US" sz="3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causes current test to immediately fail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3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JUnit test class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import org.junit.*; 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import static org.junit.Assert.*;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mtClean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b="1" smtClean="0">
                <a:solidFill>
                  <a:srgbClr val="404040"/>
                </a:solidFill>
              </a:rPr>
              <a:t>name</a:t>
            </a: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    ...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 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  @Test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    public void </a:t>
            </a:r>
            <a:r>
              <a:rPr lang="en-US" altLang="en-US" b="1" smtClean="0">
                <a:solidFill>
                  <a:srgbClr val="404040"/>
                </a:solidFill>
              </a:rPr>
              <a:t>name</a:t>
            </a: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() {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a test case method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        ...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mtClean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z="2860">
                <a:solidFill>
                  <a:srgbClr val="404040"/>
                </a:solidFill>
              </a:rPr>
              <a:t>A method with </a:t>
            </a:r>
            <a:r>
              <a:rPr lang="en-US" altLang="en-US" sz="2860">
                <a:solidFill>
                  <a:srgbClr val="404040"/>
                </a:solidFill>
                <a:latin typeface="Courier New" panose="02070309020205020404" pitchFamily="49" charset="0"/>
              </a:rPr>
              <a:t>@Test</a:t>
            </a:r>
            <a:r>
              <a:rPr lang="en-US" altLang="en-US" sz="2860">
                <a:solidFill>
                  <a:srgbClr val="404040"/>
                </a:solidFill>
              </a:rPr>
              <a:t> is flagged as a JUnit test case.</a:t>
            </a:r>
          </a:p>
          <a:p>
            <a:pPr lvl="2"/>
            <a:r>
              <a:rPr lang="en-US" altLang="en-US" sz="2640"/>
              <a:t>All </a:t>
            </a:r>
            <a:r>
              <a:rPr lang="en-US" altLang="en-US" sz="2640">
                <a:latin typeface="Courier New" panose="02070309020205020404" pitchFamily="49" charset="0"/>
              </a:rPr>
              <a:t>@Test</a:t>
            </a:r>
            <a:r>
              <a:rPr lang="en-US" altLang="en-US" sz="2640"/>
              <a:t> methods run when JUnit runs your test class.</a:t>
            </a:r>
          </a:p>
        </p:txBody>
      </p:sp>
    </p:spTree>
    <p:extLst>
      <p:ext uri="{BB962C8B-B14F-4D97-AF65-F5344CB8AC3E}">
        <p14:creationId xmlns:p14="http://schemas.microsoft.com/office/powerpoint/2010/main" val="352838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Tips for testing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262626"/>
                </a:solidFill>
              </a:rPr>
              <a:t>Think hard to break your code! </a:t>
            </a:r>
          </a:p>
          <a:p>
            <a:pPr lvl="1"/>
            <a:r>
              <a:rPr lang="en-US" altLang="en-US" dirty="0" smtClean="0">
                <a:solidFill>
                  <a:srgbClr val="262626"/>
                </a:solidFill>
              </a:rPr>
              <a:t>Think/Act like a hacker</a:t>
            </a:r>
            <a:endParaRPr lang="en-US" altLang="en-US" dirty="0" smtClean="0">
              <a:solidFill>
                <a:srgbClr val="404040"/>
              </a:solidFill>
            </a:endParaRPr>
          </a:p>
          <a:p>
            <a:pPr lvl="1"/>
            <a:endParaRPr lang="en-US" altLang="en-US" sz="1320" dirty="0">
              <a:solidFill>
                <a:srgbClr val="404040"/>
              </a:solidFill>
            </a:endParaRPr>
          </a:p>
          <a:p>
            <a:r>
              <a:rPr lang="en-US" altLang="en-US" dirty="0" smtClean="0">
                <a:solidFill>
                  <a:srgbClr val="262626"/>
                </a:solidFill>
              </a:rPr>
              <a:t>Think about </a:t>
            </a:r>
            <a:r>
              <a:rPr lang="en-US" altLang="en-US" dirty="0" smtClean="0">
                <a:solidFill>
                  <a:srgbClr val="FF0000"/>
                </a:solidFill>
              </a:rPr>
              <a:t>boundary cases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positive; zero; negative numbers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right at the edge of an array or collection's size</a:t>
            </a:r>
          </a:p>
          <a:p>
            <a:pPr lvl="1"/>
            <a:endParaRPr lang="en-US" altLang="en-US" sz="1320" dirty="0">
              <a:solidFill>
                <a:srgbClr val="404040"/>
              </a:solidFill>
            </a:endParaRPr>
          </a:p>
          <a:p>
            <a:r>
              <a:rPr lang="en-US" altLang="en-US" dirty="0" smtClean="0">
                <a:solidFill>
                  <a:srgbClr val="262626"/>
                </a:solidFill>
              </a:rPr>
              <a:t>Think about </a:t>
            </a:r>
            <a:r>
              <a:rPr lang="en-US" altLang="en-US" dirty="0" smtClean="0">
                <a:solidFill>
                  <a:srgbClr val="FF0000"/>
                </a:solidFill>
              </a:rPr>
              <a:t>empty cases</a:t>
            </a:r>
            <a:r>
              <a:rPr lang="en-US" altLang="en-US" dirty="0" smtClean="0">
                <a:solidFill>
                  <a:srgbClr val="262626"/>
                </a:solidFill>
              </a:rPr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error cases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0, -1, null;  an empty list or array</a:t>
            </a:r>
          </a:p>
          <a:p>
            <a:pPr lvl="1"/>
            <a:endParaRPr lang="en-US" altLang="en-US" sz="1320" dirty="0">
              <a:solidFill>
                <a:srgbClr val="404040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</a:rPr>
              <a:t>T</a:t>
            </a:r>
            <a:r>
              <a:rPr lang="en-US" altLang="en-US" dirty="0" smtClean="0">
                <a:solidFill>
                  <a:srgbClr val="262626"/>
                </a:solidFill>
              </a:rPr>
              <a:t>est behavior in combination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ex) </a:t>
            </a:r>
            <a:r>
              <a:rPr lang="en-US" altLang="en-US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add</a:t>
            </a:r>
            <a:r>
              <a:rPr lang="en-US" altLang="en-US" dirty="0" smtClean="0">
                <a:solidFill>
                  <a:srgbClr val="404040"/>
                </a:solidFill>
              </a:rPr>
              <a:t> usually works, but fails after you call </a:t>
            </a:r>
            <a:r>
              <a:rPr lang="en-US" altLang="en-US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remove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e</a:t>
            </a:r>
            <a:r>
              <a:rPr lang="en-US" altLang="en-US" dirty="0" smtClean="0">
                <a:solidFill>
                  <a:srgbClr val="404040"/>
                </a:solidFill>
              </a:rPr>
              <a:t>x) make multiple calls;  maybe </a:t>
            </a:r>
            <a:r>
              <a:rPr lang="en-US" altLang="en-US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size</a:t>
            </a:r>
            <a:r>
              <a:rPr lang="en-US" altLang="en-US" dirty="0" smtClean="0">
                <a:solidFill>
                  <a:srgbClr val="404040"/>
                </a:solidFill>
              </a:rPr>
              <a:t> fails the second time only</a:t>
            </a:r>
          </a:p>
        </p:txBody>
      </p:sp>
    </p:spTree>
    <p:extLst>
      <p:ext uri="{BB962C8B-B14F-4D97-AF65-F5344CB8AC3E}">
        <p14:creationId xmlns:p14="http://schemas.microsoft.com/office/powerpoint/2010/main" val="130500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ArrayIntList JUnit test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760">
                <a:solidFill>
                  <a:srgbClr val="404040"/>
                </a:solidFill>
                <a:latin typeface="Courier New" panose="02070309020205020404" pitchFamily="49" charset="0"/>
              </a:rPr>
              <a:t>import org.junit.*; 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760">
                <a:solidFill>
                  <a:srgbClr val="404040"/>
                </a:solidFill>
                <a:latin typeface="Courier New" panose="02070309020205020404" pitchFamily="49" charset="0"/>
              </a:rPr>
              <a:t>import static org.junit.Assert.*;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endParaRPr lang="en-US" altLang="en-US" sz="88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1980" b="1">
                <a:solidFill>
                  <a:srgbClr val="404040"/>
                </a:solidFill>
                <a:latin typeface="Courier New" panose="02070309020205020404" pitchFamily="49" charset="0"/>
              </a:rPr>
              <a:t>TestArrayIntList</a:t>
            </a: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    @Test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    public void </a:t>
            </a:r>
            <a:r>
              <a:rPr lang="en-US" altLang="en-US" sz="1980" b="1">
                <a:solidFill>
                  <a:srgbClr val="404040"/>
                </a:solidFill>
                <a:latin typeface="Courier New" panose="02070309020205020404" pitchFamily="49" charset="0"/>
              </a:rPr>
              <a:t>testAddGet1</a:t>
            </a: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() {</a:t>
            </a: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        ArrayIntList list = new ArrayIntList();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        list.add(42);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        list.add(-3);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        list.add(15);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980" b="1">
                <a:solidFill>
                  <a:srgbClr val="404040"/>
                </a:solidFill>
                <a:latin typeface="Courier New" panose="02070309020205020404" pitchFamily="49" charset="0"/>
              </a:rPr>
              <a:t>assertEquals</a:t>
            </a: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(42, list.get(0));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980" b="1">
                <a:solidFill>
                  <a:srgbClr val="404040"/>
                </a:solidFill>
                <a:latin typeface="Courier New" panose="02070309020205020404" pitchFamily="49" charset="0"/>
              </a:rPr>
              <a:t>assertEquals</a:t>
            </a: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(-3, list.get(1));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980" b="1">
                <a:solidFill>
                  <a:srgbClr val="404040"/>
                </a:solidFill>
                <a:latin typeface="Courier New" panose="02070309020205020404" pitchFamily="49" charset="0"/>
              </a:rPr>
              <a:t>assertEquals</a:t>
            </a: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(15, list.get(2));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endParaRPr lang="en-US" altLang="en-US" sz="88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 b="1">
                <a:solidFill>
                  <a:schemeClr val="accent2"/>
                </a:solidFill>
                <a:latin typeface="Courier New" panose="02070309020205020404" pitchFamily="49" charset="0"/>
              </a:rPr>
              <a:t>    @Test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    public void </a:t>
            </a:r>
            <a:r>
              <a:rPr lang="en-US" altLang="en-US" sz="1980" b="1">
                <a:solidFill>
                  <a:srgbClr val="404040"/>
                </a:solidFill>
                <a:latin typeface="Courier New" panose="02070309020205020404" pitchFamily="49" charset="0"/>
              </a:rPr>
              <a:t>testIsEmpty</a:t>
            </a: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() {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        ArrayIntList list = new ArrayIntList();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980" b="1">
                <a:solidFill>
                  <a:srgbClr val="404040"/>
                </a:solidFill>
                <a:latin typeface="Courier New" panose="02070309020205020404" pitchFamily="49" charset="0"/>
              </a:rPr>
              <a:t>assertTrue</a:t>
            </a: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(list.isEmpty());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        list.add(123);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980" b="1">
                <a:solidFill>
                  <a:srgbClr val="404040"/>
                </a:solidFill>
                <a:latin typeface="Courier New" panose="02070309020205020404" pitchFamily="49" charset="0"/>
              </a:rPr>
              <a:t>assertFalse</a:t>
            </a: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(list.isEmpty());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        list.remove(0);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980" b="1">
                <a:solidFill>
                  <a:srgbClr val="404040"/>
                </a:solidFill>
                <a:latin typeface="Courier New" panose="02070309020205020404" pitchFamily="49" charset="0"/>
              </a:rPr>
              <a:t>assertTrue</a:t>
            </a: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(list.isEmpty());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67000"/>
              </a:lnSpc>
              <a:buFont typeface="Wingdings" panose="05000000000000000000" pitchFamily="2" charset="2"/>
              <a:buNone/>
            </a:pPr>
            <a:r>
              <a:rPr lang="en-US" altLang="en-US" sz="1980">
                <a:solidFill>
                  <a:srgbClr val="404040"/>
                </a:solidFill>
                <a:latin typeface="Courier New" panose="02070309020205020404" pitchFamily="49" charset="0"/>
              </a:rPr>
              <a:t>    ...</a:t>
            </a:r>
            <a:endParaRPr lang="en-US" altLang="en-US" sz="198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694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JUnit exercise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9240"/>
            <a:ext cx="10058400" cy="611886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262626"/>
                </a:solidFill>
              </a:rPr>
              <a:t>Given a </a:t>
            </a:r>
            <a:r>
              <a:rPr lang="en-US" altLang="en-US" smtClean="0">
                <a:solidFill>
                  <a:srgbClr val="262626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mtClean="0">
                <a:solidFill>
                  <a:srgbClr val="262626"/>
                </a:solidFill>
              </a:rPr>
              <a:t> class with the following methods: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99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Date(int year, int month, int day)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Date()                   </a:t>
            </a:r>
            <a:r>
              <a:rPr lang="en-US" altLang="en-US">
                <a:solidFill>
                  <a:srgbClr val="008080"/>
                </a:solidFill>
                <a:latin typeface="Courier New" panose="02070309020205020404" pitchFamily="49" charset="0"/>
              </a:rPr>
              <a:t>// today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int getDay(), getMonth(), getYear()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void addDays(int days)   </a:t>
            </a:r>
            <a:r>
              <a:rPr lang="en-US" altLang="en-US">
                <a:solidFill>
                  <a:srgbClr val="008080"/>
                </a:solidFill>
                <a:latin typeface="Courier New" panose="02070309020205020404" pitchFamily="49" charset="0"/>
              </a:rPr>
              <a:t>// advances by </a:t>
            </a:r>
            <a:r>
              <a:rPr lang="en-US" altLang="en-US" i="1">
                <a:solidFill>
                  <a:srgbClr val="008080"/>
                </a:solidFill>
                <a:latin typeface="Courier New" panose="02070309020205020404" pitchFamily="49" charset="0"/>
              </a:rPr>
              <a:t>days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int daysInMonth()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String dayOfWeek()       </a:t>
            </a:r>
            <a:r>
              <a:rPr lang="en-US" altLang="en-US">
                <a:solidFill>
                  <a:srgbClr val="008080"/>
                </a:solidFill>
                <a:latin typeface="Courier New" panose="02070309020205020404" pitchFamily="49" charset="0"/>
              </a:rPr>
              <a:t>// e.g. "Sunday"</a:t>
            </a:r>
            <a:endParaRPr lang="en-US" altLang="en-US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boolean equals(Object o)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boolean isLeapYear()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void nextDay()           </a:t>
            </a:r>
            <a:r>
              <a:rPr lang="en-US" altLang="en-US">
                <a:solidFill>
                  <a:srgbClr val="008080"/>
                </a:solidFill>
                <a:latin typeface="Courier New" panose="02070309020205020404" pitchFamily="49" charset="0"/>
              </a:rPr>
              <a:t>// advances by 1 day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public String toString()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262626"/>
                </a:solidFill>
              </a:rPr>
              <a:t>Come up with unit tests to check the following: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404040"/>
                </a:solidFill>
              </a:rPr>
              <a:t>That no </a:t>
            </a: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mtClean="0">
                <a:solidFill>
                  <a:srgbClr val="404040"/>
                </a:solidFill>
              </a:rPr>
              <a:t> object can ever get into an invalid state.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404040"/>
                </a:solidFill>
              </a:rPr>
              <a:t>That the </a:t>
            </a: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addDays</a:t>
            </a:r>
            <a:r>
              <a:rPr lang="en-US" altLang="en-US" smtClean="0">
                <a:solidFill>
                  <a:srgbClr val="404040"/>
                </a:solidFill>
              </a:rPr>
              <a:t> method works properly.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It should be efficient enough to add 1,000,000 days in a call.</a:t>
            </a:r>
          </a:p>
        </p:txBody>
      </p:sp>
    </p:spTree>
    <p:extLst>
      <p:ext uri="{BB962C8B-B14F-4D97-AF65-F5344CB8AC3E}">
        <p14:creationId xmlns:p14="http://schemas.microsoft.com/office/powerpoint/2010/main" val="60655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JP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60654</TotalTime>
  <Words>3062</Words>
  <Application>Microsoft Macintosh PowerPoint</Application>
  <PresentationFormat>Custom</PresentationFormat>
  <Paragraphs>510</Paragraphs>
  <Slides>32</Slides>
  <Notes>2</Notes>
  <HiddenSlides>10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ＭＳ Ｐゴシック</vt:lpstr>
      <vt:lpstr>Times New Roman</vt:lpstr>
      <vt:lpstr>Verdana</vt:lpstr>
      <vt:lpstr>Wingdings</vt:lpstr>
      <vt:lpstr>Wingdings 2</vt:lpstr>
      <vt:lpstr>BJP</vt:lpstr>
      <vt:lpstr>JUnit</vt:lpstr>
      <vt:lpstr>Difficulties of testing</vt:lpstr>
      <vt:lpstr>Limitation of testing</vt:lpstr>
      <vt:lpstr>Unit testing</vt:lpstr>
      <vt:lpstr>JUnit assertion methods</vt:lpstr>
      <vt:lpstr>A JUnit test class</vt:lpstr>
      <vt:lpstr>Tips for testing</vt:lpstr>
      <vt:lpstr>ArrayIntList JUnit test</vt:lpstr>
      <vt:lpstr>JUnit exercise</vt:lpstr>
      <vt:lpstr>What's wrong with this?</vt:lpstr>
      <vt:lpstr>Well-structured assertions</vt:lpstr>
      <vt:lpstr>Expected answer objects</vt:lpstr>
      <vt:lpstr>Naming test cases</vt:lpstr>
      <vt:lpstr>What's wrong with this?</vt:lpstr>
      <vt:lpstr>Good assertion messages</vt:lpstr>
      <vt:lpstr>Tests with a timeout</vt:lpstr>
      <vt:lpstr>Pervasive timeouts</vt:lpstr>
      <vt:lpstr>Testing for exceptions</vt:lpstr>
      <vt:lpstr>Setup and teardown</vt:lpstr>
      <vt:lpstr>What's wrong with this?</vt:lpstr>
      <vt:lpstr>Trustworthy tests</vt:lpstr>
      <vt:lpstr>JUnit exercise</vt:lpstr>
      <vt:lpstr>Squashing redundancy</vt:lpstr>
      <vt:lpstr>Flexible helpers</vt:lpstr>
      <vt:lpstr>Regression testing</vt:lpstr>
      <vt:lpstr>Test-driven development</vt:lpstr>
      <vt:lpstr>Tests and data structures</vt:lpstr>
      <vt:lpstr>What's wrong with this?</vt:lpstr>
      <vt:lpstr>Test case "smells"</vt:lpstr>
      <vt:lpstr>Test suites</vt:lpstr>
      <vt:lpstr>Test suite example</vt:lpstr>
      <vt:lpstr>JUnit summary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Java Programs</dc:title>
  <dc:creator>Marty Stepp</dc:creator>
  <cp:lastModifiedBy>Tacksoo Im</cp:lastModifiedBy>
  <cp:revision>1582</cp:revision>
  <cp:lastPrinted>2014-07-18T17:41:13Z</cp:lastPrinted>
  <dcterms:created xsi:type="dcterms:W3CDTF">2010-04-28T04:34:23Z</dcterms:created>
  <dcterms:modified xsi:type="dcterms:W3CDTF">2017-02-06T14:19:37Z</dcterms:modified>
</cp:coreProperties>
</file>