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2" r:id="rId8"/>
    <p:sldId id="263" r:id="rId9"/>
    <p:sldId id="264" r:id="rId10"/>
    <p:sldId id="261"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50000" autoAdjust="0"/>
  </p:normalViewPr>
  <p:slideViewPr>
    <p:cSldViewPr>
      <p:cViewPr>
        <p:scale>
          <a:sx n="99" d="100"/>
          <a:sy n="99" d="100"/>
        </p:scale>
        <p:origin x="2000" y="7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108"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fld id="{8A585842-BF0A-4ABF-BC33-D18050655644}" type="datetimeFigureOut">
              <a:rPr lang="en-US" smtClean="0"/>
              <a:t>12/16/16</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fld id="{AA263672-FBA1-4406-B9FF-03637BFA5592}" type="slidenum">
              <a:rPr lang="en-US" smtClean="0"/>
              <a:t>‹#›</a:t>
            </a:fld>
            <a:endParaRPr lang="en-US"/>
          </a:p>
        </p:txBody>
      </p:sp>
    </p:spTree>
    <p:extLst>
      <p:ext uri="{BB962C8B-B14F-4D97-AF65-F5344CB8AC3E}">
        <p14:creationId xmlns:p14="http://schemas.microsoft.com/office/powerpoint/2010/main" val="279899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8819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7017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73100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82905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4395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67302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48007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44511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15057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4071083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05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4" name="Rectangle 12"/>
          <p:cNvSpPr>
            <a:spLocks noGrp="1" noChangeArrowheads="1"/>
          </p:cNvSpPr>
          <p:nvPr>
            <p:ph type="ftr" sz="quarter" idx="3"/>
          </p:nvPr>
        </p:nvSpPr>
        <p:spPr bwMode="auto">
          <a:xfrm>
            <a:off x="1219200" y="6243638"/>
            <a:ext cx="777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Integration Testing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935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Integration Testing</a:t>
            </a:r>
            <a:endParaRPr lang="en-US" dirty="0"/>
          </a:p>
        </p:txBody>
      </p:sp>
      <p:pic>
        <p:nvPicPr>
          <p:cNvPr id="5" name="Picture 4" descr="Screen Shot 2014-09-16 at 8.5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81200"/>
            <a:ext cx="7328730" cy="4204530"/>
          </a:xfrm>
          <a:prstGeom prst="rect">
            <a:avLst/>
          </a:prstGeom>
        </p:spPr>
      </p:pic>
    </p:spTree>
    <p:extLst>
      <p:ext uri="{BB962C8B-B14F-4D97-AF65-F5344CB8AC3E}">
        <p14:creationId xmlns:p14="http://schemas.microsoft.com/office/powerpoint/2010/main" val="139544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a:t>
            </a:r>
            <a:endParaRPr lang="en-US" dirty="0"/>
          </a:p>
        </p:txBody>
      </p:sp>
      <p:sp>
        <p:nvSpPr>
          <p:cNvPr id="3" name="Content Placeholder 2"/>
          <p:cNvSpPr>
            <a:spLocks noGrp="1"/>
          </p:cNvSpPr>
          <p:nvPr>
            <p:ph idx="1"/>
          </p:nvPr>
        </p:nvSpPr>
        <p:spPr/>
        <p:txBody>
          <a:bodyPr/>
          <a:lstStyle/>
          <a:p>
            <a:r>
              <a:rPr lang="en-US" dirty="0" smtClean="0"/>
              <a:t>Start at the leaf nodes of the call hierarchy and work up</a:t>
            </a:r>
          </a:p>
          <a:p>
            <a:r>
              <a:rPr lang="en-US" dirty="0" smtClean="0"/>
              <a:t>Advantages</a:t>
            </a:r>
          </a:p>
          <a:p>
            <a:pPr lvl="1"/>
            <a:r>
              <a:rPr lang="en-US" dirty="0" smtClean="0"/>
              <a:t>Eliminates stubs</a:t>
            </a:r>
          </a:p>
          <a:p>
            <a:r>
              <a:rPr lang="en-US" dirty="0" smtClean="0"/>
              <a:t>Issues</a:t>
            </a:r>
          </a:p>
          <a:p>
            <a:pPr lvl="1"/>
            <a:r>
              <a:rPr lang="en-US" dirty="0" smtClean="0"/>
              <a:t>Introduces “drivers” but they are easier than stubs</a:t>
            </a:r>
          </a:p>
          <a:p>
            <a:endParaRPr lang="en-US" dirty="0"/>
          </a:p>
        </p:txBody>
      </p:sp>
    </p:spTree>
    <p:extLst>
      <p:ext uri="{BB962C8B-B14F-4D97-AF65-F5344CB8AC3E}">
        <p14:creationId xmlns:p14="http://schemas.microsoft.com/office/powerpoint/2010/main" val="399634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Integration Testing</a:t>
            </a:r>
            <a:endParaRPr lang="en-US" dirty="0"/>
          </a:p>
        </p:txBody>
      </p:sp>
      <p:pic>
        <p:nvPicPr>
          <p:cNvPr id="4" name="Picture 3" descr="Screen Shot 2014-09-16 at 9.10.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81200"/>
            <a:ext cx="7772399" cy="4678291"/>
          </a:xfrm>
          <a:prstGeom prst="rect">
            <a:avLst/>
          </a:prstGeom>
        </p:spPr>
      </p:pic>
    </p:spTree>
    <p:extLst>
      <p:ext uri="{BB962C8B-B14F-4D97-AF65-F5344CB8AC3E}">
        <p14:creationId xmlns:p14="http://schemas.microsoft.com/office/powerpoint/2010/main" val="375059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Sandwich Integration Testing</a:t>
            </a:r>
            <a:endParaRPr lang="en-US" dirty="0"/>
          </a:p>
        </p:txBody>
      </p:sp>
      <p:sp>
        <p:nvSpPr>
          <p:cNvPr id="3" name="Content Placeholder 2"/>
          <p:cNvSpPr>
            <a:spLocks noGrp="1"/>
          </p:cNvSpPr>
          <p:nvPr>
            <p:ph idx="1"/>
          </p:nvPr>
        </p:nvSpPr>
        <p:spPr/>
        <p:txBody>
          <a:bodyPr/>
          <a:lstStyle/>
          <a:p>
            <a:r>
              <a:rPr lang="en-US" dirty="0" smtClean="0"/>
              <a:t>This is a hybrid approach that mixes top-down with bottom-up</a:t>
            </a:r>
          </a:p>
          <a:p>
            <a:r>
              <a:rPr lang="en-US" dirty="0" smtClean="0"/>
              <a:t>Selectively choose classes from both ends of the spectrum and work towards the middle</a:t>
            </a:r>
            <a:endParaRPr lang="en-US" dirty="0"/>
          </a:p>
        </p:txBody>
      </p:sp>
    </p:spTree>
    <p:extLst>
      <p:ext uri="{BB962C8B-B14F-4D97-AF65-F5344CB8AC3E}">
        <p14:creationId xmlns:p14="http://schemas.microsoft.com/office/powerpoint/2010/main" val="343189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Integration tests the interfaces between classes/components of the system</a:t>
            </a:r>
          </a:p>
          <a:p>
            <a:r>
              <a:rPr lang="en-US" dirty="0" smtClean="0"/>
              <a:t>Uses a variety of inputs to create and execute integration tests</a:t>
            </a:r>
          </a:p>
          <a:p>
            <a:r>
              <a:rPr lang="en-US" dirty="0" smtClean="0"/>
              <a:t>There are four strategies, three of them still good</a:t>
            </a:r>
          </a:p>
          <a:p>
            <a:r>
              <a:rPr lang="en-US" dirty="0" smtClean="0"/>
              <a:t>Includes primarily white-box testing approaches</a:t>
            </a:r>
            <a:endParaRPr lang="en-US" dirty="0"/>
          </a:p>
        </p:txBody>
      </p:sp>
    </p:spTree>
    <p:extLst>
      <p:ext uri="{BB962C8B-B14F-4D97-AF65-F5344CB8AC3E}">
        <p14:creationId xmlns:p14="http://schemas.microsoft.com/office/powerpoint/2010/main" val="390737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Testing Types</a:t>
            </a:r>
            <a:endParaRPr lang="en-US" dirty="0"/>
          </a:p>
        </p:txBody>
      </p:sp>
      <p:pic>
        <p:nvPicPr>
          <p:cNvPr id="4" name="Picture 3"/>
          <p:cNvPicPr>
            <a:picLocks noChangeAspect="1"/>
          </p:cNvPicPr>
          <p:nvPr/>
        </p:nvPicPr>
        <p:blipFill>
          <a:blip r:embed="rId2"/>
          <a:stretch>
            <a:fillRect/>
          </a:stretch>
        </p:blipFill>
        <p:spPr>
          <a:xfrm>
            <a:off x="1447800" y="2133600"/>
            <a:ext cx="6260263" cy="3733800"/>
          </a:xfrm>
          <a:prstGeom prst="rect">
            <a:avLst/>
          </a:prstGeom>
        </p:spPr>
      </p:pic>
    </p:spTree>
    <p:extLst>
      <p:ext uri="{BB962C8B-B14F-4D97-AF65-F5344CB8AC3E}">
        <p14:creationId xmlns:p14="http://schemas.microsoft.com/office/powerpoint/2010/main" val="165217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p:txBody>
          <a:bodyPr/>
          <a:lstStyle/>
          <a:p>
            <a:r>
              <a:rPr lang="en-US" sz="2800" dirty="0" smtClean="0"/>
              <a:t>Testing the interaction between dependent classes</a:t>
            </a:r>
          </a:p>
          <a:p>
            <a:r>
              <a:rPr lang="en-US" sz="2800" dirty="0" smtClean="0"/>
              <a:t>Occurs after unit testing and before system testing</a:t>
            </a:r>
          </a:p>
          <a:p>
            <a:r>
              <a:rPr lang="en-US" sz="2800" dirty="0" smtClean="0"/>
              <a:t>Black-box or white-box?</a:t>
            </a:r>
          </a:p>
          <a:p>
            <a:r>
              <a:rPr lang="en-US" sz="2800" dirty="0" smtClean="0"/>
              <a:t>IEEE 829 definition</a:t>
            </a:r>
          </a:p>
          <a:p>
            <a:pPr lvl="1"/>
            <a:r>
              <a:rPr lang="en-US" sz="1800" b="1" dirty="0"/>
              <a:t>3.1.14 integration testing: </a:t>
            </a:r>
            <a:r>
              <a:rPr lang="en-US" sz="1800" dirty="0"/>
              <a:t>Testing in which software components, hardware components, or both are combined and tested to evaluate the interaction among them. This term is commonly used for both the integration of components and the integration of entire systems. </a:t>
            </a:r>
          </a:p>
        </p:txBody>
      </p:sp>
    </p:spTree>
    <p:extLst>
      <p:ext uri="{BB962C8B-B14F-4D97-AF65-F5344CB8AC3E}">
        <p14:creationId xmlns:p14="http://schemas.microsoft.com/office/powerpoint/2010/main" val="107257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to Integration Tests</a:t>
            </a:r>
            <a:endParaRPr lang="en-US" dirty="0"/>
          </a:p>
        </p:txBody>
      </p:sp>
      <p:sp>
        <p:nvSpPr>
          <p:cNvPr id="3" name="Content Placeholder 2"/>
          <p:cNvSpPr>
            <a:spLocks noGrp="1"/>
          </p:cNvSpPr>
          <p:nvPr>
            <p:ph idx="1"/>
          </p:nvPr>
        </p:nvSpPr>
        <p:spPr/>
        <p:txBody>
          <a:bodyPr/>
          <a:lstStyle/>
          <a:p>
            <a:r>
              <a:rPr lang="en-US" dirty="0" smtClean="0"/>
              <a:t>What do you suppose are inputs to Integration Testing?</a:t>
            </a:r>
            <a:endParaRPr lang="en-US" dirty="0"/>
          </a:p>
        </p:txBody>
      </p:sp>
    </p:spTree>
    <p:extLst>
      <p:ext uri="{BB962C8B-B14F-4D97-AF65-F5344CB8AC3E}">
        <p14:creationId xmlns:p14="http://schemas.microsoft.com/office/powerpoint/2010/main" val="95095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Inputs</a:t>
            </a:r>
            <a:endParaRPr lang="en-US" dirty="0"/>
          </a:p>
        </p:txBody>
      </p:sp>
      <p:sp>
        <p:nvSpPr>
          <p:cNvPr id="3" name="Content Placeholder 2"/>
          <p:cNvSpPr>
            <a:spLocks noGrp="1"/>
          </p:cNvSpPr>
          <p:nvPr>
            <p:ph idx="1"/>
          </p:nvPr>
        </p:nvSpPr>
        <p:spPr/>
        <p:txBody>
          <a:bodyPr/>
          <a:lstStyle/>
          <a:p>
            <a:r>
              <a:rPr lang="en-US" dirty="0" smtClean="0"/>
              <a:t>Design Information</a:t>
            </a:r>
          </a:p>
          <a:p>
            <a:pPr lvl="1"/>
            <a:r>
              <a:rPr lang="en-US" dirty="0"/>
              <a:t>Class </a:t>
            </a:r>
            <a:r>
              <a:rPr lang="en-US" dirty="0" smtClean="0"/>
              <a:t>Diagram</a:t>
            </a:r>
          </a:p>
          <a:p>
            <a:pPr lvl="1"/>
            <a:r>
              <a:rPr lang="en-US" dirty="0" smtClean="0"/>
              <a:t>Sequence Diagrams</a:t>
            </a:r>
          </a:p>
          <a:p>
            <a:pPr lvl="1"/>
            <a:r>
              <a:rPr lang="en-US" dirty="0" smtClean="0"/>
              <a:t>CRC  (Class Responsibility and Collaboration)</a:t>
            </a:r>
          </a:p>
          <a:p>
            <a:pPr lvl="1"/>
            <a:r>
              <a:rPr lang="en-US" dirty="0" smtClean="0"/>
              <a:t>Call hierarchies</a:t>
            </a:r>
          </a:p>
          <a:p>
            <a:r>
              <a:rPr lang="en-US" dirty="0" smtClean="0"/>
              <a:t>Completed source code</a:t>
            </a:r>
          </a:p>
          <a:p>
            <a:pPr lvl="1"/>
            <a:r>
              <a:rPr lang="en-US" dirty="0" smtClean="0"/>
              <a:t>Integration tests require more than one component/class to be coded</a:t>
            </a:r>
            <a:endParaRPr lang="en-US" dirty="0"/>
          </a:p>
        </p:txBody>
      </p:sp>
    </p:spTree>
    <p:extLst>
      <p:ext uri="{BB962C8B-B14F-4D97-AF65-F5344CB8AC3E}">
        <p14:creationId xmlns:p14="http://schemas.microsoft.com/office/powerpoint/2010/main" val="252771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Initialization, Frequency and Duration</a:t>
            </a:r>
            <a:endParaRPr lang="en-US" sz="3600" dirty="0"/>
          </a:p>
        </p:txBody>
      </p:sp>
      <p:sp>
        <p:nvSpPr>
          <p:cNvPr id="3" name="Content Placeholder 2"/>
          <p:cNvSpPr>
            <a:spLocks noGrp="1"/>
          </p:cNvSpPr>
          <p:nvPr>
            <p:ph idx="1"/>
          </p:nvPr>
        </p:nvSpPr>
        <p:spPr/>
        <p:txBody>
          <a:bodyPr/>
          <a:lstStyle/>
          <a:p>
            <a:r>
              <a:rPr lang="en-US" dirty="0" smtClean="0"/>
              <a:t>How soon can we start integration testing?</a:t>
            </a:r>
          </a:p>
          <a:p>
            <a:r>
              <a:rPr lang="en-US" dirty="0" smtClean="0"/>
              <a:t>How often do we do integration testing?</a:t>
            </a:r>
          </a:p>
          <a:p>
            <a:r>
              <a:rPr lang="en-US" dirty="0" smtClean="0"/>
              <a:t>How long does it last?</a:t>
            </a:r>
            <a:endParaRPr lang="en-US" dirty="0"/>
          </a:p>
        </p:txBody>
      </p:sp>
    </p:spTree>
    <p:extLst>
      <p:ext uri="{BB962C8B-B14F-4D97-AF65-F5344CB8AC3E}">
        <p14:creationId xmlns:p14="http://schemas.microsoft.com/office/powerpoint/2010/main" val="11939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Integration Strategies</a:t>
            </a:r>
            <a:endParaRPr lang="en-US" dirty="0"/>
          </a:p>
        </p:txBody>
      </p:sp>
      <p:sp>
        <p:nvSpPr>
          <p:cNvPr id="3" name="Content Placeholder 2"/>
          <p:cNvSpPr>
            <a:spLocks noGrp="1"/>
          </p:cNvSpPr>
          <p:nvPr>
            <p:ph idx="1"/>
          </p:nvPr>
        </p:nvSpPr>
        <p:spPr/>
        <p:txBody>
          <a:bodyPr/>
          <a:lstStyle/>
          <a:p>
            <a:r>
              <a:rPr lang="en-US" dirty="0" smtClean="0"/>
              <a:t>Big Bang</a:t>
            </a:r>
          </a:p>
          <a:p>
            <a:r>
              <a:rPr lang="en-US" dirty="0" smtClean="0"/>
              <a:t>Top-Down</a:t>
            </a:r>
          </a:p>
          <a:p>
            <a:r>
              <a:rPr lang="en-US" dirty="0" smtClean="0"/>
              <a:t>Bottom-Up</a:t>
            </a:r>
          </a:p>
          <a:p>
            <a:r>
              <a:rPr lang="en-US" dirty="0" smtClean="0"/>
              <a:t>Sandwich</a:t>
            </a:r>
            <a:endParaRPr lang="en-US" dirty="0"/>
          </a:p>
        </p:txBody>
      </p:sp>
    </p:spTree>
    <p:extLst>
      <p:ext uri="{BB962C8B-B14F-4D97-AF65-F5344CB8AC3E}">
        <p14:creationId xmlns:p14="http://schemas.microsoft.com/office/powerpoint/2010/main" val="5506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a:t>
            </a:r>
            <a:endParaRPr lang="en-US" dirty="0"/>
          </a:p>
        </p:txBody>
      </p:sp>
      <p:sp>
        <p:nvSpPr>
          <p:cNvPr id="3" name="Content Placeholder 2"/>
          <p:cNvSpPr>
            <a:spLocks noGrp="1"/>
          </p:cNvSpPr>
          <p:nvPr>
            <p:ph idx="1"/>
          </p:nvPr>
        </p:nvSpPr>
        <p:spPr/>
        <p:txBody>
          <a:bodyPr/>
          <a:lstStyle/>
          <a:p>
            <a:r>
              <a:rPr lang="en-US" sz="2800" dirty="0" smtClean="0"/>
              <a:t>Left over from hard-core traditional waterfall methods</a:t>
            </a:r>
          </a:p>
          <a:p>
            <a:r>
              <a:rPr lang="en-US" sz="2800" dirty="0" smtClean="0"/>
              <a:t>Wait until all classes have been developed</a:t>
            </a:r>
          </a:p>
          <a:p>
            <a:r>
              <a:rPr lang="en-US" sz="2800" dirty="0" smtClean="0"/>
              <a:t>Now try to integrate them and test them</a:t>
            </a:r>
          </a:p>
          <a:p>
            <a:r>
              <a:rPr lang="en-US" sz="2800" dirty="0" smtClean="0"/>
              <a:t>Issues</a:t>
            </a:r>
          </a:p>
          <a:p>
            <a:pPr lvl="1"/>
            <a:r>
              <a:rPr lang="en-US" sz="2400" dirty="0" smtClean="0"/>
              <a:t>The testing occurs way to late in the SDLC</a:t>
            </a:r>
          </a:p>
          <a:p>
            <a:pPr lvl="1"/>
            <a:r>
              <a:rPr lang="en-US" sz="2400" dirty="0" smtClean="0"/>
              <a:t>Unexpected behavior is difficult to isolate to it’s root cause</a:t>
            </a:r>
            <a:endParaRPr lang="en-US" sz="2400" dirty="0"/>
          </a:p>
        </p:txBody>
      </p:sp>
    </p:spTree>
    <p:extLst>
      <p:ext uri="{BB962C8B-B14F-4D97-AF65-F5344CB8AC3E}">
        <p14:creationId xmlns:p14="http://schemas.microsoft.com/office/powerpoint/2010/main" val="331036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a:t>
            </a:r>
            <a:endParaRPr lang="en-US" dirty="0"/>
          </a:p>
        </p:txBody>
      </p:sp>
      <p:sp>
        <p:nvSpPr>
          <p:cNvPr id="3" name="Content Placeholder 2"/>
          <p:cNvSpPr>
            <a:spLocks noGrp="1"/>
          </p:cNvSpPr>
          <p:nvPr>
            <p:ph idx="1"/>
          </p:nvPr>
        </p:nvSpPr>
        <p:spPr/>
        <p:txBody>
          <a:bodyPr/>
          <a:lstStyle/>
          <a:p>
            <a:r>
              <a:rPr lang="en-US" sz="2800" dirty="0" smtClean="0"/>
              <a:t>Start at the top of the call hierarchy</a:t>
            </a:r>
          </a:p>
          <a:p>
            <a:r>
              <a:rPr lang="en-US" sz="2800" dirty="0" smtClean="0"/>
              <a:t>Stub in next level down calls</a:t>
            </a:r>
          </a:p>
          <a:p>
            <a:r>
              <a:rPr lang="en-US" sz="2800" dirty="0" smtClean="0"/>
              <a:t>Work our way to the bottom of the call stack</a:t>
            </a:r>
          </a:p>
          <a:p>
            <a:r>
              <a:rPr lang="en-US" sz="2800" dirty="0" smtClean="0"/>
              <a:t>Issues</a:t>
            </a:r>
          </a:p>
          <a:p>
            <a:pPr lvl="1"/>
            <a:r>
              <a:rPr lang="en-US" sz="2400" dirty="0" smtClean="0"/>
              <a:t>Lots of scaffolding (stubs)</a:t>
            </a:r>
          </a:p>
          <a:p>
            <a:pPr lvl="1"/>
            <a:r>
              <a:rPr lang="en-US" sz="2400" dirty="0" smtClean="0"/>
              <a:t>Significant constraints on the order of implementation</a:t>
            </a:r>
          </a:p>
          <a:p>
            <a:pPr lvl="1"/>
            <a:r>
              <a:rPr lang="en-US" sz="2400" dirty="0" smtClean="0"/>
              <a:t>Stubs restrict range of data for testing</a:t>
            </a:r>
          </a:p>
          <a:p>
            <a:pPr lvl="1"/>
            <a:r>
              <a:rPr lang="en-US" sz="2400" dirty="0" smtClean="0"/>
              <a:t>Stubs may produce incorrect results</a:t>
            </a:r>
            <a:endParaRPr lang="en-US" sz="2400" dirty="0"/>
          </a:p>
        </p:txBody>
      </p:sp>
    </p:spTree>
    <p:extLst>
      <p:ext uri="{BB962C8B-B14F-4D97-AF65-F5344CB8AC3E}">
        <p14:creationId xmlns:p14="http://schemas.microsoft.com/office/powerpoint/2010/main" val="317744184"/>
      </p:ext>
    </p:extLst>
  </p:cSld>
  <p:clrMapOvr>
    <a:masterClrMapping/>
  </p:clrMapOvr>
</p:sld>
</file>

<file path=ppt/theme/theme1.xml><?xml version="1.0" encoding="utf-8"?>
<a:theme xmlns:a="http://schemas.openxmlformats.org/drawingml/2006/main" name="RedYellowBlue Theme">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RedYellowBlue Theme</Template>
  <TotalTime>215</TotalTime>
  <Words>343</Words>
  <Application>Microsoft Macintosh PowerPoint</Application>
  <PresentationFormat>On-screen Show (4:3)</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Tahoma</vt:lpstr>
      <vt:lpstr>Wingdings</vt:lpstr>
      <vt:lpstr>RedYellowBlue Theme</vt:lpstr>
      <vt:lpstr>Integration Testing</vt:lpstr>
      <vt:lpstr>Overview of Testing Types</vt:lpstr>
      <vt:lpstr>Integration Testing</vt:lpstr>
      <vt:lpstr>Inputs to Integration Tests</vt:lpstr>
      <vt:lpstr>Some Inputs</vt:lpstr>
      <vt:lpstr>Initialization, Frequency and Duration</vt:lpstr>
      <vt:lpstr>Four Integration Strategies</vt:lpstr>
      <vt:lpstr>Big Bang</vt:lpstr>
      <vt:lpstr>Top-Down</vt:lpstr>
      <vt:lpstr>Top-Down Integration Testing</vt:lpstr>
      <vt:lpstr>Bottom-Up</vt:lpstr>
      <vt:lpstr>Bottom-Up Integration Testing</vt:lpstr>
      <vt:lpstr>Sandwich Integration Testing</vt:lpstr>
      <vt:lpstr>Summary</vt:lpstr>
    </vt:vector>
  </TitlesOfParts>
  <Company>California Baptist University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Dave</dc:creator>
  <cp:lastModifiedBy>Tacksoo Im</cp:lastModifiedBy>
  <cp:revision>24</cp:revision>
  <dcterms:created xsi:type="dcterms:W3CDTF">2014-09-11T20:27:16Z</dcterms:created>
  <dcterms:modified xsi:type="dcterms:W3CDTF">2016-12-17T02:00:37Z</dcterms:modified>
</cp:coreProperties>
</file>