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75" r:id="rId4"/>
    <p:sldId id="276" r:id="rId5"/>
    <p:sldId id="278" r:id="rId6"/>
    <p:sldId id="268" r:id="rId7"/>
    <p:sldId id="277" r:id="rId8"/>
    <p:sldId id="280" r:id="rId9"/>
    <p:sldId id="281" r:id="rId10"/>
    <p:sldId id="284" r:id="rId11"/>
    <p:sldId id="286" r:id="rId12"/>
    <p:sldId id="283" r:id="rId13"/>
    <p:sldId id="282" r:id="rId14"/>
    <p:sldId id="289" r:id="rId15"/>
    <p:sldId id="293" r:id="rId16"/>
    <p:sldId id="269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66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61533-0AF1-4EC5-A716-3BC5A04D4306}" type="doc">
      <dgm:prSet loTypeId="urn:microsoft.com/office/officeart/2005/8/layout/default#1" loCatId="list" qsTypeId="urn:microsoft.com/office/officeart/2005/8/quickstyle/3d8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5035371-B282-420E-9780-4A5AB7C4244A}">
      <dgm:prSet phldrT="[Text]"/>
      <dgm:spPr/>
      <dgm:t>
        <a:bodyPr/>
        <a:lstStyle/>
        <a:p>
          <a:r>
            <a:rPr lang="en-US" dirty="0" smtClean="0"/>
            <a:t>try</a:t>
          </a:r>
          <a:endParaRPr lang="en-US" dirty="0"/>
        </a:p>
      </dgm:t>
    </dgm:pt>
    <dgm:pt modelId="{4A01E679-1D6A-4A3C-8AA6-8BD5F4776AA5}" type="parTrans" cxnId="{710534AF-DBA6-47E0-8070-310B2576795A}">
      <dgm:prSet/>
      <dgm:spPr/>
      <dgm:t>
        <a:bodyPr/>
        <a:lstStyle/>
        <a:p>
          <a:endParaRPr lang="en-US"/>
        </a:p>
      </dgm:t>
    </dgm:pt>
    <dgm:pt modelId="{E6FEC54C-66C7-4489-BCD7-D809B6E33747}" type="sibTrans" cxnId="{710534AF-DBA6-47E0-8070-310B2576795A}">
      <dgm:prSet/>
      <dgm:spPr/>
      <dgm:t>
        <a:bodyPr/>
        <a:lstStyle/>
        <a:p>
          <a:endParaRPr lang="en-US"/>
        </a:p>
      </dgm:t>
    </dgm:pt>
    <dgm:pt modelId="{159D8404-3605-4305-BCA1-F03025018CCD}">
      <dgm:prSet phldrT="[Text]"/>
      <dgm:spPr/>
      <dgm:t>
        <a:bodyPr/>
        <a:lstStyle/>
        <a:p>
          <a:r>
            <a:rPr lang="en-US" dirty="0" smtClean="0"/>
            <a:t>catch</a:t>
          </a:r>
          <a:endParaRPr lang="en-US" dirty="0"/>
        </a:p>
      </dgm:t>
    </dgm:pt>
    <dgm:pt modelId="{C1A7389A-67EF-44F2-94EE-7FEC7D1AF75E}" type="parTrans" cxnId="{A02BCEA2-FE87-43E4-BB0A-CA8370B8FE86}">
      <dgm:prSet/>
      <dgm:spPr/>
      <dgm:t>
        <a:bodyPr/>
        <a:lstStyle/>
        <a:p>
          <a:endParaRPr lang="en-US"/>
        </a:p>
      </dgm:t>
    </dgm:pt>
    <dgm:pt modelId="{EB9A9F7E-5D00-4A93-B585-678EEC953B44}" type="sibTrans" cxnId="{A02BCEA2-FE87-43E4-BB0A-CA8370B8FE86}">
      <dgm:prSet/>
      <dgm:spPr/>
      <dgm:t>
        <a:bodyPr/>
        <a:lstStyle/>
        <a:p>
          <a:endParaRPr lang="en-US"/>
        </a:p>
      </dgm:t>
    </dgm:pt>
    <dgm:pt modelId="{B464005B-E5AF-47B5-A1DD-26A701ED2DB4}">
      <dgm:prSet phldrT="[Text]"/>
      <dgm:spPr/>
      <dgm:t>
        <a:bodyPr/>
        <a:lstStyle/>
        <a:p>
          <a:r>
            <a:rPr lang="en-US" dirty="0" smtClean="0"/>
            <a:t>throw</a:t>
          </a:r>
          <a:endParaRPr lang="en-US" dirty="0"/>
        </a:p>
      </dgm:t>
    </dgm:pt>
    <dgm:pt modelId="{4423644B-6E08-4146-A8E5-223A13B62D9C}" type="parTrans" cxnId="{7C4C0631-52FF-424E-BBC3-D93E0F680F55}">
      <dgm:prSet/>
      <dgm:spPr/>
      <dgm:t>
        <a:bodyPr/>
        <a:lstStyle/>
        <a:p>
          <a:endParaRPr lang="en-US"/>
        </a:p>
      </dgm:t>
    </dgm:pt>
    <dgm:pt modelId="{C6C20FA1-045D-44C0-9F11-EA76CB02B02F}" type="sibTrans" cxnId="{7C4C0631-52FF-424E-BBC3-D93E0F680F55}">
      <dgm:prSet/>
      <dgm:spPr/>
      <dgm:t>
        <a:bodyPr/>
        <a:lstStyle/>
        <a:p>
          <a:endParaRPr lang="en-US"/>
        </a:p>
      </dgm:t>
    </dgm:pt>
    <dgm:pt modelId="{1E0EAD35-C0D1-4C68-A2D8-E6410A468EDF}">
      <dgm:prSet phldrT="[Text]"/>
      <dgm:spPr/>
      <dgm:t>
        <a:bodyPr/>
        <a:lstStyle/>
        <a:p>
          <a:r>
            <a:rPr lang="en-US" dirty="0" smtClean="0"/>
            <a:t>throws</a:t>
          </a:r>
          <a:endParaRPr lang="en-US" dirty="0"/>
        </a:p>
      </dgm:t>
    </dgm:pt>
    <dgm:pt modelId="{8F193379-6E7D-49CB-B1DC-FCEEE057C89F}" type="parTrans" cxnId="{28402FAA-37BD-435E-9DFD-4DF7468B5E93}">
      <dgm:prSet/>
      <dgm:spPr/>
      <dgm:t>
        <a:bodyPr/>
        <a:lstStyle/>
        <a:p>
          <a:endParaRPr lang="en-US"/>
        </a:p>
      </dgm:t>
    </dgm:pt>
    <dgm:pt modelId="{DE2E07CD-164C-4377-89E8-B13A3652C318}" type="sibTrans" cxnId="{28402FAA-37BD-435E-9DFD-4DF7468B5E93}">
      <dgm:prSet/>
      <dgm:spPr/>
      <dgm:t>
        <a:bodyPr/>
        <a:lstStyle/>
        <a:p>
          <a:endParaRPr lang="en-US"/>
        </a:p>
      </dgm:t>
    </dgm:pt>
    <dgm:pt modelId="{4CEBFECB-BB6C-445E-99F5-B60B9CAB86C8}">
      <dgm:prSet phldrT="[Text]"/>
      <dgm:spPr/>
      <dgm:t>
        <a:bodyPr/>
        <a:lstStyle/>
        <a:p>
          <a:r>
            <a:rPr lang="en-US" dirty="0" smtClean="0"/>
            <a:t>finally</a:t>
          </a:r>
          <a:endParaRPr lang="en-US" dirty="0"/>
        </a:p>
      </dgm:t>
    </dgm:pt>
    <dgm:pt modelId="{4B214A94-6078-4402-B9F1-EA306C0B4A92}" type="parTrans" cxnId="{38090AC6-439B-487F-9889-532B4C51329C}">
      <dgm:prSet/>
      <dgm:spPr/>
      <dgm:t>
        <a:bodyPr/>
        <a:lstStyle/>
        <a:p>
          <a:endParaRPr lang="en-US"/>
        </a:p>
      </dgm:t>
    </dgm:pt>
    <dgm:pt modelId="{8E507246-D7F6-466D-B5E9-6F54311192B2}" type="sibTrans" cxnId="{38090AC6-439B-487F-9889-532B4C51329C}">
      <dgm:prSet/>
      <dgm:spPr/>
      <dgm:t>
        <a:bodyPr/>
        <a:lstStyle/>
        <a:p>
          <a:endParaRPr lang="en-US"/>
        </a:p>
      </dgm:t>
    </dgm:pt>
    <dgm:pt modelId="{4043CA1F-7EFB-4C05-99FE-0814FA15566E}" type="pres">
      <dgm:prSet presAssocID="{E9B61533-0AF1-4EC5-A716-3BC5A04D430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2F834-1388-4FD2-8EA6-BC21601C0B8A}" type="pres">
      <dgm:prSet presAssocID="{95035371-B282-420E-9780-4A5AB7C424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FA1E9-1C3F-4E15-9C5D-84A587007286}" type="pres">
      <dgm:prSet presAssocID="{E6FEC54C-66C7-4489-BCD7-D809B6E33747}" presName="sibTrans" presStyleCnt="0"/>
      <dgm:spPr/>
    </dgm:pt>
    <dgm:pt modelId="{E35E50C6-7838-4B68-AF29-01638F367FFC}" type="pres">
      <dgm:prSet presAssocID="{159D8404-3605-4305-BCA1-F03025018CC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70796-A330-416F-8865-4FDA9A28FFD3}" type="pres">
      <dgm:prSet presAssocID="{EB9A9F7E-5D00-4A93-B585-678EEC953B44}" presName="sibTrans" presStyleCnt="0"/>
      <dgm:spPr/>
    </dgm:pt>
    <dgm:pt modelId="{159034BB-3A14-46B7-8B86-59AAB0C077E6}" type="pres">
      <dgm:prSet presAssocID="{B464005B-E5AF-47B5-A1DD-26A701ED2DB4}" presName="node" presStyleLbl="node1" presStyleIdx="2" presStyleCnt="5" custLinFactY="22014" custLinFactNeighborX="148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77529-683B-47F3-ADEA-C1DD3FD852DA}" type="pres">
      <dgm:prSet presAssocID="{C6C20FA1-045D-44C0-9F11-EA76CB02B02F}" presName="sibTrans" presStyleCnt="0"/>
      <dgm:spPr/>
    </dgm:pt>
    <dgm:pt modelId="{C767E3E7-7C04-4377-89B8-A18D27F68CC8}" type="pres">
      <dgm:prSet presAssocID="{1E0EAD35-C0D1-4C68-A2D8-E6410A468EDF}" presName="node" presStyleLbl="node1" presStyleIdx="3" presStyleCnt="5" custLinFactY="22014" custLinFactNeighborX="687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D68B-51F0-42BB-A89E-FE5113913E47}" type="pres">
      <dgm:prSet presAssocID="{DE2E07CD-164C-4377-89E8-B13A3652C318}" presName="sibTrans" presStyleCnt="0"/>
      <dgm:spPr/>
    </dgm:pt>
    <dgm:pt modelId="{A3EF914D-D476-4F09-AFF6-8DDCC25C5BB6}" type="pres">
      <dgm:prSet presAssocID="{4CEBFECB-BB6C-445E-99F5-B60B9CAB86C8}" presName="node" presStyleLbl="node1" presStyleIdx="4" presStyleCnt="5" custLinFactY="-16948" custLinFactNeighborX="-260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866E2-E446-42EF-AF28-C43A739F3C54}" type="presOf" srcId="{E9B61533-0AF1-4EC5-A716-3BC5A04D4306}" destId="{4043CA1F-7EFB-4C05-99FE-0814FA15566E}" srcOrd="0" destOrd="0" presId="urn:microsoft.com/office/officeart/2005/8/layout/default#1"/>
    <dgm:cxn modelId="{27807478-691C-4EAB-A7A5-AB48F3A2EEC7}" type="presOf" srcId="{1E0EAD35-C0D1-4C68-A2D8-E6410A468EDF}" destId="{C767E3E7-7C04-4377-89B8-A18D27F68CC8}" srcOrd="0" destOrd="0" presId="urn:microsoft.com/office/officeart/2005/8/layout/default#1"/>
    <dgm:cxn modelId="{710534AF-DBA6-47E0-8070-310B2576795A}" srcId="{E9B61533-0AF1-4EC5-A716-3BC5A04D4306}" destId="{95035371-B282-420E-9780-4A5AB7C4244A}" srcOrd="0" destOrd="0" parTransId="{4A01E679-1D6A-4A3C-8AA6-8BD5F4776AA5}" sibTransId="{E6FEC54C-66C7-4489-BCD7-D809B6E33747}"/>
    <dgm:cxn modelId="{28402FAA-37BD-435E-9DFD-4DF7468B5E93}" srcId="{E9B61533-0AF1-4EC5-A716-3BC5A04D4306}" destId="{1E0EAD35-C0D1-4C68-A2D8-E6410A468EDF}" srcOrd="3" destOrd="0" parTransId="{8F193379-6E7D-49CB-B1DC-FCEEE057C89F}" sibTransId="{DE2E07CD-164C-4377-89E8-B13A3652C318}"/>
    <dgm:cxn modelId="{E03E0799-465E-464B-B9A3-81D055160C43}" type="presOf" srcId="{4CEBFECB-BB6C-445E-99F5-B60B9CAB86C8}" destId="{A3EF914D-D476-4F09-AFF6-8DDCC25C5BB6}" srcOrd="0" destOrd="0" presId="urn:microsoft.com/office/officeart/2005/8/layout/default#1"/>
    <dgm:cxn modelId="{A02BCEA2-FE87-43E4-BB0A-CA8370B8FE86}" srcId="{E9B61533-0AF1-4EC5-A716-3BC5A04D4306}" destId="{159D8404-3605-4305-BCA1-F03025018CCD}" srcOrd="1" destOrd="0" parTransId="{C1A7389A-67EF-44F2-94EE-7FEC7D1AF75E}" sibTransId="{EB9A9F7E-5D00-4A93-B585-678EEC953B44}"/>
    <dgm:cxn modelId="{F80A3FC9-8152-4A7C-9E49-3AF28BBD7CDE}" type="presOf" srcId="{B464005B-E5AF-47B5-A1DD-26A701ED2DB4}" destId="{159034BB-3A14-46B7-8B86-59AAB0C077E6}" srcOrd="0" destOrd="0" presId="urn:microsoft.com/office/officeart/2005/8/layout/default#1"/>
    <dgm:cxn modelId="{F0A02226-B9EB-4F56-BA2D-697DA1C4A364}" type="presOf" srcId="{159D8404-3605-4305-BCA1-F03025018CCD}" destId="{E35E50C6-7838-4B68-AF29-01638F367FFC}" srcOrd="0" destOrd="0" presId="urn:microsoft.com/office/officeart/2005/8/layout/default#1"/>
    <dgm:cxn modelId="{38090AC6-439B-487F-9889-532B4C51329C}" srcId="{E9B61533-0AF1-4EC5-A716-3BC5A04D4306}" destId="{4CEBFECB-BB6C-445E-99F5-B60B9CAB86C8}" srcOrd="4" destOrd="0" parTransId="{4B214A94-6078-4402-B9F1-EA306C0B4A92}" sibTransId="{8E507246-D7F6-466D-B5E9-6F54311192B2}"/>
    <dgm:cxn modelId="{7C4C0631-52FF-424E-BBC3-D93E0F680F55}" srcId="{E9B61533-0AF1-4EC5-A716-3BC5A04D4306}" destId="{B464005B-E5AF-47B5-A1DD-26A701ED2DB4}" srcOrd="2" destOrd="0" parTransId="{4423644B-6E08-4146-A8E5-223A13B62D9C}" sibTransId="{C6C20FA1-045D-44C0-9F11-EA76CB02B02F}"/>
    <dgm:cxn modelId="{331BCF40-D43D-4FB6-B751-523C35DFFB68}" type="presOf" srcId="{95035371-B282-420E-9780-4A5AB7C4244A}" destId="{14A2F834-1388-4FD2-8EA6-BC21601C0B8A}" srcOrd="0" destOrd="0" presId="urn:microsoft.com/office/officeart/2005/8/layout/default#1"/>
    <dgm:cxn modelId="{35AED67D-A457-4331-9AD6-855FA9EE1382}" type="presParOf" srcId="{4043CA1F-7EFB-4C05-99FE-0814FA15566E}" destId="{14A2F834-1388-4FD2-8EA6-BC21601C0B8A}" srcOrd="0" destOrd="0" presId="urn:microsoft.com/office/officeart/2005/8/layout/default#1"/>
    <dgm:cxn modelId="{5C127D58-7619-4A17-9F3D-1591011E8B32}" type="presParOf" srcId="{4043CA1F-7EFB-4C05-99FE-0814FA15566E}" destId="{ADDFA1E9-1C3F-4E15-9C5D-84A587007286}" srcOrd="1" destOrd="0" presId="urn:microsoft.com/office/officeart/2005/8/layout/default#1"/>
    <dgm:cxn modelId="{47D7D09C-873F-4590-A547-A1F60221DA40}" type="presParOf" srcId="{4043CA1F-7EFB-4C05-99FE-0814FA15566E}" destId="{E35E50C6-7838-4B68-AF29-01638F367FFC}" srcOrd="2" destOrd="0" presId="urn:microsoft.com/office/officeart/2005/8/layout/default#1"/>
    <dgm:cxn modelId="{325855C0-9F89-46E1-A2FD-EF131F35B5C3}" type="presParOf" srcId="{4043CA1F-7EFB-4C05-99FE-0814FA15566E}" destId="{26670796-A330-416F-8865-4FDA9A28FFD3}" srcOrd="3" destOrd="0" presId="urn:microsoft.com/office/officeart/2005/8/layout/default#1"/>
    <dgm:cxn modelId="{D086FDE8-2F30-436E-8641-E530EC16B3CB}" type="presParOf" srcId="{4043CA1F-7EFB-4C05-99FE-0814FA15566E}" destId="{159034BB-3A14-46B7-8B86-59AAB0C077E6}" srcOrd="4" destOrd="0" presId="urn:microsoft.com/office/officeart/2005/8/layout/default#1"/>
    <dgm:cxn modelId="{E4E1361F-CA4C-4AA9-81AD-1482ADD338D5}" type="presParOf" srcId="{4043CA1F-7EFB-4C05-99FE-0814FA15566E}" destId="{D3C77529-683B-47F3-ADEA-C1DD3FD852DA}" srcOrd="5" destOrd="0" presId="urn:microsoft.com/office/officeart/2005/8/layout/default#1"/>
    <dgm:cxn modelId="{83CB93D6-E9F0-4A2B-AFCC-C13316E1B63C}" type="presParOf" srcId="{4043CA1F-7EFB-4C05-99FE-0814FA15566E}" destId="{C767E3E7-7C04-4377-89B8-A18D27F68CC8}" srcOrd="6" destOrd="0" presId="urn:microsoft.com/office/officeart/2005/8/layout/default#1"/>
    <dgm:cxn modelId="{A6CC9E1B-7262-4B13-B27F-9A2FD4907E40}" type="presParOf" srcId="{4043CA1F-7EFB-4C05-99FE-0814FA15566E}" destId="{7E20D68B-51F0-42BB-A89E-FE5113913E47}" srcOrd="7" destOrd="0" presId="urn:microsoft.com/office/officeart/2005/8/layout/default#1"/>
    <dgm:cxn modelId="{570D72B3-D4AA-4323-9EF1-758266918405}" type="presParOf" srcId="{4043CA1F-7EFB-4C05-99FE-0814FA15566E}" destId="{A3EF914D-D476-4F09-AFF6-8DDCC25C5BB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2F834-1388-4FD2-8EA6-BC21601C0B8A}">
      <dsp:nvSpPr>
        <dsp:cNvPr id="0" name=""/>
        <dsp:cNvSpPr/>
      </dsp:nvSpPr>
      <dsp:spPr>
        <a:xfrm>
          <a:off x="642805" y="781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try</a:t>
          </a:r>
          <a:endParaRPr lang="en-US" sz="5500" kern="1200" dirty="0"/>
        </a:p>
      </dsp:txBody>
      <dsp:txXfrm>
        <a:off x="642805" y="781"/>
        <a:ext cx="2399518" cy="1439711"/>
      </dsp:txXfrm>
    </dsp:sp>
    <dsp:sp modelId="{E35E50C6-7838-4B68-AF29-01638F367FFC}">
      <dsp:nvSpPr>
        <dsp:cNvPr id="0" name=""/>
        <dsp:cNvSpPr/>
      </dsp:nvSpPr>
      <dsp:spPr>
        <a:xfrm>
          <a:off x="3282275" y="781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catch</a:t>
          </a:r>
          <a:endParaRPr lang="en-US" sz="5500" kern="1200" dirty="0"/>
        </a:p>
      </dsp:txBody>
      <dsp:txXfrm>
        <a:off x="3282275" y="781"/>
        <a:ext cx="2399518" cy="1439711"/>
      </dsp:txXfrm>
    </dsp:sp>
    <dsp:sp modelId="{159034BB-3A14-46B7-8B86-59AAB0C077E6}">
      <dsp:nvSpPr>
        <dsp:cNvPr id="0" name=""/>
        <dsp:cNvSpPr/>
      </dsp:nvSpPr>
      <dsp:spPr>
        <a:xfrm>
          <a:off x="678366" y="3360888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throw</a:t>
          </a:r>
          <a:endParaRPr lang="en-US" sz="5500" kern="1200" dirty="0"/>
        </a:p>
      </dsp:txBody>
      <dsp:txXfrm>
        <a:off x="678366" y="3360888"/>
        <a:ext cx="2399518" cy="1439711"/>
      </dsp:txXfrm>
    </dsp:sp>
    <dsp:sp modelId="{C767E3E7-7C04-4377-89B8-A18D27F68CC8}">
      <dsp:nvSpPr>
        <dsp:cNvPr id="0" name=""/>
        <dsp:cNvSpPr/>
      </dsp:nvSpPr>
      <dsp:spPr>
        <a:xfrm>
          <a:off x="3447338" y="3360888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throws</a:t>
          </a:r>
          <a:endParaRPr lang="en-US" sz="5500" kern="1200" dirty="0"/>
        </a:p>
      </dsp:txBody>
      <dsp:txXfrm>
        <a:off x="3447338" y="3360888"/>
        <a:ext cx="2399518" cy="1439711"/>
      </dsp:txXfrm>
    </dsp:sp>
    <dsp:sp modelId="{A3EF914D-D476-4F09-AFF6-8DDCC25C5BB6}">
      <dsp:nvSpPr>
        <dsp:cNvPr id="0" name=""/>
        <dsp:cNvSpPr/>
      </dsp:nvSpPr>
      <dsp:spPr>
        <a:xfrm>
          <a:off x="1899961" y="1676394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finally</a:t>
          </a:r>
          <a:endParaRPr lang="en-US" sz="5500" kern="1200" dirty="0"/>
        </a:p>
      </dsp:txBody>
      <dsp:txXfrm>
        <a:off x="1899961" y="1676394"/>
        <a:ext cx="2399518" cy="1439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Exceptions &amp; Testing Exceptions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smtClean="0"/>
              <a:t>Handling Exceptions</a:t>
            </a:r>
            <a:endParaRPr lang="en-US" smtClean="0">
              <a:latin typeface="Book Antiqua" pitchFamily="18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2286000"/>
          </a:xfrm>
        </p:spPr>
        <p:txBody>
          <a:bodyPr/>
          <a:lstStyle/>
          <a:p>
            <a:pPr marL="0" indent="0"/>
            <a:r>
              <a:rPr lang="en-US" sz="3100" dirty="0" smtClean="0">
                <a:cs typeface="Courier New" pitchFamily="49" charset="0"/>
              </a:rPr>
              <a:t> Try Catch</a:t>
            </a:r>
            <a:endParaRPr lang="en-US" sz="2700" dirty="0" smtClean="0">
              <a:cs typeface="Courier New" pitchFamily="49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43150"/>
            <a:ext cx="7716957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smtClean="0"/>
              <a:t>Handling Exceptions</a:t>
            </a:r>
            <a:endParaRPr lang="en-US" smtClean="0">
              <a:latin typeface="Book Antiqua" pitchFamily="18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077200" cy="1681163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3100" dirty="0" smtClean="0">
                <a:cs typeface="Courier New" pitchFamily="49" charset="0"/>
              </a:rPr>
              <a:t> Try Catch Finally</a:t>
            </a:r>
          </a:p>
          <a:p>
            <a:pPr marL="400050" lvl="1" indent="0"/>
            <a:r>
              <a:rPr lang="en-US" sz="2400" dirty="0" smtClean="0"/>
              <a:t> Use </a:t>
            </a:r>
            <a:r>
              <a:rPr lang="en-US" sz="2400" i="1" dirty="0">
                <a:solidFill>
                  <a:srgbClr val="FF0000"/>
                </a:solidFill>
              </a:rPr>
              <a:t>finally</a:t>
            </a:r>
            <a:r>
              <a:rPr lang="en-US" sz="2400" dirty="0"/>
              <a:t> clause for code that must be </a:t>
            </a:r>
            <a:r>
              <a:rPr lang="en-US" sz="2400" dirty="0">
                <a:solidFill>
                  <a:srgbClr val="FF0000"/>
                </a:solidFill>
              </a:rPr>
              <a:t>executed "no matter </a:t>
            </a:r>
            <a:r>
              <a:rPr lang="en-US" sz="2400" dirty="0" smtClean="0">
                <a:solidFill>
                  <a:srgbClr val="FF0000"/>
                </a:solidFill>
              </a:rPr>
              <a:t>what“</a:t>
            </a:r>
            <a:endParaRPr lang="en-US" sz="2400" dirty="0" smtClean="0"/>
          </a:p>
          <a:p>
            <a:pPr marL="400050" lvl="1" indent="0"/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Executed </a:t>
            </a:r>
            <a:r>
              <a:rPr lang="en-US" sz="2400" i="1" dirty="0">
                <a:solidFill>
                  <a:srgbClr val="FF0000"/>
                </a:solidFill>
              </a:rPr>
              <a:t>even if there is a return statement prior to reaching the finally </a:t>
            </a:r>
            <a:r>
              <a:rPr lang="en-US" sz="2400" i="1" dirty="0" smtClean="0">
                <a:solidFill>
                  <a:srgbClr val="FF0000"/>
                </a:solidFill>
              </a:rPr>
              <a:t>block</a:t>
            </a:r>
            <a:endParaRPr lang="en-US" sz="2400" dirty="0">
              <a:solidFill>
                <a:srgbClr val="FF0000"/>
              </a:solidFill>
            </a:endParaRPr>
          </a:p>
          <a:p>
            <a:pPr marL="400050" lvl="1" indent="0"/>
            <a:endParaRPr lang="en-US" sz="2300" dirty="0" smtClean="0">
              <a:cs typeface="Courier New" pitchFamily="49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81400"/>
            <a:ext cx="86646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use a finally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470"/>
            <a:ext cx="8229600" cy="710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Whenever you have something to clean up</a:t>
            </a:r>
          </a:p>
          <a:p>
            <a:pPr lvl="1"/>
            <a:r>
              <a:rPr lang="en-US" dirty="0" smtClean="0"/>
              <a:t>Release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5334000" cy="41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55" y="2438400"/>
            <a:ext cx="5753100" cy="31908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09800" y="43434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Last Piece… Throwing Exceptions</a:t>
            </a:r>
            <a:endParaRPr lang="en-US" b="1" dirty="0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34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somebody writes </a:t>
            </a:r>
            <a:r>
              <a:rPr lang="en-US" dirty="0" smtClean="0"/>
              <a:t>code </a:t>
            </a:r>
            <a:r>
              <a:rPr lang="en-US" dirty="0"/>
              <a:t>that could encounter </a:t>
            </a:r>
            <a:r>
              <a:rPr lang="en-US" dirty="0" smtClean="0"/>
              <a:t>an exception, </a:t>
            </a:r>
            <a:endParaRPr lang="en-US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it creates an object of appropriate Exception class and throws it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and </a:t>
            </a:r>
            <a:r>
              <a:rPr lang="en-US" u="sng" dirty="0" smtClean="0"/>
              <a:t>must</a:t>
            </a:r>
            <a:r>
              <a:rPr lang="en-US" dirty="0" smtClean="0"/>
              <a:t> also declare </a:t>
            </a:r>
            <a:r>
              <a:rPr lang="en-US" dirty="0"/>
              <a:t>it in case of checked exception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" y="3276600"/>
            <a:ext cx="9089571" cy="2362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257800" y="3581400"/>
            <a:ext cx="3581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4114800"/>
            <a:ext cx="3581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Throwing Exceptions... Wait a Minute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81400"/>
            <a:ext cx="569458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3048000" cy="13283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1391334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</a:rPr>
              <a:t>Why doesn’t </a:t>
            </a:r>
            <a:r>
              <a:rPr lang="en-US" dirty="0" err="1" smtClean="0">
                <a:latin typeface="Verdana" panose="020B0604030504040204" pitchFamily="34" charset="0"/>
              </a:rPr>
              <a:t>ArrayList.get</a:t>
            </a:r>
            <a:r>
              <a:rPr lang="en-US" dirty="0" smtClean="0">
                <a:latin typeface="Verdana" panose="020B0604030504040204" pitchFamily="34" charset="0"/>
              </a:rPr>
              <a:t>() declare throws in the method signature?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181600"/>
            <a:ext cx="6705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Only </a:t>
            </a:r>
            <a:r>
              <a:rPr lang="en-US" b="1" u="sng" dirty="0" smtClean="0"/>
              <a:t>required to declare </a:t>
            </a:r>
            <a:r>
              <a:rPr lang="en-US" b="1" u="sng" dirty="0"/>
              <a:t>it in case of checked </a:t>
            </a:r>
            <a:r>
              <a:rPr lang="en-US" b="1" u="sng" dirty="0" smtClean="0"/>
              <a:t>exception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FileNotFoundException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 for exception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throw – </a:t>
            </a:r>
            <a:r>
              <a:rPr lang="en-US" sz="2000" dirty="0" smtClean="0">
                <a:latin typeface="Verdana" panose="020B0604030504040204" pitchFamily="34" charset="0"/>
              </a:rPr>
              <a:t>Generates an exception </a:t>
            </a:r>
            <a:r>
              <a:rPr lang="en-US" sz="2000" dirty="0">
                <a:latin typeface="Verdana" panose="020B0604030504040204" pitchFamily="34" charset="0"/>
              </a:rPr>
              <a:t>explicitly </a:t>
            </a:r>
            <a:r>
              <a:rPr lang="en-US" sz="2000" dirty="0" smtClean="0">
                <a:latin typeface="Verdana" panose="020B0604030504040204" pitchFamily="34" charset="0"/>
              </a:rPr>
              <a:t>in </a:t>
            </a:r>
            <a:r>
              <a:rPr lang="en-US" sz="2000" dirty="0">
                <a:latin typeface="Verdana" panose="020B0604030504040204" pitchFamily="34" charset="0"/>
              </a:rPr>
              <a:t>our </a:t>
            </a:r>
            <a:r>
              <a:rPr lang="en-US" sz="2000" dirty="0" smtClean="0">
                <a:latin typeface="Verdana" panose="020B0604030504040204" pitchFamily="34" charset="0"/>
              </a:rPr>
              <a:t>code. For example,  </a:t>
            </a:r>
            <a:r>
              <a:rPr lang="en-US" sz="2000" dirty="0">
                <a:latin typeface="Verdana" panose="020B0604030504040204" pitchFamily="34" charset="0"/>
              </a:rPr>
              <a:t>in a user authentication program we </a:t>
            </a:r>
            <a:r>
              <a:rPr lang="en-US" sz="2000" dirty="0" smtClean="0">
                <a:latin typeface="Verdana" panose="020B0604030504040204" pitchFamily="34" charset="0"/>
              </a:rPr>
              <a:t>may throw an </a:t>
            </a:r>
            <a:r>
              <a:rPr lang="en-US" sz="2000" dirty="0">
                <a:latin typeface="Verdana" panose="020B0604030504040204" pitchFamily="34" charset="0"/>
              </a:rPr>
              <a:t>exception to client if the password is </a:t>
            </a:r>
            <a:r>
              <a:rPr lang="en-US" sz="2000" dirty="0" smtClean="0">
                <a:latin typeface="Verdana" panose="020B0604030504040204" pitchFamily="34" charset="0"/>
              </a:rPr>
              <a:t>null.</a:t>
            </a:r>
            <a:endParaRPr lang="en-US" sz="2000" dirty="0">
              <a:latin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</a:rPr>
              <a:t>throws – </a:t>
            </a:r>
            <a:r>
              <a:rPr lang="en-US" sz="2000" dirty="0" smtClean="0">
                <a:latin typeface="Verdana" panose="020B0604030504040204" pitchFamily="34" charset="0"/>
              </a:rPr>
              <a:t>Use the </a:t>
            </a:r>
            <a:r>
              <a:rPr lang="en-US" sz="2000" dirty="0">
                <a:latin typeface="Verdana" panose="020B0604030504040204" pitchFamily="34" charset="0"/>
              </a:rPr>
              <a:t>throws keyword in method signature to let </a:t>
            </a:r>
            <a:r>
              <a:rPr lang="en-US" sz="2000" dirty="0" smtClean="0">
                <a:latin typeface="Verdana" panose="020B0604030504040204" pitchFamily="34" charset="0"/>
              </a:rPr>
              <a:t>the calling </a:t>
            </a:r>
            <a:r>
              <a:rPr lang="en-US" sz="2000" dirty="0">
                <a:latin typeface="Verdana" panose="020B0604030504040204" pitchFamily="34" charset="0"/>
              </a:rPr>
              <a:t>program know the exceptions that might be thrown by the method</a:t>
            </a:r>
            <a:r>
              <a:rPr lang="en-US" sz="2000" dirty="0" smtClean="0">
                <a:latin typeface="Verdana" panose="020B0604030504040204" pitchFamily="34" charset="0"/>
              </a:rPr>
              <a:t>.</a:t>
            </a:r>
          </a:p>
          <a:p>
            <a:r>
              <a:rPr lang="en-US" sz="2000" dirty="0" smtClean="0">
                <a:latin typeface="Verdana" panose="020B0604030504040204" pitchFamily="34" charset="0"/>
              </a:rPr>
              <a:t>try-catch – try </a:t>
            </a:r>
            <a:r>
              <a:rPr lang="en-US" sz="2000" dirty="0">
                <a:latin typeface="Verdana" panose="020B0604030504040204" pitchFamily="34" charset="0"/>
              </a:rPr>
              <a:t>is the start of the </a:t>
            </a:r>
            <a:r>
              <a:rPr lang="en-US" sz="2000" dirty="0" smtClean="0">
                <a:latin typeface="Verdana" panose="020B0604030504040204" pitchFamily="34" charset="0"/>
              </a:rPr>
              <a:t>block that may throw exceptions </a:t>
            </a:r>
            <a:r>
              <a:rPr lang="en-US" sz="2000" dirty="0">
                <a:latin typeface="Verdana" panose="020B0604030504040204" pitchFamily="34" charset="0"/>
              </a:rPr>
              <a:t>and catch is at the end of try block to handle the exceptions. </a:t>
            </a:r>
            <a:r>
              <a:rPr lang="en-US" sz="2000" dirty="0" smtClean="0">
                <a:latin typeface="Verdana" panose="020B0604030504040204" pitchFamily="34" charset="0"/>
              </a:rPr>
              <a:t>One try block </a:t>
            </a:r>
            <a:r>
              <a:rPr lang="en-US" sz="2000" dirty="0">
                <a:latin typeface="Verdana" panose="020B0604030504040204" pitchFamily="34" charset="0"/>
              </a:rPr>
              <a:t>can have multiple catch </a:t>
            </a:r>
            <a:r>
              <a:rPr lang="en-US" sz="2000" dirty="0" smtClean="0">
                <a:latin typeface="Verdana" panose="020B0604030504040204" pitchFamily="34" charset="0"/>
              </a:rPr>
              <a:t>; try-catch blocks </a:t>
            </a:r>
            <a:r>
              <a:rPr lang="en-US" sz="2000" dirty="0">
                <a:latin typeface="Verdana" panose="020B0604030504040204" pitchFamily="34" charset="0"/>
              </a:rPr>
              <a:t>can be </a:t>
            </a:r>
            <a:r>
              <a:rPr lang="en-US" sz="2000" dirty="0" smtClean="0">
                <a:latin typeface="Verdana" panose="020B0604030504040204" pitchFamily="34" charset="0"/>
              </a:rPr>
              <a:t>nested.</a:t>
            </a:r>
            <a:endParaRPr lang="en-US" sz="2000" dirty="0">
              <a:latin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</a:rPr>
              <a:t>finally – </a:t>
            </a:r>
            <a:r>
              <a:rPr lang="en-US" sz="2000" dirty="0" smtClean="0">
                <a:latin typeface="Verdana" panose="020B0604030504040204" pitchFamily="34" charset="0"/>
              </a:rPr>
              <a:t>The finally </a:t>
            </a:r>
            <a:r>
              <a:rPr lang="en-US" sz="2000" dirty="0">
                <a:latin typeface="Verdana" panose="020B0604030504040204" pitchFamily="34" charset="0"/>
              </a:rPr>
              <a:t>block is </a:t>
            </a:r>
            <a:r>
              <a:rPr lang="en-US" sz="2000" dirty="0" smtClean="0">
                <a:latin typeface="Verdana" panose="020B0604030504040204" pitchFamily="34" charset="0"/>
              </a:rPr>
              <a:t>optional; it </a:t>
            </a:r>
            <a:r>
              <a:rPr lang="en-US" sz="2000" dirty="0">
                <a:latin typeface="Verdana" panose="020B0604030504040204" pitchFamily="34" charset="0"/>
              </a:rPr>
              <a:t>gets executed </a:t>
            </a:r>
            <a:r>
              <a:rPr lang="en-US" sz="2000" dirty="0" smtClean="0">
                <a:latin typeface="Verdana" panose="020B0604030504040204" pitchFamily="34" charset="0"/>
              </a:rPr>
              <a:t>in all cases, </a:t>
            </a:r>
            <a:r>
              <a:rPr lang="en-US" sz="2000" dirty="0">
                <a:latin typeface="Verdana" panose="020B0604030504040204" pitchFamily="34" charset="0"/>
              </a:rPr>
              <a:t>whether </a:t>
            </a:r>
            <a:r>
              <a:rPr lang="en-US" sz="2000" dirty="0" smtClean="0">
                <a:latin typeface="Verdana" panose="020B0604030504040204" pitchFamily="34" charset="0"/>
              </a:rPr>
              <a:t>an exception </a:t>
            </a:r>
            <a:r>
              <a:rPr lang="en-US" sz="2000" dirty="0">
                <a:latin typeface="Verdana" panose="020B0604030504040204" pitchFamily="34" charset="0"/>
              </a:rPr>
              <a:t>occurred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5562600" cy="1295400"/>
          </a:xfrm>
        </p:spPr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Exception-Hierarchy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52800" cy="68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76400"/>
            <a:ext cx="5181600" cy="4449763"/>
          </a:xfrm>
        </p:spPr>
        <p:txBody>
          <a:bodyPr>
            <a:normAutofit/>
          </a:bodyPr>
          <a:lstStyle/>
          <a:p>
            <a:r>
              <a:rPr lang="en-US" sz="2000" dirty="0"/>
              <a:t>Red colored are </a:t>
            </a:r>
            <a:r>
              <a:rPr lang="en-US" sz="2000" i="1" dirty="0"/>
              <a:t>checked</a:t>
            </a:r>
            <a:r>
              <a:rPr lang="en-US" sz="2000" dirty="0"/>
              <a:t> exceptions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Checked </a:t>
            </a:r>
            <a:r>
              <a:rPr lang="en-US" sz="1800" dirty="0"/>
              <a:t>exceptions must be caught at compile time</a:t>
            </a:r>
            <a:r>
              <a:rPr lang="en-US" sz="18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1800" dirty="0" smtClean="0"/>
              <a:t>Blue </a:t>
            </a:r>
            <a:r>
              <a:rPr lang="en-US" sz="1800" dirty="0"/>
              <a:t>colored are </a:t>
            </a:r>
            <a:r>
              <a:rPr lang="en-US" sz="1800" i="1" dirty="0" smtClean="0"/>
              <a:t>unchecked</a:t>
            </a:r>
            <a:r>
              <a:rPr lang="en-US" sz="1800" dirty="0"/>
              <a:t> exceptions. </a:t>
            </a:r>
            <a:endParaRPr lang="en-US" sz="1800" dirty="0" smtClean="0"/>
          </a:p>
          <a:p>
            <a:pPr lvl="1"/>
            <a:r>
              <a:rPr lang="en-US" sz="1800" dirty="0" smtClean="0"/>
              <a:t>These exceptions are </a:t>
            </a:r>
            <a:r>
              <a:rPr lang="en-US" sz="1800" dirty="0"/>
              <a:t>not expected to be </a:t>
            </a:r>
            <a:r>
              <a:rPr lang="en-US" sz="1800" dirty="0" smtClean="0"/>
              <a:t>recovered.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Errors are </a:t>
            </a:r>
            <a:r>
              <a:rPr lang="en-US" sz="2000" dirty="0"/>
              <a:t>serious problems that a reasonable application should not try to </a:t>
            </a:r>
            <a:r>
              <a:rPr lang="en-US" sz="2000" dirty="0" smtClean="0"/>
              <a:t>catch</a:t>
            </a:r>
          </a:p>
          <a:p>
            <a:pPr lvl="1"/>
            <a:r>
              <a:rPr lang="en-US" sz="1600" dirty="0" err="1" smtClean="0"/>
              <a:t>OutOfMemoryError</a:t>
            </a:r>
            <a:r>
              <a:rPr lang="en-US" sz="1600" dirty="0" smtClean="0"/>
              <a:t>, </a:t>
            </a:r>
            <a:r>
              <a:rPr lang="en-US" sz="1600" dirty="0" err="1" smtClean="0"/>
              <a:t>InternalError</a:t>
            </a:r>
            <a:r>
              <a:rPr lang="en-US" sz="1600" dirty="0" smtClean="0"/>
              <a:t>, 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3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/>
              <a:t>Creating Custom Exception Classes</a:t>
            </a:r>
            <a:endParaRPr lang="en-US" b="1" dirty="0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04800" y="1041400"/>
            <a:ext cx="8610600" cy="5244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800" dirty="0"/>
              <a:t>Create custom exception classes if the predefined classes are not sufficient.</a:t>
            </a:r>
          </a:p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lang="en-US" sz="1500" dirty="0"/>
          </a:p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800" dirty="0"/>
              <a:t>To declare custom exception </a:t>
            </a:r>
            <a:r>
              <a:rPr lang="en-US" sz="2800" dirty="0" smtClean="0"/>
              <a:t>class:</a:t>
            </a:r>
            <a:endParaRPr lang="en-US" sz="2800" dirty="0"/>
          </a:p>
          <a:p>
            <a:pPr marL="914400" lvl="1" indent="-4572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Create a class that </a:t>
            </a:r>
            <a:r>
              <a:rPr lang="en-US" sz="2800" i="1" dirty="0">
                <a:solidFill>
                  <a:srgbClr val="FF0000"/>
                </a:solidFill>
              </a:rPr>
              <a:t>extends Exception </a:t>
            </a:r>
            <a:r>
              <a:rPr lang="en-US" sz="2800" dirty="0"/>
              <a:t>or a subclass of </a:t>
            </a:r>
            <a:r>
              <a:rPr lang="en-US" sz="2800" dirty="0" smtClean="0"/>
              <a:t>Exception. </a:t>
            </a:r>
          </a:p>
          <a:p>
            <a:pPr marL="914400" lvl="1" indent="-4572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It is good practice to add:</a:t>
            </a:r>
            <a:endParaRPr lang="en-US" sz="2800" dirty="0"/>
          </a:p>
          <a:p>
            <a:pPr marL="1828800" lvl="3" indent="-4572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An argument-less constructor </a:t>
            </a:r>
          </a:p>
          <a:p>
            <a:pPr marL="1828800" lvl="3" indent="-4572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Another constructor with one string type </a:t>
            </a:r>
            <a:r>
              <a:rPr lang="en-US" sz="2400" dirty="0" smtClean="0">
                <a:solidFill>
                  <a:srgbClr val="0070C0"/>
                </a:solidFill>
              </a:rPr>
              <a:t>parameter</a:t>
            </a:r>
          </a:p>
          <a:p>
            <a:pPr marL="1828800" lvl="3" indent="-4572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Another constructor with </a:t>
            </a:r>
            <a:r>
              <a:rPr lang="en-US" sz="2400" dirty="0" err="1" smtClean="0">
                <a:solidFill>
                  <a:srgbClr val="0070C0"/>
                </a:solidFill>
              </a:rPr>
              <a:t>Throwable</a:t>
            </a:r>
            <a:r>
              <a:rPr lang="en-US" sz="2400" dirty="0" smtClean="0">
                <a:solidFill>
                  <a:srgbClr val="0070C0"/>
                </a:solidFill>
              </a:rPr>
              <a:t> to support </a:t>
            </a:r>
            <a:r>
              <a:rPr lang="en-US" sz="2400" b="1" dirty="0" smtClean="0">
                <a:solidFill>
                  <a:srgbClr val="0070C0"/>
                </a:solidFill>
              </a:rPr>
              <a:t>chained exceptions </a:t>
            </a:r>
            <a:r>
              <a:rPr lang="en-US" sz="2400" dirty="0" smtClean="0">
                <a:solidFill>
                  <a:srgbClr val="0070C0"/>
                </a:solidFill>
              </a:rPr>
              <a:t>(shown later)</a:t>
            </a:r>
            <a:endParaRPr lang="en-US" sz="2400" dirty="0">
              <a:solidFill>
                <a:srgbClr val="0070C0"/>
              </a:solidFill>
            </a:endParaRPr>
          </a:p>
          <a:p>
            <a:pPr marL="515938"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55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7226873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section of code can encounter or generate errors; there are different ways to deal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the program</a:t>
            </a:r>
          </a:p>
          <a:p>
            <a:pPr lvl="1"/>
            <a:r>
              <a:rPr lang="en-US" dirty="0" smtClean="0"/>
              <a:t>only a reasonable choice for certain small programs</a:t>
            </a:r>
          </a:p>
          <a:p>
            <a:r>
              <a:rPr lang="en-US" dirty="0" smtClean="0"/>
              <a:t>Return an "error" code from a function</a:t>
            </a:r>
          </a:p>
          <a:p>
            <a:pPr lvl="1"/>
            <a:r>
              <a:rPr lang="en-US" dirty="0" smtClean="0"/>
              <a:t>this just pushes the problem up a level</a:t>
            </a:r>
          </a:p>
          <a:p>
            <a:r>
              <a:rPr lang="en-US" dirty="0" smtClean="0"/>
              <a:t>Process or correct the error locally and go on</a:t>
            </a:r>
          </a:p>
          <a:p>
            <a:pPr lvl="1"/>
            <a:r>
              <a:rPr lang="en-US" dirty="0" smtClean="0"/>
              <a:t>not always an option; local info often isn't enough</a:t>
            </a:r>
          </a:p>
          <a:p>
            <a:r>
              <a:rPr lang="en-US" dirty="0" smtClean="0"/>
              <a:t>Call a function that services errors</a:t>
            </a:r>
          </a:p>
          <a:p>
            <a:pPr lvl="1"/>
            <a:r>
              <a:rPr lang="en-US" dirty="0" smtClean="0"/>
              <a:t>difficult from a code-management point of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26400"/>
            <a:ext cx="1396239" cy="88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0"/>
            <a:ext cx="2362200" cy="12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74429"/>
            <a:ext cx="2158239" cy="97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1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Chained </a:t>
            </a:r>
            <a:r>
              <a:rPr lang="en-US" dirty="0" smtClean="0"/>
              <a:t>Exceptions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Know </a:t>
            </a:r>
            <a:r>
              <a:rPr lang="en-US" dirty="0"/>
              <a:t>when one exception causes </a:t>
            </a:r>
            <a:r>
              <a:rPr lang="en-US" dirty="0" smtClean="0"/>
              <a:t>another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84398"/>
            <a:ext cx="5943600" cy="3676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11049"/>
            <a:ext cx="5895975" cy="18383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43200" y="2514600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for exceptions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b="1">
                <a:solidFill>
                  <a:srgbClr val="003399"/>
                </a:solidFill>
              </a:rPr>
              <a:t>ExceptionType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.class)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public void </a:t>
            </a:r>
            <a:r>
              <a:rPr lang="en-US" altLang="en-US" b="1">
                <a:solidFill>
                  <a:srgbClr val="404040"/>
                </a:solidFill>
              </a:rPr>
              <a:t>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Will pass if it </a:t>
            </a:r>
            <a:r>
              <a:rPr lang="en-US" altLang="en-US" i="1" smtClean="0">
                <a:solidFill>
                  <a:srgbClr val="404040"/>
                </a:solidFill>
              </a:rPr>
              <a:t>does </a:t>
            </a:r>
            <a:r>
              <a:rPr lang="en-US" altLang="en-US" smtClean="0">
                <a:solidFill>
                  <a:srgbClr val="404040"/>
                </a:solidFill>
              </a:rPr>
              <a:t>throw the given exception.</a:t>
            </a:r>
            <a:endParaRPr lang="en-US" altLang="en-US" sz="777">
              <a:solidFill>
                <a:srgbClr val="404040"/>
              </a:solidFill>
            </a:endParaRPr>
          </a:p>
          <a:p>
            <a:pPr lvl="2"/>
            <a:r>
              <a:rPr lang="en-US" altLang="en-US" smtClean="0"/>
              <a:t>If the exception is </a:t>
            </a:r>
            <a:r>
              <a:rPr lang="en-US" altLang="en-US" i="1" smtClean="0"/>
              <a:t>not </a:t>
            </a:r>
            <a:r>
              <a:rPr lang="en-US" altLang="en-US" smtClean="0"/>
              <a:t>thrown, the test fails.</a:t>
            </a:r>
          </a:p>
          <a:p>
            <a:pPr lvl="2"/>
            <a:r>
              <a:rPr lang="en-US" altLang="en-US" smtClean="0"/>
              <a:t>Use this to test for expected errors.</a:t>
            </a:r>
          </a:p>
          <a:p>
            <a:pPr lvl="2"/>
            <a:endParaRPr lang="en-US" altLang="en-US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sz="1747" b="1">
                <a:solidFill>
                  <a:srgbClr val="404040"/>
                </a:solidFill>
                <a:latin typeface="Courier New" panose="02070309020205020404" pitchFamily="49" charset="0"/>
              </a:rPr>
              <a:t>ArrayIndexOutOfBoundsException.class</a:t>
            </a: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public void testBadIndex()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ArrayIntList list = new ArrayIntList();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list.get(4);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should fail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81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21920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+mn-lt"/>
              </a:rPr>
              <a:t>An </a:t>
            </a:r>
            <a:r>
              <a:rPr lang="en-US" sz="3000" i="1" dirty="0" smtClean="0">
                <a:latin typeface="+mn-lt"/>
              </a:rPr>
              <a:t>exception</a:t>
            </a:r>
            <a:r>
              <a:rPr lang="en-US" sz="3000" dirty="0" smtClean="0">
                <a:latin typeface="+mn-lt"/>
              </a:rPr>
              <a:t> is an event, which occurs during the execution of a program, </a:t>
            </a:r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that disrupts the normal flow of the program's instructions</a:t>
            </a:r>
            <a:r>
              <a:rPr lang="en-US" sz="3000" dirty="0" smtClean="0">
                <a:latin typeface="+mn-lt"/>
              </a:rPr>
              <a:t>. </a:t>
            </a:r>
            <a:endParaRPr lang="en-US" sz="3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170402"/>
            <a:ext cx="4815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+mn-lt"/>
              </a:rPr>
              <a:t>Exception = Exceptional Event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9698" name="Picture 2" descr="C:\Users\ganeshv\AppData\Local\Microsoft\Windows\Temporary Internet Files\Content.IE5\KF8M48AR\MC9000786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9620" y="3521868"/>
            <a:ext cx="2977180" cy="2269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2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Java exception handling </a:t>
            </a:r>
            <a:r>
              <a:rPr lang="en-US" sz="3200" dirty="0" smtClean="0">
                <a:latin typeface="+mn-lt"/>
              </a:rPr>
              <a:t>is a mechanism for handling exception by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detecting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responding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to exceptions in a systematic, uniform and reliable manner</a:t>
            </a:r>
            <a:r>
              <a:rPr lang="en-US" sz="3200" dirty="0" smtClean="0">
                <a:latin typeface="+mn-lt"/>
              </a:rPr>
              <a:t>.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2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5275725"/>
              </p:ext>
            </p:extLst>
          </p:nvPr>
        </p:nvGraphicFramePr>
        <p:xfrm>
          <a:off x="2438400" y="1500981"/>
          <a:ext cx="6324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1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607695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91000"/>
            <a:ext cx="8039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know it is </a:t>
            </a:r>
            <a:r>
              <a:rPr lang="en-US" dirty="0"/>
              <a:t>an </a:t>
            </a:r>
            <a:r>
              <a:rPr lang="en-US" dirty="0" err="1" smtClean="0"/>
              <a:t>IndexOutOfBoundsException</a:t>
            </a:r>
            <a:r>
              <a:rPr lang="en-US" dirty="0" smtClean="0"/>
              <a:t>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documentation for </a:t>
            </a:r>
            <a:r>
              <a:rPr lang="en-US" dirty="0" err="1" smtClean="0"/>
              <a:t>ArrayList.get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6" y="3208057"/>
            <a:ext cx="7406074" cy="2809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700" y="273049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https://docs.oracle.com/javase/8/docs/api/java/util/List.html#get-int-</a:t>
            </a:r>
          </a:p>
        </p:txBody>
      </p:sp>
    </p:spTree>
    <p:extLst>
      <p:ext uri="{BB962C8B-B14F-4D97-AF65-F5344CB8AC3E}">
        <p14:creationId xmlns:p14="http://schemas.microsoft.com/office/powerpoint/2010/main" val="34860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IndexOutOfBoundsException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how </a:t>
            </a:r>
            <a:r>
              <a:rPr lang="en-US" dirty="0" err="1" smtClean="0"/>
              <a:t>ArrayList.get</a:t>
            </a:r>
            <a:r>
              <a:rPr lang="en-US" dirty="0" smtClean="0"/>
              <a:t>() is implemented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9" y="3438525"/>
            <a:ext cx="53149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04" y="2209800"/>
            <a:ext cx="281940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89251"/>
            <a:ext cx="3676650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39262"/>
            <a:ext cx="84296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Happen.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172" y="1676400"/>
            <a:ext cx="2323628" cy="4449763"/>
          </a:xfrm>
        </p:spPr>
        <p:txBody>
          <a:bodyPr/>
          <a:lstStyle/>
          <a:p>
            <a:r>
              <a:rPr lang="en-US" dirty="0" smtClean="0"/>
              <a:t>Need to handle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6197"/>
            <a:ext cx="5153025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98347"/>
            <a:ext cx="6096000" cy="998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5746500"/>
            <a:ext cx="6619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14954</TotalTime>
  <Words>611</Words>
  <Application>Microsoft Macintosh PowerPoint</Application>
  <PresentationFormat>On-screen Show (4:3)</PresentationFormat>
  <Paragraphs>101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Book Antiqua</vt:lpstr>
      <vt:lpstr>Calibri</vt:lpstr>
      <vt:lpstr>Courier New</vt:lpstr>
      <vt:lpstr>Lucida Sans</vt:lpstr>
      <vt:lpstr>Monotype Sorts</vt:lpstr>
      <vt:lpstr>Times New Roman</vt:lpstr>
      <vt:lpstr>Verdana</vt:lpstr>
      <vt:lpstr>Wingdings</vt:lpstr>
      <vt:lpstr>Arial</vt:lpstr>
      <vt:lpstr>Office Theme</vt:lpstr>
      <vt:lpstr>Exceptions &amp; Testing Exceptions</vt:lpstr>
      <vt:lpstr>Any section of code can encounter or generate errors; there are different ways to deal with them</vt:lpstr>
      <vt:lpstr>PowerPoint Presentation</vt:lpstr>
      <vt:lpstr>PowerPoint Presentation</vt:lpstr>
      <vt:lpstr>Exception Handling in Java</vt:lpstr>
      <vt:lpstr>Example</vt:lpstr>
      <vt:lpstr>How does it know it is an IndexOutOfBoundsException Exception?</vt:lpstr>
      <vt:lpstr>IndexOutOfBoundsException Exception</vt:lpstr>
      <vt:lpstr>Exceptions Happen. Now What?</vt:lpstr>
      <vt:lpstr>Handling Exceptions</vt:lpstr>
      <vt:lpstr>Handling Exceptions</vt:lpstr>
      <vt:lpstr>When should we use a finally block?</vt:lpstr>
      <vt:lpstr>Catch Multiple Exceptions</vt:lpstr>
      <vt:lpstr>Last Piece… Throwing Exceptions</vt:lpstr>
      <vt:lpstr>Throwing Exceptions... Wait a Minute</vt:lpstr>
      <vt:lpstr>Java keywords for exception processing</vt:lpstr>
      <vt:lpstr>Exception Hierarchy</vt:lpstr>
      <vt:lpstr>Creating Custom Exception Classes</vt:lpstr>
      <vt:lpstr>Custom Exception</vt:lpstr>
      <vt:lpstr>Example : Chained Exceptions Know when one exception causes another</vt:lpstr>
      <vt:lpstr>Testing for exceptions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921</cp:revision>
  <dcterms:created xsi:type="dcterms:W3CDTF">2013-08-26T22:16:19Z</dcterms:created>
  <dcterms:modified xsi:type="dcterms:W3CDTF">2017-09-19T20:36:07Z</dcterms:modified>
</cp:coreProperties>
</file>