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2" r:id="rId3"/>
    <p:sldId id="263" r:id="rId4"/>
    <p:sldId id="264" r:id="rId5"/>
    <p:sldId id="265" r:id="rId6"/>
    <p:sldId id="266" r:id="rId7"/>
    <p:sldId id="257" r:id="rId8"/>
    <p:sldId id="267" r:id="rId9"/>
    <p:sldId id="258" r:id="rId10"/>
    <p:sldId id="260" r:id="rId11"/>
    <p:sldId id="261" r:id="rId12"/>
    <p:sldId id="271" r:id="rId13"/>
    <p:sldId id="268" r:id="rId14"/>
    <p:sldId id="269" r:id="rId15"/>
    <p:sldId id="270" r:id="rId16"/>
    <p:sldId id="272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ungsoo Im" initials="K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 autoAdjust="0"/>
    <p:restoredTop sz="94682" autoAdjust="0"/>
  </p:normalViewPr>
  <p:slideViewPr>
    <p:cSldViewPr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27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6110C-AC48-B54F-9996-B3FE3CFA529E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E7EE7-0074-9B49-9180-501E49CB8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8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8A085-7DF4-4D19-9149-60A753A99BBD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EA998-18E6-4FAC-9F14-8005F180F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358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EA998-18E6-4FAC-9F14-8005F180F7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65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EA998-18E6-4FAC-9F14-8005F180F7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17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EA998-18E6-4FAC-9F14-8005F180F7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41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EA998-18E6-4FAC-9F14-8005F180F7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48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EA998-18E6-4FAC-9F14-8005F180F7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42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EA998-18E6-4FAC-9F14-8005F180F7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17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EA998-18E6-4FAC-9F14-8005F180F7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4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>
              <a:defRPr>
                <a:solidFill>
                  <a:srgbClr val="00009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0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5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77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1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>
            <a:lvl1pPr>
              <a:defRPr>
                <a:latin typeface="Lucida Sans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2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rgbClr val="00009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6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39925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39925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9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43199"/>
            <a:ext cx="4040188" cy="3382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57400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43199"/>
            <a:ext cx="4041775" cy="3382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1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5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noFill/>
        </p:spPr>
        <p:txBody>
          <a:bodyPr anchor="b"/>
          <a:lstStyle>
            <a:lvl1pPr algn="l">
              <a:defRPr sz="2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7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noFill/>
        </p:spPr>
        <p:txBody>
          <a:bodyPr anchor="b"/>
          <a:lstStyle>
            <a:lvl1pPr algn="l">
              <a:defRPr sz="2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3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905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051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fld id="{ACF05AF1-ACAB-4772-A566-FF94BCEDE7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6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rgbClr val="00009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mmons.apache.org/proper/commons-lang/download_lang.cgi" TargetMode="External"/><Relationship Id="rId3" Type="http://schemas.openxmlformats.org/officeDocument/2006/relationships/hyperlink" Target="http://commons.apache.org/proper/commons-io/download_io.cgi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599"/>
            <a:ext cx="7772400" cy="1847851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Routines </a:t>
            </a:r>
            <a:r>
              <a:rPr lang="en-US" dirty="0" smtClean="0"/>
              <a:t>and Libraries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2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Example Uses of Common Lang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1"/>
            <a:ext cx="8229600" cy="457200"/>
          </a:xfrm>
        </p:spPr>
        <p:txBody>
          <a:bodyPr/>
          <a:lstStyle/>
          <a:p>
            <a:r>
              <a:rPr lang="en-US" dirty="0" err="1" smtClean="0"/>
              <a:t>StringUtils</a:t>
            </a:r>
            <a:r>
              <a:rPr lang="en-US" dirty="0" smtClean="0"/>
              <a:t> 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46" y="1798448"/>
            <a:ext cx="4963026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411156"/>
            <a:ext cx="4019550" cy="3276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3835018"/>
            <a:ext cx="5819775" cy="24288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5562601" y="3200400"/>
            <a:ext cx="152399" cy="6346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77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Uses of Common Lang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133600"/>
            <a:ext cx="5524500" cy="204787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581944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ucida Sans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StringUtils</a:t>
            </a:r>
            <a:r>
              <a:rPr lang="en-US" dirty="0" smtClean="0"/>
              <a:t> Class</a:t>
            </a:r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0" y="2362200"/>
            <a:ext cx="1905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48000" y="3048000"/>
            <a:ext cx="1905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48000" y="3657600"/>
            <a:ext cx="1905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44958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ucida Sans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Not available in the standard java API</a:t>
            </a:r>
          </a:p>
          <a:p>
            <a:r>
              <a:rPr lang="en-US" dirty="0" smtClean="0"/>
              <a:t>No need to reinvent the wheel</a:t>
            </a:r>
          </a:p>
          <a:p>
            <a:pPr lvl="1"/>
            <a:r>
              <a:rPr lang="en-US" dirty="0" smtClean="0"/>
              <a:t>Use 3</a:t>
            </a:r>
            <a:r>
              <a:rPr lang="en-US" baseline="30000" dirty="0" smtClean="0"/>
              <a:t>rd</a:t>
            </a:r>
            <a:r>
              <a:rPr lang="en-US" dirty="0" smtClean="0"/>
              <a:t> party library</a:t>
            </a:r>
          </a:p>
          <a:p>
            <a:pPr lvl="1"/>
            <a:r>
              <a:rPr lang="en-US" dirty="0" smtClean="0"/>
              <a:t>Code is well tested and actively maintained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46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Many More in Common </a:t>
            </a:r>
            <a:r>
              <a:rPr lang="en-US" dirty="0"/>
              <a:t>Lang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449763"/>
          </a:xfrm>
        </p:spPr>
        <p:txBody>
          <a:bodyPr/>
          <a:lstStyle/>
          <a:p>
            <a:r>
              <a:rPr lang="en-US" dirty="0" err="1" smtClean="0"/>
              <a:t>ArrayUtils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RandomStringUtils</a:t>
            </a:r>
            <a:r>
              <a:rPr lang="en-US" dirty="0" smtClean="0"/>
              <a:t> / </a:t>
            </a:r>
            <a:r>
              <a:rPr lang="en-US" dirty="0" err="1" smtClean="0"/>
              <a:t>RandomUtils</a:t>
            </a:r>
            <a:endParaRPr lang="en-US" dirty="0" smtClean="0"/>
          </a:p>
          <a:p>
            <a:pPr lvl="1"/>
            <a:r>
              <a:rPr lang="en-US" sz="1800" dirty="0" smtClean="0"/>
              <a:t>When would this be super useful?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Validate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00200"/>
            <a:ext cx="4743450" cy="638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587" y="1719262"/>
            <a:ext cx="2905125" cy="400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112" y="3652965"/>
            <a:ext cx="6445870" cy="5380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5275078"/>
            <a:ext cx="3581400" cy="4404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3014" y="4773613"/>
            <a:ext cx="39052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Uses of Common </a:t>
            </a:r>
            <a:r>
              <a:rPr lang="en-US" dirty="0" smtClean="0"/>
              <a:t>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395031"/>
            <a:ext cx="5924550" cy="2943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19256"/>
            <a:ext cx="6883370" cy="19863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1066" y="377048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VS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876800" y="4034275"/>
            <a:ext cx="2438400" cy="4944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19200" y="6505194"/>
            <a:ext cx="152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25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600200"/>
            <a:ext cx="6781800" cy="14763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" y="3657600"/>
            <a:ext cx="4619625" cy="25908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800600" y="2209800"/>
            <a:ext cx="2743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76600" y="4343400"/>
            <a:ext cx="2743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91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Files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703" y="1447800"/>
            <a:ext cx="5610225" cy="11239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15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038600" y="1905000"/>
            <a:ext cx="2743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00900" y="158183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would this be useful?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2909887"/>
            <a:ext cx="6762750" cy="1038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4559903"/>
            <a:ext cx="6848475" cy="13335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2590800" y="3352800"/>
            <a:ext cx="5105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86200" y="5029200"/>
            <a:ext cx="4038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41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Commons</a:t>
            </a:r>
          </a:p>
          <a:p>
            <a:r>
              <a:rPr lang="en-US" dirty="0" smtClean="0"/>
              <a:t>Google Guava</a:t>
            </a:r>
          </a:p>
          <a:p>
            <a:r>
              <a:rPr lang="en-US" dirty="0" err="1" smtClean="0"/>
              <a:t>SpringFramework.Util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9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kern="1200" dirty="0" smtClean="0">
                <a:effectLst/>
              </a:rPr>
              <a:t>Reasons to Create a Routine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duplicating code</a:t>
            </a:r>
          </a:p>
          <a:p>
            <a:r>
              <a:rPr lang="en-US" dirty="0" smtClean="0"/>
              <a:t>Documentation value (a simple abstraction)</a:t>
            </a:r>
          </a:p>
          <a:p>
            <a:r>
              <a:rPr lang="en-US" dirty="0" smtClean="0"/>
              <a:t>Reduce or hide complexity</a:t>
            </a:r>
          </a:p>
          <a:p>
            <a:r>
              <a:rPr lang="en-US" dirty="0" smtClean="0"/>
              <a:t>Hide required sequences</a:t>
            </a:r>
          </a:p>
          <a:p>
            <a:pPr lvl="1"/>
            <a:r>
              <a:rPr lang="en-US" dirty="0" smtClean="0"/>
              <a:t>think of a hardware-specific initialization</a:t>
            </a:r>
          </a:p>
          <a:p>
            <a:r>
              <a:rPr lang="en-US" dirty="0" smtClean="0"/>
              <a:t>Improve portability</a:t>
            </a:r>
          </a:p>
          <a:p>
            <a:r>
              <a:rPr lang="en-US" dirty="0" smtClean="0"/>
              <a:t>Aid readability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4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 eaLnBrk="1" latinLnBrk="0" hangingPunct="1"/>
            <a:r>
              <a:rPr lang="en-US" kern="1200" dirty="0" smtClean="0">
                <a:effectLst/>
              </a:rPr>
              <a:t>Design at the Routine Level should revolve around the principle of </a:t>
            </a:r>
            <a:r>
              <a:rPr lang="en-US" i="1" kern="1200" dirty="0" smtClean="0">
                <a:effectLst/>
              </a:rPr>
              <a:t>cohesion</a:t>
            </a:r>
            <a:r>
              <a:rPr lang="en-US" kern="1200" dirty="0" smtClean="0">
                <a:effectLst/>
              </a:rPr>
              <a:t> – a routine's operations should be related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Functional Cohesion </a:t>
            </a:r>
            <a:r>
              <a:rPr lang="en-US" dirty="0" smtClean="0"/>
              <a:t>is ideal – the routine performs only one operation</a:t>
            </a:r>
          </a:p>
          <a:p>
            <a:endParaRPr lang="en-US" dirty="0"/>
          </a:p>
          <a:p>
            <a:r>
              <a:rPr lang="en-US" dirty="0" smtClean="0"/>
              <a:t>Less ideal are:</a:t>
            </a:r>
          </a:p>
          <a:p>
            <a:pPr lvl="1"/>
            <a:r>
              <a:rPr lang="en-US" dirty="0" smtClean="0"/>
              <a:t>Sequential Cohesion – steps in a routine must be performed in the specified order</a:t>
            </a:r>
          </a:p>
          <a:p>
            <a:pPr lvl="1"/>
            <a:r>
              <a:rPr lang="en-US" dirty="0" smtClean="0"/>
              <a:t>Communicational Cohesion – uses the same data, but to different purposes</a:t>
            </a:r>
          </a:p>
          <a:p>
            <a:pPr lvl="1"/>
            <a:r>
              <a:rPr lang="en-US" dirty="0" smtClean="0"/>
              <a:t>Temporal Cohesion – operations that happen at the same time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9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4</a:t>
            </a:fld>
            <a:endParaRPr lang="en-US"/>
          </a:p>
        </p:txBody>
      </p:sp>
      <p:pic>
        <p:nvPicPr>
          <p:cNvPr id="4098" name="Picture 2" descr="http://www.blesta.com/wp-content/uploads/2011/10/SingleResponsibilityPrinciple2_71060858-660x5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"/>
            <a:ext cx="7772400" cy="62179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3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kern="1200" dirty="0" smtClean="0">
                <a:effectLst/>
              </a:rPr>
              <a:t>What is the best length for a routine?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449763"/>
          </a:xfrm>
        </p:spPr>
        <p:txBody>
          <a:bodyPr>
            <a:normAutofit/>
          </a:bodyPr>
          <a:lstStyle/>
          <a:p>
            <a:r>
              <a:rPr lang="en-US" dirty="0" smtClean="0"/>
              <a:t>Some people say 50-100 lines</a:t>
            </a:r>
          </a:p>
          <a:p>
            <a:pPr lvl="1"/>
            <a:r>
              <a:rPr lang="en-US" dirty="0" smtClean="0"/>
              <a:t>IBM once required that no routine should exceed 50 lines</a:t>
            </a:r>
          </a:p>
          <a:p>
            <a:pPr lvl="1"/>
            <a:r>
              <a:rPr lang="en-US" dirty="0" smtClean="0"/>
              <a:t>TRW limited them to 2 pages in printout</a:t>
            </a:r>
          </a:p>
          <a:p>
            <a:r>
              <a:rPr lang="en-US" dirty="0" smtClean="0"/>
              <a:t>People have spent lots of time studying this</a:t>
            </a:r>
          </a:p>
          <a:p>
            <a:pPr lvl="1"/>
            <a:r>
              <a:rPr lang="en-US" dirty="0" smtClean="0"/>
              <a:t>No consensus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 careful if you</a:t>
            </a:r>
            <a:br>
              <a:rPr lang="en-US" dirty="0" smtClean="0"/>
            </a:br>
            <a:r>
              <a:rPr lang="en-US" dirty="0" smtClean="0"/>
              <a:t>exceed</a:t>
            </a:r>
            <a:r>
              <a:rPr lang="en-US" dirty="0"/>
              <a:t> </a:t>
            </a:r>
            <a:r>
              <a:rPr lang="en-US" dirty="0" smtClean="0"/>
              <a:t>150 lines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5</a:t>
            </a:fld>
            <a:endParaRPr lang="en-US"/>
          </a:p>
        </p:txBody>
      </p:sp>
      <p:pic>
        <p:nvPicPr>
          <p:cNvPr id="16386" name="Picture 2" descr="http://www.viva64.com/media/images/content/b/0158_Feelings/imag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23" y="3892137"/>
            <a:ext cx="5580345" cy="23145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64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kern="1200" dirty="0" smtClean="0">
                <a:effectLst/>
              </a:rPr>
              <a:t>Good routines have well-designed parameter lists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r>
              <a:rPr lang="en-US" dirty="0" err="1" smtClean="0"/>
              <a:t>params</a:t>
            </a:r>
            <a:r>
              <a:rPr lang="en-US" dirty="0" smtClean="0"/>
              <a:t> consistently in different routines</a:t>
            </a:r>
          </a:p>
          <a:p>
            <a:r>
              <a:rPr lang="en-US" dirty="0"/>
              <a:t>Use "self-documenting" names for formal parameters</a:t>
            </a:r>
          </a:p>
          <a:p>
            <a:r>
              <a:rPr lang="en-US" dirty="0" smtClean="0"/>
              <a:t>Don't pass unused parameters</a:t>
            </a:r>
          </a:p>
          <a:p>
            <a:r>
              <a:rPr lang="en-US" dirty="0" smtClean="0"/>
              <a:t>Limit number of parameters</a:t>
            </a:r>
          </a:p>
          <a:p>
            <a:r>
              <a:rPr lang="en-US" dirty="0" smtClean="0"/>
              <a:t>Document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3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763000" cy="44497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standard Java libraries fail to provide enough methods for manipulation of its core classes.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Many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 exist to provide extra methods or convenience methods</a:t>
            </a:r>
          </a:p>
          <a:p>
            <a:pPr lvl="1"/>
            <a:r>
              <a:rPr lang="en-US" dirty="0" smtClean="0"/>
              <a:t>Goal is to do </a:t>
            </a:r>
            <a:r>
              <a:rPr lang="en-US" dirty="0"/>
              <a:t>common tasks </a:t>
            </a:r>
            <a:r>
              <a:rPr lang="en-US" i="1" dirty="0"/>
              <a:t>easily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Apache Commons is a popular one</a:t>
            </a:r>
          </a:p>
          <a:p>
            <a:pPr lvl="1"/>
            <a:r>
              <a:rPr lang="en-US" dirty="0" smtClean="0"/>
              <a:t>Commons Lang </a:t>
            </a:r>
            <a:r>
              <a:rPr lang="en-US" dirty="0"/>
              <a:t>- utilities for the </a:t>
            </a:r>
            <a:r>
              <a:rPr lang="en-US" dirty="0" err="1"/>
              <a:t>java.lang</a:t>
            </a:r>
            <a:r>
              <a:rPr lang="en-US" dirty="0"/>
              <a:t> API, </a:t>
            </a:r>
            <a:r>
              <a:rPr lang="en-US" dirty="0" smtClean="0"/>
              <a:t>such as String </a:t>
            </a:r>
            <a:r>
              <a:rPr lang="en-US" dirty="0"/>
              <a:t>manipulation methods, basic numerical methods, </a:t>
            </a:r>
            <a:r>
              <a:rPr lang="en-US" dirty="0" smtClean="0"/>
              <a:t>etc. </a:t>
            </a:r>
          </a:p>
          <a:p>
            <a:pPr lvl="1"/>
            <a:r>
              <a:rPr lang="en-US" dirty="0" smtClean="0"/>
              <a:t>Commons IO - utilities </a:t>
            </a:r>
            <a:r>
              <a:rPr lang="en-US" dirty="0"/>
              <a:t>to assist with developing IO </a:t>
            </a:r>
            <a:r>
              <a:rPr lang="en-US" dirty="0" smtClean="0"/>
              <a:t>functionality</a:t>
            </a:r>
          </a:p>
          <a:p>
            <a:pPr lvl="1"/>
            <a:endParaRPr lang="en-US" dirty="0"/>
          </a:p>
          <a:p>
            <a:r>
              <a:rPr lang="en-US" dirty="0" smtClean="0"/>
              <a:t>Log4j, </a:t>
            </a:r>
            <a:r>
              <a:rPr lang="en-US" dirty="0" err="1" smtClean="0"/>
              <a:t>Joda</a:t>
            </a:r>
            <a:r>
              <a:rPr lang="en-US" dirty="0" smtClean="0"/>
              <a:t> Time, etc.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6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Examples we will look at today: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Apache Commons Lang</a:t>
            </a:r>
          </a:p>
          <a:p>
            <a:pPr marL="857250" lvl="1" indent="-457200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commons.apache.org/proper/commons-lang/download_lang.cgi</a:t>
            </a:r>
            <a:endParaRPr lang="en-US" dirty="0" smtClean="0"/>
          </a:p>
          <a:p>
            <a:pPr marL="400050" lvl="1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Apache Commons IO</a:t>
            </a:r>
          </a:p>
          <a:p>
            <a:pPr marL="857250" lvl="1" indent="-457200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commons.apache.org/proper/commons-io/download_io.cgi</a:t>
            </a:r>
            <a:endParaRPr lang="en-US" dirty="0" smtClean="0"/>
          </a:p>
          <a:p>
            <a:pPr marL="857250" lvl="1" indent="-45720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Download the binaries and unzip</a:t>
            </a:r>
          </a:p>
          <a:p>
            <a:pPr marL="857250" lvl="1" indent="-457200"/>
            <a:r>
              <a:rPr lang="en-US" dirty="0" smtClean="0"/>
              <a:t>You will find jar files</a:t>
            </a:r>
          </a:p>
          <a:p>
            <a:pPr marL="857250" lvl="1" indent="-45720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Download the source (optional)</a:t>
            </a:r>
          </a:p>
          <a:p>
            <a:pPr marL="857250" lvl="1" indent="-457200"/>
            <a:r>
              <a:rPr lang="en-US" dirty="0" smtClean="0"/>
              <a:t>To see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 to IntelliJ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0220"/>
            <a:ext cx="9225141" cy="230473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62000" y="4191000"/>
            <a:ext cx="228600" cy="10480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657601" y="3840258"/>
            <a:ext cx="457199" cy="11870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391400" y="4178586"/>
            <a:ext cx="462143" cy="14478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14600" y="2848492"/>
            <a:ext cx="914567" cy="251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71701" y="268898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0" y="3745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23944" y="371937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62231" y="37102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9167" y="2637171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 IntelliJ then go to  File -&gt; Project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2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B48863EC3C304C22B7E3B97358D1C2C4"/>
  <p:tag name="TPVERSION" val="5"/>
  <p:tag name="TPFULLVERSION" val="5.2.1.3179"/>
  <p:tag name="PPTVERSION" val="14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16881</TotalTime>
  <Words>363</Words>
  <Application>Microsoft Macintosh PowerPoint</Application>
  <PresentationFormat>On-screen Show (4:3)</PresentationFormat>
  <Paragraphs>112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Lucida Sans</vt:lpstr>
      <vt:lpstr>Verdana</vt:lpstr>
      <vt:lpstr>Arial</vt:lpstr>
      <vt:lpstr>Office Theme</vt:lpstr>
      <vt:lpstr>Routines and Libraries</vt:lpstr>
      <vt:lpstr>Reasons to Create a Routine</vt:lpstr>
      <vt:lpstr>Design at the Routine Level should revolve around the principle of cohesion – a routine's operations should be related</vt:lpstr>
      <vt:lpstr>PowerPoint Presentation</vt:lpstr>
      <vt:lpstr>What is the best length for a routine?</vt:lpstr>
      <vt:lpstr>Good routines have well-designed parameter lists</vt:lpstr>
      <vt:lpstr>3rd Party Libraries</vt:lpstr>
      <vt:lpstr>3rd Party Libraries</vt:lpstr>
      <vt:lpstr>Adding 3rd Party Libraries to IntelliJ</vt:lpstr>
      <vt:lpstr>Example Uses of Common Lang</vt:lpstr>
      <vt:lpstr>Example Uses of Common Lang</vt:lpstr>
      <vt:lpstr>Many More in Common Lang</vt:lpstr>
      <vt:lpstr>Example Uses of Common IO</vt:lpstr>
      <vt:lpstr>Working with Files</vt:lpstr>
      <vt:lpstr>Working with Files</vt:lpstr>
      <vt:lpstr>Popular 3rd Party Libraries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hdesk</dc:creator>
  <cp:lastModifiedBy>Tacksoo Im</cp:lastModifiedBy>
  <cp:revision>1207</cp:revision>
  <dcterms:created xsi:type="dcterms:W3CDTF">2013-08-26T22:16:19Z</dcterms:created>
  <dcterms:modified xsi:type="dcterms:W3CDTF">2017-02-27T14:54:29Z</dcterms:modified>
</cp:coreProperties>
</file>