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7" r:id="rId9"/>
    <p:sldId id="258" r:id="rId10"/>
    <p:sldId id="274" r:id="rId11"/>
    <p:sldId id="260" r:id="rId12"/>
    <p:sldId id="261" r:id="rId13"/>
    <p:sldId id="271" r:id="rId14"/>
    <p:sldId id="268" r:id="rId15"/>
    <p:sldId id="269" r:id="rId16"/>
    <p:sldId id="270" r:id="rId17"/>
    <p:sldId id="272" r:id="rId18"/>
    <p:sldId id="277" r:id="rId19"/>
    <p:sldId id="275" r:id="rId20"/>
    <p:sldId id="278" r:id="rId21"/>
    <p:sldId id="279" r:id="rId22"/>
    <p:sldId id="27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ngsoo Im" initials="K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88467" autoAdjust="0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tags" Target="tags/tag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Update: </a:t>
            </a:r>
            <a:r>
              <a:rPr lang="en-US" dirty="0" err="1" smtClean="0"/>
              <a:t>RandomStringUtils</a:t>
            </a:r>
            <a:r>
              <a:rPr lang="en-US" baseline="0" dirty="0" smtClean="0"/>
              <a:t> deprecated use, </a:t>
            </a:r>
          </a:p>
          <a:p>
            <a:r>
              <a:rPr lang="en-US" dirty="0" err="1" smtClean="0"/>
              <a:t>RandomStringGenerator</a:t>
            </a:r>
            <a:r>
              <a:rPr lang="en-US" dirty="0" smtClean="0"/>
              <a:t> generator = new </a:t>
            </a:r>
            <a:r>
              <a:rPr lang="en-US" dirty="0" err="1" smtClean="0"/>
              <a:t>RandomStringGenerator.Builder</a:t>
            </a:r>
            <a:r>
              <a:rPr lang="en-US" dirty="0" smtClean="0"/>
              <a:t>() .</a:t>
            </a:r>
            <a:r>
              <a:rPr lang="en-US" dirty="0" err="1" smtClean="0"/>
              <a:t>withinRange</a:t>
            </a:r>
            <a:r>
              <a:rPr lang="en-US" dirty="0" smtClean="0"/>
              <a:t>('a', 'z').build(); 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randomLetters</a:t>
            </a:r>
            <a:r>
              <a:rPr lang="en-US" dirty="0" smtClean="0"/>
              <a:t> = </a:t>
            </a:r>
            <a:r>
              <a:rPr lang="en-US" dirty="0" err="1" smtClean="0"/>
              <a:t>generator.generate</a:t>
            </a:r>
            <a:r>
              <a:rPr lang="en-US" dirty="0" smtClean="0"/>
              <a:t>(20);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769763F-22F0-294A-ABAC-1C143C5636A1}" type="slidenum">
              <a:rPr lang="en-US" altLang="x-none" sz="1200"/>
              <a:pPr/>
              <a:t>19</a:t>
            </a:fld>
            <a:endParaRPr lang="en-US" altLang="x-none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x-none" dirty="0" smtClean="0"/>
              <a:t>For</a:t>
            </a:r>
            <a:r>
              <a:rPr lang="en-US" altLang="x-none" baseline="0" dirty="0" smtClean="0"/>
              <a:t> an interesting discussion of Ackerman’s function watch: https://</a:t>
            </a:r>
            <a:r>
              <a:rPr lang="en-US" altLang="x-none" baseline="0" dirty="0" err="1" smtClean="0"/>
              <a:t>www.youtube.com</a:t>
            </a:r>
            <a:r>
              <a:rPr lang="en-US" altLang="x-none" baseline="0" dirty="0" smtClean="0"/>
              <a:t>/</a:t>
            </a:r>
            <a:r>
              <a:rPr lang="en-US" altLang="x-none" baseline="0" dirty="0" err="1" smtClean="0"/>
              <a:t>watch?v</a:t>
            </a:r>
            <a:r>
              <a:rPr lang="en-US" altLang="x-none" baseline="0" dirty="0" smtClean="0"/>
              <a:t>=i7sm9dzFtEI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89966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9DF42DE-8665-114F-B45D-14FF95EC61D2}" type="slidenum">
              <a:rPr lang="en-US" altLang="x-none" sz="1200"/>
              <a:pPr/>
              <a:t>22</a:t>
            </a:fld>
            <a:endParaRPr lang="en-US" altLang="x-none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492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vnrepository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apache.org/proper/commons-lang/download_lang.cgi" TargetMode="External"/><Relationship Id="rId3" Type="http://schemas.openxmlformats.org/officeDocument/2006/relationships/hyperlink" Target="http://commons.apache.org/proper/commons-io/download_io.cg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599"/>
            <a:ext cx="7772400" cy="184785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Testing with Routines </a:t>
            </a:r>
            <a:r>
              <a:rPr lang="en-US" dirty="0" smtClean="0"/>
              <a:t>and Libraries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has be a better way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Yes!!! There is a better way</a:t>
            </a:r>
          </a:p>
          <a:p>
            <a:endParaRPr lang="en-US" dirty="0"/>
          </a:p>
          <a:p>
            <a:r>
              <a:rPr lang="en-US" dirty="0" smtClean="0"/>
              <a:t>You can use </a:t>
            </a:r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or Maven</a:t>
            </a:r>
          </a:p>
          <a:p>
            <a:endParaRPr lang="en-US" dirty="0" smtClean="0"/>
          </a:p>
          <a:p>
            <a:r>
              <a:rPr lang="en-US" dirty="0"/>
              <a:t>Search at </a:t>
            </a:r>
            <a:r>
              <a:rPr lang="en-US" dirty="0">
                <a:hlinkClick r:id="rId2"/>
              </a:rPr>
              <a:t>http://mvnrepository.com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Example Uses of Common 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457200"/>
          </a:xfrm>
        </p:spPr>
        <p:txBody>
          <a:bodyPr/>
          <a:lstStyle/>
          <a:p>
            <a:r>
              <a:rPr lang="en-US" dirty="0" err="1" smtClean="0"/>
              <a:t>StringUtils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46" y="1798448"/>
            <a:ext cx="4963026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11156"/>
            <a:ext cx="4019550" cy="327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835018"/>
            <a:ext cx="5819775" cy="24288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562601" y="3200400"/>
            <a:ext cx="152399" cy="63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Uses of Common Lang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33600"/>
            <a:ext cx="5524500" cy="20478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81944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StringUtils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0" y="23622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30480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3657600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495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ucida Sans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 available in the standard java API</a:t>
            </a:r>
          </a:p>
          <a:p>
            <a:r>
              <a:rPr lang="en-US" dirty="0" smtClean="0"/>
              <a:t>No need to reinvent the wheel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</a:t>
            </a:r>
          </a:p>
          <a:p>
            <a:pPr lvl="1"/>
            <a:r>
              <a:rPr lang="en-US" dirty="0" smtClean="0"/>
              <a:t>Code is well tested and actively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Many More in Common </a:t>
            </a:r>
            <a:r>
              <a:rPr lang="en-US" dirty="0"/>
              <a:t>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449763"/>
          </a:xfrm>
        </p:spPr>
        <p:txBody>
          <a:bodyPr/>
          <a:lstStyle/>
          <a:p>
            <a:r>
              <a:rPr lang="en-US" dirty="0" err="1" smtClean="0"/>
              <a:t>ArrayUtils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RandomStringUtils</a:t>
            </a:r>
            <a:r>
              <a:rPr lang="en-US" dirty="0" smtClean="0"/>
              <a:t> / </a:t>
            </a:r>
            <a:r>
              <a:rPr lang="en-US" dirty="0" err="1" smtClean="0"/>
              <a:t>RandomUtils</a:t>
            </a:r>
            <a:endParaRPr lang="en-US" dirty="0" smtClean="0"/>
          </a:p>
          <a:p>
            <a:pPr lvl="1"/>
            <a:r>
              <a:rPr lang="en-US" sz="1800" dirty="0" smtClean="0"/>
              <a:t>When would this be super useful?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7434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87" y="1719262"/>
            <a:ext cx="290512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2" y="3652965"/>
            <a:ext cx="6445870" cy="538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275078"/>
            <a:ext cx="3581400" cy="440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014" y="4773613"/>
            <a:ext cx="3905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Uses of Common </a:t>
            </a:r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395031"/>
            <a:ext cx="59245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9256"/>
            <a:ext cx="6883370" cy="198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1066" y="377048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76800" y="4034275"/>
            <a:ext cx="2438400" cy="494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6505194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600200"/>
            <a:ext cx="6781800" cy="1476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657600"/>
            <a:ext cx="4619625" cy="2590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800600" y="22098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76600" y="43434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03" y="1447800"/>
            <a:ext cx="5610225" cy="1123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038600" y="19050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00900" y="15818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would this be useful?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909887"/>
            <a:ext cx="6762750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4559903"/>
            <a:ext cx="6848475" cy="13335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590800" y="3352800"/>
            <a:ext cx="510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5029200"/>
            <a:ext cx="4038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Commons</a:t>
            </a:r>
          </a:p>
          <a:p>
            <a:r>
              <a:rPr lang="en-US" dirty="0" smtClean="0"/>
              <a:t>Google Guava</a:t>
            </a:r>
          </a:p>
          <a:p>
            <a:r>
              <a:rPr lang="en-US" dirty="0" err="1" smtClean="0"/>
              <a:t>SpringFramework.Util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JUnit: Good </a:t>
            </a:r>
            <a:r>
              <a:rPr lang="en-US" altLang="en-US" dirty="0" smtClean="0"/>
              <a:t>assertion messages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747" dirty="0" err="1">
                <a:solidFill>
                  <a:srgbClr val="262626"/>
                </a:solidFill>
                <a:latin typeface="Courier New" panose="02070309020205020404" pitchFamily="49" charset="0"/>
              </a:rPr>
              <a:t>DateTest</a:t>
            </a: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test_addDays_addJustOneDay_1()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    Date actual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747" dirty="0" err="1">
                <a:solidFill>
                  <a:srgbClr val="262626"/>
                </a:solidFill>
                <a:latin typeface="Courier New" panose="02070309020205020404" pitchFamily="49" charset="0"/>
              </a:rPr>
              <a:t>actual.addDays</a:t>
            </a: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(1);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16);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747" dirty="0" err="1">
                <a:solidFill>
                  <a:srgbClr val="262626"/>
                </a:solidFill>
                <a:latin typeface="Courier New" panose="02070309020205020404" pitchFamily="49" charset="0"/>
              </a:rPr>
              <a:t>assertEquals</a:t>
            </a: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47" b="1" dirty="0">
                <a:solidFill>
                  <a:schemeClr val="accent2"/>
                </a:solidFill>
                <a:latin typeface="Courier New" panose="02070309020205020404" pitchFamily="49" charset="0"/>
              </a:rPr>
              <a:t>"adding one day to 2050/2/15"</a:t>
            </a: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        expected, actual);</a:t>
            </a:r>
            <a:endParaRPr lang="en-US" altLang="en-US" sz="1747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dirty="0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747" dirty="0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 JUnit will already show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 the expected and actual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 values in its output;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 don't need to repeat them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 dirty="0">
                <a:solidFill>
                  <a:srgbClr val="008000"/>
                </a:solidFill>
                <a:latin typeface="Courier New" panose="02070309020205020404" pitchFamily="49" charset="0"/>
              </a:rPr>
              <a:t>// in the assertion message</a:t>
            </a:r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83" y="3798794"/>
            <a:ext cx="4132450" cy="264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3980329" y="4538383"/>
            <a:ext cx="2514600" cy="14791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135"/>
          </a:p>
        </p:txBody>
      </p:sp>
    </p:spTree>
    <p:extLst>
      <p:ext uri="{BB962C8B-B14F-4D97-AF65-F5344CB8AC3E}">
        <p14:creationId xmlns:p14="http://schemas.microsoft.com/office/powerpoint/2010/main" val="13832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/>
            <a:fld id="{180F2536-0C5F-2440-94EC-37FFA645282D}" type="slidenum">
              <a:rPr lang="en-US" altLang="x-none" sz="1400">
                <a:latin typeface="Arial" charset="0"/>
              </a:rPr>
              <a:pPr eaLnBrk="1" hangingPunct="1"/>
              <a:t>19</a:t>
            </a:fld>
            <a:endParaRPr lang="en-US" altLang="x-none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Timeouts in Test Methods</a:t>
            </a:r>
            <a:endParaRPr lang="en-US" altLang="x-none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You can limit how long a method is allowed to take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This is good protection against infinite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The time limit is specified in milliseconds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The test fails if the method takes too long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@Test (timeout=10)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 public void greatBig() {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    assertTrue(program.ackerman(5, 5) &gt; 10e12);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}</a:t>
            </a:r>
            <a:r>
              <a:rPr lang="en-US" altLang="x-none" sz="2000"/>
              <a:t> </a:t>
            </a:r>
            <a:br>
              <a:rPr lang="en-US" altLang="x-none" sz="2000"/>
            </a:b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Some method calls should throw an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You can specify that a particular exception is 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1800"/>
              <a:t>The test will pass if the expected exception is thrown, and fail otherwise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@Test (expected=IllegalArgumentException.class)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public void factorial() {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    program.factorial(-5);</a:t>
            </a:r>
            <a:br>
              <a:rPr lang="en-US" altLang="x-none" sz="200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>
                <a:solidFill>
                  <a:schemeClr val="accent2"/>
                </a:solidFill>
                <a:latin typeface="Trebuchet MS" charset="0"/>
              </a:rPr>
              <a:t>}</a:t>
            </a: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20908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Reasons to Create a Routine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duplicating code</a:t>
            </a:r>
          </a:p>
          <a:p>
            <a:r>
              <a:rPr lang="en-US" dirty="0" smtClean="0"/>
              <a:t>Documentation value (a simple abstraction)</a:t>
            </a:r>
          </a:p>
          <a:p>
            <a:r>
              <a:rPr lang="en-US" dirty="0" smtClean="0"/>
              <a:t>Reduce or hide complexity</a:t>
            </a:r>
          </a:p>
          <a:p>
            <a:r>
              <a:rPr lang="en-US" dirty="0" smtClean="0"/>
              <a:t>Hide required sequences</a:t>
            </a:r>
          </a:p>
          <a:p>
            <a:pPr lvl="1"/>
            <a:r>
              <a:rPr lang="en-US" dirty="0" smtClean="0"/>
              <a:t>think of a hardware-specific initialization</a:t>
            </a:r>
          </a:p>
          <a:p>
            <a:r>
              <a:rPr lang="en-US" dirty="0" smtClean="0"/>
              <a:t>Improve portability</a:t>
            </a:r>
          </a:p>
          <a:p>
            <a:r>
              <a:rPr lang="en-US" dirty="0" smtClean="0"/>
              <a:t>Aid readability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Tests with a timeout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@Test</a:t>
            </a:r>
            <a:r>
              <a:rPr lang="en-US" altLang="en-US" sz="2330" b="1">
                <a:solidFill>
                  <a:srgbClr val="003399"/>
                </a:solidFill>
                <a:latin typeface="Courier New" panose="02070309020205020404" pitchFamily="49" charset="0"/>
              </a:rPr>
              <a:t>(timeout = 5000)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330" b="1">
                <a:solidFill>
                  <a:srgbClr val="404040"/>
                </a:solidFill>
              </a:rPr>
              <a:t>name</a:t>
            </a: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33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The above method will be considered a failure if it doesn't finish running within 5000 ms</a:t>
            </a:r>
          </a:p>
          <a:p>
            <a:pPr lvl="1"/>
            <a:endParaRPr lang="en-US" altLang="en-US" sz="2524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2330" b="1">
                <a:solidFill>
                  <a:srgbClr val="404040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= 2000;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   ...</a:t>
            </a:r>
            <a:b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</a:br>
            <a:endParaRPr lang="en-US" altLang="en-US" sz="233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   @Test(timeout = </a:t>
            </a:r>
            <a:r>
              <a:rPr lang="en-US" altLang="en-US" sz="2330" b="1">
                <a:solidFill>
                  <a:schemeClr val="accent2"/>
                </a:solidFill>
                <a:latin typeface="Courier New" panose="02070309020205020404" pitchFamily="49" charset="0"/>
              </a:rPr>
              <a:t>TIMEOUT</a:t>
            </a: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    public void </a:t>
            </a:r>
            <a:r>
              <a:rPr lang="en-US" altLang="en-US" sz="2330" b="1">
                <a:solidFill>
                  <a:srgbClr val="404040"/>
                </a:solidFill>
              </a:rPr>
              <a:t>name</a:t>
            </a:r>
            <a:r>
              <a:rPr lang="en-US" altLang="en-US" sz="2330">
                <a:solidFill>
                  <a:srgbClr val="404040"/>
                </a:solidFill>
                <a:latin typeface="Courier New" panose="02070309020205020404" pitchFamily="49" charset="0"/>
              </a:rPr>
              <a:t>() { ...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33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mtClean="0">
                <a:solidFill>
                  <a:srgbClr val="404040"/>
                </a:solidFill>
              </a:rPr>
              <a:t>Times out / fails after 2000 ms</a:t>
            </a:r>
          </a:p>
        </p:txBody>
      </p:sp>
    </p:spTree>
    <p:extLst>
      <p:ext uri="{BB962C8B-B14F-4D97-AF65-F5344CB8AC3E}">
        <p14:creationId xmlns:p14="http://schemas.microsoft.com/office/powerpoint/2010/main" val="1233378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Pervasive timeouts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1" y="1358153"/>
            <a:ext cx="8875059" cy="5398994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public class DateTest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747" b="1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747" b="1">
                <a:solidFill>
                  <a:schemeClr val="accent2"/>
                </a:solidFill>
                <a:latin typeface="Courier New" panose="02070309020205020404" pitchFamily="49" charset="0"/>
              </a:rPr>
              <a:t>addDays_withinSameMonth_1</a:t>
            </a: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d.addDays(4);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2, 19);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+4 days", expected, d);</a:t>
            </a:r>
            <a:endParaRPr lang="en-US" altLang="en-US" sz="1747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747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747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747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@Test</a:t>
            </a:r>
            <a:r>
              <a:rPr lang="en-US" altLang="en-US" sz="1747" b="1">
                <a:solidFill>
                  <a:schemeClr val="accent2"/>
                </a:solidFill>
                <a:latin typeface="Courier New" panose="02070309020205020404" pitchFamily="49" charset="0"/>
              </a:rPr>
              <a:t>(timeout = DEFAULT_TIMEOUT)</a:t>
            </a:r>
            <a:endParaRPr lang="en-US" altLang="en-US" sz="1747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public void test_</a:t>
            </a:r>
            <a:r>
              <a:rPr lang="en-US" altLang="en-US" sz="1747" b="1">
                <a:solidFill>
                  <a:schemeClr val="accent2"/>
                </a:solidFill>
                <a:latin typeface="Courier New" panose="02070309020205020404" pitchFamily="49" charset="0"/>
              </a:rPr>
              <a:t>addDays_wrapToNextMonth_2</a:t>
            </a: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Date d = new Date(2050, 2, 15);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d.addDays(14);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Date expected = new Date(2050, 3,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    assertEquals("date after +14 days", expected, d);</a:t>
            </a:r>
            <a:endParaRPr lang="en-US" altLang="en-US" sz="1747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}</a:t>
            </a:r>
            <a:endParaRPr lang="en-US" altLang="en-US" sz="1747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747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747" b="1">
                <a:solidFill>
                  <a:srgbClr val="008000"/>
                </a:solidFill>
                <a:latin typeface="Courier New" panose="02070309020205020404" pitchFamily="49" charset="0"/>
              </a:rPr>
              <a:t>// almost every test should have a timeout so it can't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 b="1">
                <a:solidFill>
                  <a:srgbClr val="008000"/>
                </a:solidFill>
                <a:latin typeface="Courier New" panose="02070309020205020404" pitchFamily="49" charset="0"/>
              </a:rPr>
              <a:t>    // lead to an infinite loop; good to set a default, too</a:t>
            </a:r>
            <a:endParaRPr lang="en-US" altLang="en-US" sz="1747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   private static final int </a:t>
            </a:r>
            <a:r>
              <a:rPr lang="en-US" altLang="en-US" sz="1747" b="1">
                <a:solidFill>
                  <a:schemeClr val="accent2"/>
                </a:solidFill>
                <a:latin typeface="Courier New" panose="02070309020205020404" pitchFamily="49" charset="0"/>
              </a:rPr>
              <a:t>DEFAULT_TIMEOUT</a:t>
            </a: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 = 2000;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747">
                <a:solidFill>
                  <a:srgbClr val="262626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01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/>
            <a:fld id="{535EF9F8-EC7D-2048-A036-BD3A14AC5B73}" type="slidenum">
              <a:rPr lang="en-US" altLang="x-none" sz="1400">
                <a:latin typeface="Arial" charset="0"/>
              </a:rPr>
              <a:pPr eaLnBrk="1" hangingPunct="1"/>
              <a:t>22</a:t>
            </a:fld>
            <a:endParaRPr lang="en-US" altLang="x-none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Ignoring a test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x-none" sz="2000" dirty="0"/>
              <a:t>The 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@Ignore</a:t>
            </a:r>
            <a:r>
              <a:rPr lang="en-US" altLang="x-none" sz="2000" dirty="0"/>
              <a:t> annotation says to not run a test</a:t>
            </a:r>
          </a:p>
          <a:p>
            <a:pPr eaLnBrk="1" hangingPunct="1"/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@Ignore("I don’t want </a:t>
            </a:r>
            <a:r>
              <a:rPr lang="en-US" altLang="x-none" sz="2000" dirty="0" smtClean="0">
                <a:solidFill>
                  <a:schemeClr val="accent2"/>
                </a:solidFill>
                <a:latin typeface="Trebuchet MS" charset="0"/>
              </a:rPr>
              <a:t>Dr. Im to 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know this doesn’t work")</a:t>
            </a:r>
            <a:b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@Test</a:t>
            </a:r>
            <a:b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public void </a:t>
            </a:r>
            <a:r>
              <a:rPr lang="en-US" altLang="x-none" sz="2000" dirty="0" err="1" smtClean="0">
                <a:solidFill>
                  <a:schemeClr val="accent2"/>
                </a:solidFill>
                <a:latin typeface="Trebuchet MS" charset="0"/>
              </a:rPr>
              <a:t>testInventory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(</a:t>
            </a:r>
            <a:r>
              <a:rPr lang="en-US" altLang="x-none" sz="2000" dirty="0" smtClean="0">
                <a:solidFill>
                  <a:schemeClr val="accent2"/>
                </a:solidFill>
                <a:latin typeface="Trebuchet MS" charset="0"/>
              </a:rPr>
              <a:t>) {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/>
            </a:r>
            <a:b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    </a:t>
            </a:r>
            <a:r>
              <a:rPr lang="en-US" altLang="x-none" sz="2000" dirty="0" err="1" smtClean="0">
                <a:solidFill>
                  <a:schemeClr val="accent2"/>
                </a:solidFill>
                <a:latin typeface="Trebuchet MS" charset="0"/>
              </a:rPr>
              <a:t>assertEquals</a:t>
            </a:r>
            <a:r>
              <a:rPr lang="en-US" altLang="x-none" sz="2000" dirty="0" smtClean="0">
                <a:solidFill>
                  <a:schemeClr val="accent2"/>
                </a:solidFill>
                <a:latin typeface="Trebuchet MS" charset="0"/>
              </a:rPr>
              <a:t>(3,inv.size());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/>
            </a:r>
            <a:b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</a:b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}</a:t>
            </a:r>
          </a:p>
          <a:p>
            <a:pPr lvl="1" eaLnBrk="1" hangingPunct="1"/>
            <a:r>
              <a:rPr lang="en-US" altLang="x-none" sz="2000" dirty="0" smtClean="0"/>
              <a:t>You </a:t>
            </a:r>
            <a:r>
              <a:rPr lang="en-US" altLang="x-none" sz="2000" dirty="0"/>
              <a:t>shouldn’t use</a:t>
            </a:r>
            <a:r>
              <a:rPr lang="en-US" altLang="x-none" sz="2000" dirty="0">
                <a:solidFill>
                  <a:schemeClr val="accent2"/>
                </a:solidFill>
                <a:latin typeface="Trebuchet MS" charset="0"/>
              </a:rPr>
              <a:t> @Ignore </a:t>
            </a:r>
            <a:r>
              <a:rPr lang="en-US" altLang="x-none" sz="2000" dirty="0"/>
              <a:t>without a very good reason!</a:t>
            </a:r>
          </a:p>
        </p:txBody>
      </p:sp>
    </p:spTree>
    <p:extLst>
      <p:ext uri="{BB962C8B-B14F-4D97-AF65-F5344CB8AC3E}">
        <p14:creationId xmlns:p14="http://schemas.microsoft.com/office/powerpoint/2010/main" val="21193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Design at the Routine Level should revolve around the principle of </a:t>
            </a:r>
            <a:r>
              <a:rPr lang="en-US" i="1" kern="1200" dirty="0" smtClean="0">
                <a:effectLst/>
              </a:rPr>
              <a:t>cohesion</a:t>
            </a:r>
            <a:r>
              <a:rPr lang="en-US" kern="1200" dirty="0" smtClean="0">
                <a:effectLst/>
              </a:rPr>
              <a:t> – a routine's operations should be related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Functional Cohesion </a:t>
            </a:r>
            <a:r>
              <a:rPr lang="en-US" dirty="0" smtClean="0"/>
              <a:t>is ideal – the routine performs only one operation</a:t>
            </a:r>
          </a:p>
          <a:p>
            <a:endParaRPr lang="en-US" dirty="0"/>
          </a:p>
          <a:p>
            <a:r>
              <a:rPr lang="en-US" dirty="0" smtClean="0"/>
              <a:t>Less ideal are:</a:t>
            </a:r>
          </a:p>
          <a:p>
            <a:pPr lvl="1"/>
            <a:r>
              <a:rPr lang="en-US" dirty="0" smtClean="0"/>
              <a:t>Sequential Cohesion – steps in a routine must be performed in the specified order</a:t>
            </a:r>
          </a:p>
          <a:p>
            <a:pPr lvl="1"/>
            <a:r>
              <a:rPr lang="en-US" dirty="0" smtClean="0"/>
              <a:t>Communicational Cohesion – uses the same data, but to different purposes</a:t>
            </a:r>
          </a:p>
          <a:p>
            <a:pPr lvl="1"/>
            <a:r>
              <a:rPr lang="en-US" dirty="0" smtClean="0"/>
              <a:t>Temporal Cohesion – operations that happen at the same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http://www.blesta.com/wp-content/uploads/2011/10/SingleResponsibilityPrinciple2_71060858-660x5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7772400" cy="6217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What is the best length for a routine?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Some people say 50-100 lines</a:t>
            </a:r>
          </a:p>
          <a:p>
            <a:pPr lvl="1"/>
            <a:r>
              <a:rPr lang="en-US" dirty="0" smtClean="0"/>
              <a:t>IBM once required that no routine should exceed 50 lines</a:t>
            </a:r>
          </a:p>
          <a:p>
            <a:pPr lvl="1"/>
            <a:r>
              <a:rPr lang="en-US" dirty="0" smtClean="0"/>
              <a:t>TRW limited them to 2 pages in printout</a:t>
            </a:r>
          </a:p>
          <a:p>
            <a:r>
              <a:rPr lang="en-US" dirty="0" smtClean="0"/>
              <a:t>People have spent lots of time studying this</a:t>
            </a:r>
          </a:p>
          <a:p>
            <a:pPr lvl="1"/>
            <a:r>
              <a:rPr lang="en-US" dirty="0" smtClean="0"/>
              <a:t>No consensus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 careful if you</a:t>
            </a:r>
            <a:br>
              <a:rPr lang="en-US" dirty="0" smtClean="0"/>
            </a:br>
            <a:r>
              <a:rPr lang="en-US" dirty="0" smtClean="0"/>
              <a:t>exceed</a:t>
            </a:r>
            <a:r>
              <a:rPr lang="en-US" dirty="0"/>
              <a:t> </a:t>
            </a:r>
            <a:r>
              <a:rPr lang="en-US" dirty="0" smtClean="0"/>
              <a:t>150 lines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16386" name="Picture 2" descr="http://www.viva64.com/media/images/content/b/0158_Feelings/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23" y="3892137"/>
            <a:ext cx="5580345" cy="23145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kern="1200" dirty="0" smtClean="0">
                <a:effectLst/>
              </a:rPr>
              <a:t>Good routines have well-designed parameter lists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err="1" smtClean="0"/>
              <a:t>params</a:t>
            </a:r>
            <a:r>
              <a:rPr lang="en-US" dirty="0" smtClean="0"/>
              <a:t> consistently in different routines</a:t>
            </a:r>
          </a:p>
          <a:p>
            <a:r>
              <a:rPr lang="en-US" dirty="0"/>
              <a:t>Use "self-documenting" names for formal parameters</a:t>
            </a:r>
          </a:p>
          <a:p>
            <a:r>
              <a:rPr lang="en-US" dirty="0" smtClean="0"/>
              <a:t>Don't pass unused parameters</a:t>
            </a:r>
          </a:p>
          <a:p>
            <a:r>
              <a:rPr lang="en-US" dirty="0" smtClean="0"/>
              <a:t>Limit number of parameters</a:t>
            </a:r>
          </a:p>
          <a:p>
            <a:r>
              <a:rPr lang="en-US" dirty="0" smtClean="0"/>
              <a:t>Document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standard Java libraries fail to provide enough methods for manipulation of its core classes.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exist to provide extra methods or convenience methods</a:t>
            </a:r>
          </a:p>
          <a:p>
            <a:pPr lvl="1"/>
            <a:r>
              <a:rPr lang="en-US" dirty="0" smtClean="0"/>
              <a:t>Goal is to do </a:t>
            </a:r>
            <a:r>
              <a:rPr lang="en-US" dirty="0"/>
              <a:t>common tasks </a:t>
            </a:r>
            <a:r>
              <a:rPr lang="en-US" i="1" dirty="0"/>
              <a:t>easily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Apache Commons is a popular one</a:t>
            </a:r>
          </a:p>
          <a:p>
            <a:pPr lvl="1"/>
            <a:r>
              <a:rPr lang="en-US" dirty="0" smtClean="0"/>
              <a:t>Commons Lang </a:t>
            </a:r>
            <a:r>
              <a:rPr lang="en-US" dirty="0"/>
              <a:t>- utilities for the </a:t>
            </a:r>
            <a:r>
              <a:rPr lang="en-US" dirty="0" err="1"/>
              <a:t>java.lang</a:t>
            </a:r>
            <a:r>
              <a:rPr lang="en-US" dirty="0"/>
              <a:t> API, </a:t>
            </a:r>
            <a:r>
              <a:rPr lang="en-US" dirty="0" smtClean="0"/>
              <a:t>such as String </a:t>
            </a:r>
            <a:r>
              <a:rPr lang="en-US" dirty="0"/>
              <a:t>manipulation methods, basic numerical methods, </a:t>
            </a:r>
            <a:r>
              <a:rPr lang="en-US" dirty="0" smtClean="0"/>
              <a:t>etc. </a:t>
            </a:r>
          </a:p>
          <a:p>
            <a:pPr lvl="1"/>
            <a:r>
              <a:rPr lang="en-US" dirty="0" smtClean="0"/>
              <a:t>Commons IO - utilities </a:t>
            </a:r>
            <a:r>
              <a:rPr lang="en-US" dirty="0"/>
              <a:t>to assist with developing IO </a:t>
            </a:r>
            <a:r>
              <a:rPr lang="en-US" dirty="0" smtClean="0"/>
              <a:t>functionality</a:t>
            </a:r>
          </a:p>
          <a:p>
            <a:pPr lvl="1"/>
            <a:endParaRPr lang="en-US" dirty="0"/>
          </a:p>
          <a:p>
            <a:r>
              <a:rPr lang="en-US" dirty="0" smtClean="0"/>
              <a:t>Log4j, </a:t>
            </a:r>
            <a:r>
              <a:rPr lang="en-US" dirty="0" err="1" smtClean="0"/>
              <a:t>Joda</a:t>
            </a:r>
            <a:r>
              <a:rPr lang="en-US" dirty="0" smtClean="0"/>
              <a:t> Time, etc.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 we will look at today: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Commons Lang</a:t>
            </a:r>
          </a:p>
          <a:p>
            <a:pPr marL="857250" lvl="1" indent="-4572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commons.apache.org/proper/commons-lang/download_lang.cgi</a:t>
            </a: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Commons IO</a:t>
            </a:r>
          </a:p>
          <a:p>
            <a:pPr marL="857250" lvl="1" indent="-45720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commons.apache.org/proper/commons-io/download_io.cgi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binaries and unzip</a:t>
            </a:r>
          </a:p>
          <a:p>
            <a:pPr marL="857250" lvl="1" indent="-457200"/>
            <a:r>
              <a:rPr lang="en-US" dirty="0" smtClean="0"/>
              <a:t>You will find jar files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the source (optional)</a:t>
            </a:r>
          </a:p>
          <a:p>
            <a:pPr marL="857250" lvl="1" indent="-457200"/>
            <a:r>
              <a:rPr lang="en-US" dirty="0" smtClean="0"/>
              <a:t>To see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to IntelliJ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0220"/>
            <a:ext cx="9225141" cy="23047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62000" y="4191000"/>
            <a:ext cx="228600" cy="1048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1" y="3840258"/>
            <a:ext cx="457199" cy="1187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1400" y="4178586"/>
            <a:ext cx="462143" cy="1447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2848492"/>
            <a:ext cx="914567" cy="25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1701" y="26889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" y="3745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23944" y="37193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2231" y="37102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167" y="263717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IntelliJ then go to  File -&gt; Project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21695</TotalTime>
  <Words>787</Words>
  <Application>Microsoft Macintosh PowerPoint</Application>
  <PresentationFormat>On-screen Show (4:3)</PresentationFormat>
  <Paragraphs>196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Lucida Sans</vt:lpstr>
      <vt:lpstr>Verdana</vt:lpstr>
      <vt:lpstr>Arial</vt:lpstr>
      <vt:lpstr>Times</vt:lpstr>
      <vt:lpstr>Trebuchet MS</vt:lpstr>
      <vt:lpstr>Wingdings</vt:lpstr>
      <vt:lpstr>Office Theme</vt:lpstr>
      <vt:lpstr>Testing with Routines and Libraries</vt:lpstr>
      <vt:lpstr>Reasons to Create a Routine</vt:lpstr>
      <vt:lpstr>Design at the Routine Level should revolve around the principle of cohesion – a routine's operations should be related</vt:lpstr>
      <vt:lpstr>PowerPoint Presentation</vt:lpstr>
      <vt:lpstr>What is the best length for a routine?</vt:lpstr>
      <vt:lpstr>Good routines have well-designed parameter lists</vt:lpstr>
      <vt:lpstr>3rd Party Libraries</vt:lpstr>
      <vt:lpstr>3rd Party Libraries</vt:lpstr>
      <vt:lpstr>Adding 3rd Party Libraries to IntelliJ</vt:lpstr>
      <vt:lpstr>There has be a better way…</vt:lpstr>
      <vt:lpstr>Example Uses of Common Lang</vt:lpstr>
      <vt:lpstr>Example Uses of Common Lang</vt:lpstr>
      <vt:lpstr>Many More in Common Lang</vt:lpstr>
      <vt:lpstr>Example Uses of Common IO</vt:lpstr>
      <vt:lpstr>Working with Files</vt:lpstr>
      <vt:lpstr>Working with Files</vt:lpstr>
      <vt:lpstr>Popular 3rd Party Libraries</vt:lpstr>
      <vt:lpstr>JUnit: Good assertion messages</vt:lpstr>
      <vt:lpstr>Timeouts in Test Methods</vt:lpstr>
      <vt:lpstr>Tests with a timeout</vt:lpstr>
      <vt:lpstr>Pervasive timeouts</vt:lpstr>
      <vt:lpstr>Ignoring a test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1224</cp:revision>
  <dcterms:created xsi:type="dcterms:W3CDTF">2013-08-26T22:16:19Z</dcterms:created>
  <dcterms:modified xsi:type="dcterms:W3CDTF">2017-09-25T02:34:50Z</dcterms:modified>
</cp:coreProperties>
</file>