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1" r:id="rId3"/>
    <p:sldId id="262" r:id="rId4"/>
    <p:sldId id="263" r:id="rId5"/>
    <p:sldId id="258" r:id="rId6"/>
    <p:sldId id="264" r:id="rId7"/>
    <p:sldId id="272" r:id="rId8"/>
    <p:sldId id="277" r:id="rId9"/>
    <p:sldId id="265" r:id="rId10"/>
    <p:sldId id="260" r:id="rId11"/>
    <p:sldId id="273" r:id="rId12"/>
    <p:sldId id="274" r:id="rId13"/>
    <p:sldId id="275" r:id="rId14"/>
    <p:sldId id="276" r:id="rId15"/>
    <p:sldId id="278" r:id="rId16"/>
    <p:sldId id="280" r:id="rId17"/>
    <p:sldId id="281" r:id="rId18"/>
    <p:sldId id="282" r:id="rId19"/>
    <p:sldId id="283" r:id="rId20"/>
    <p:sldId id="284" r:id="rId21"/>
    <p:sldId id="286" r:id="rId22"/>
    <p:sldId id="287" r:id="rId23"/>
    <p:sldId id="288" r:id="rId24"/>
  </p:sldIdLst>
  <p:sldSz cx="9144000" cy="6858000" type="screen4x3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ungsoo Im" initials="KI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9" autoAdjust="0"/>
    <p:restoredTop sz="94820" autoAdjust="0"/>
  </p:normalViewPr>
  <p:slideViewPr>
    <p:cSldViewPr>
      <p:cViewPr varScale="1">
        <p:scale>
          <a:sx n="119" d="100"/>
          <a:sy n="119" d="100"/>
        </p:scale>
        <p:origin x="14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2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tags" Target="tags/tag1.xml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6110C-AC48-B54F-9996-B3FE3CFA529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E7EE7-0074-9B49-9180-501E49CB8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87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8A085-7DF4-4D19-9149-60A753A99BBD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EA998-18E6-4FAC-9F14-8005F180F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358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EA998-18E6-4FAC-9F14-8005F180F7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65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28EB9896-EB01-6340-87CA-292EF9F166C1}" type="slidenum">
              <a:rPr lang="en-US" altLang="x-none" sz="1200"/>
              <a:pPr/>
              <a:t>21</a:t>
            </a:fld>
            <a:endParaRPr lang="en-US" altLang="x-none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942860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>
              <a:defRPr>
                <a:solidFill>
                  <a:srgbClr val="00009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10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5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77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1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>
            <a:lvl1pPr>
              <a:defRPr>
                <a:latin typeface="Lucida Sans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25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noFill/>
        </p:spPr>
        <p:txBody>
          <a:bodyPr anchor="t">
            <a:normAutofit/>
          </a:bodyPr>
          <a:lstStyle>
            <a:lvl1pPr algn="l">
              <a:defRPr sz="2800" b="1" cap="all">
                <a:solidFill>
                  <a:srgbClr val="00009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6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4038600" cy="39925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038600" cy="39925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90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43199"/>
            <a:ext cx="4040188" cy="3382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57400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43199"/>
            <a:ext cx="4041775" cy="3382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1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5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noFill/>
        </p:spPr>
        <p:txBody>
          <a:bodyPr anchor="b"/>
          <a:lstStyle>
            <a:lvl1pPr algn="l">
              <a:defRPr sz="20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7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noFill/>
        </p:spPr>
        <p:txBody>
          <a:bodyPr anchor="b"/>
          <a:lstStyle>
            <a:lvl1pPr algn="l">
              <a:defRPr sz="20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3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905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0"/>
            <a:ext cx="8229600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051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fld id="{ACF05AF1-ACAB-4772-A566-FF94BCEDE7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66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rgbClr val="00009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599"/>
            <a:ext cx="7772400" cy="1847851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Testing with Serialization </a:t>
            </a:r>
            <a:r>
              <a:rPr lang="en-US" dirty="0" smtClean="0"/>
              <a:t>Deserialization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2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Provided by two stream implementations: </a:t>
            </a:r>
            <a:endParaRPr lang="en-US" dirty="0" smtClean="0"/>
          </a:p>
          <a:p>
            <a:pPr lvl="1"/>
            <a:r>
              <a:rPr lang="en-US" dirty="0" err="1" smtClean="0"/>
              <a:t>java.io.ObjectOutputStream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public </a:t>
            </a:r>
            <a:r>
              <a:rPr lang="en-US" dirty="0"/>
              <a:t>void </a:t>
            </a:r>
            <a:r>
              <a:rPr lang="en-US" dirty="0" err="1"/>
              <a:t>writeObject</a:t>
            </a:r>
            <a:r>
              <a:rPr lang="en-US" dirty="0"/>
              <a:t>(Object </a:t>
            </a:r>
            <a:r>
              <a:rPr lang="en-US" dirty="0" err="1"/>
              <a:t>obj</a:t>
            </a:r>
            <a:r>
              <a:rPr lang="en-US" dirty="0"/>
              <a:t>) </a:t>
            </a:r>
            <a:endParaRPr lang="en-US" dirty="0" smtClean="0"/>
          </a:p>
          <a:p>
            <a:pPr lvl="2"/>
            <a:r>
              <a:rPr lang="en-US" dirty="0" smtClean="0"/>
              <a:t>Among other </a:t>
            </a:r>
            <a:r>
              <a:rPr lang="en-US" dirty="0"/>
              <a:t>capabilities, converts an object to a byte-sequence describing both type and state details "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java.io.ObjectInputStream</a:t>
            </a:r>
            <a:endParaRPr lang="en-US" dirty="0" smtClean="0"/>
          </a:p>
          <a:p>
            <a:pPr lvl="2"/>
            <a:r>
              <a:rPr lang="en-US" dirty="0" smtClean="0"/>
              <a:t>public </a:t>
            </a:r>
            <a:r>
              <a:rPr lang="en-US" dirty="0"/>
              <a:t>Object </a:t>
            </a:r>
            <a:r>
              <a:rPr lang="en-US" dirty="0" err="1"/>
              <a:t>readObject</a:t>
            </a:r>
            <a:r>
              <a:rPr lang="en-US" dirty="0"/>
              <a:t>() </a:t>
            </a:r>
            <a:endParaRPr lang="en-US" dirty="0" smtClean="0"/>
          </a:p>
          <a:p>
            <a:pPr lvl="2"/>
            <a:r>
              <a:rPr lang="en-US" dirty="0" smtClean="0"/>
              <a:t>Converts </a:t>
            </a:r>
            <a:r>
              <a:rPr lang="en-US" dirty="0"/>
              <a:t>a byte-sequence back into an object, using type and state data in the byte-stream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85800"/>
            <a:ext cx="4238625" cy="18573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1" y="2521131"/>
            <a:ext cx="6324600" cy="433686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676400" y="907352"/>
            <a:ext cx="2286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66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Using </a:t>
            </a:r>
            <a:r>
              <a:rPr lang="en-US" dirty="0" err="1" smtClean="0"/>
              <a:t>SerializationUtils</a:t>
            </a:r>
            <a:r>
              <a:rPr lang="en-US" dirty="0" smtClean="0"/>
              <a:t> – </a:t>
            </a:r>
            <a:br>
              <a:rPr lang="en-US" dirty="0" smtClean="0"/>
            </a:br>
            <a:r>
              <a:rPr lang="en-US" dirty="0" smtClean="0"/>
              <a:t>Apache Commons Lang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" y="1447800"/>
            <a:ext cx="5114925" cy="78105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12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209800" y="1676400"/>
            <a:ext cx="2286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475" y="1902333"/>
            <a:ext cx="4581525" cy="1466850"/>
          </a:xfrm>
          <a:prstGeom prst="rect">
            <a:avLst/>
          </a:prstGeom>
          <a:ln>
            <a:solidFill>
              <a:schemeClr val="tx2"/>
            </a:solidFill>
          </a:ln>
        </p:spPr>
      </p:pic>
      <p:cxnSp>
        <p:nvCxnSpPr>
          <p:cNvPr id="9" name="Straight Connector 8"/>
          <p:cNvCxnSpPr/>
          <p:nvPr/>
        </p:nvCxnSpPr>
        <p:spPr>
          <a:xfrm>
            <a:off x="6653403" y="2207133"/>
            <a:ext cx="2286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050" y="3419475"/>
            <a:ext cx="5695950" cy="15335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7375" y="5185854"/>
            <a:ext cx="5276850" cy="150495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3124200" y="5638800"/>
            <a:ext cx="36576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57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nventory.obj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52600"/>
            <a:ext cx="9163053" cy="762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Deserialization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14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600200"/>
            <a:ext cx="7553325" cy="2781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4248150"/>
            <a:ext cx="1485900" cy="26098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3505200" y="3733800"/>
            <a:ext cx="36576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76800"/>
            <a:ext cx="6414136" cy="533400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6553200" y="4876800"/>
            <a:ext cx="10287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5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Version UIDs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15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" y="1447800"/>
            <a:ext cx="5791815" cy="1905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447800"/>
            <a:ext cx="2543175" cy="1733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968" y="4247769"/>
            <a:ext cx="71628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</a:t>
            </a:r>
            <a:r>
              <a:rPr lang="en-US" dirty="0"/>
              <a:t>Version UIDs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assigns a “serial version UID” to your class, based on its fields and field-types </a:t>
            </a:r>
            <a:endParaRPr lang="en-US" dirty="0" smtClean="0"/>
          </a:p>
          <a:p>
            <a:pPr lvl="1"/>
            <a:r>
              <a:rPr lang="en-US" dirty="0" smtClean="0"/>
              <a:t>Version </a:t>
            </a:r>
            <a:r>
              <a:rPr lang="en-US" dirty="0"/>
              <a:t>ID is stored with object in output-stream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class changes, serial version UID also </a:t>
            </a:r>
            <a:r>
              <a:rPr lang="en-US" dirty="0" smtClean="0"/>
              <a:t>changes</a:t>
            </a:r>
          </a:p>
          <a:p>
            <a:pPr lvl="1"/>
            <a:r>
              <a:rPr lang="en-US" dirty="0" err="1" smtClean="0"/>
              <a:t>Deserializer</a:t>
            </a:r>
            <a:r>
              <a:rPr lang="en-US" dirty="0" smtClean="0"/>
              <a:t> </a:t>
            </a:r>
            <a:r>
              <a:rPr lang="en-US" dirty="0"/>
              <a:t>reports an error if data-stream’s serial version UID doesn’t match the class’ current version UID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1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Version UIDs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0631"/>
            <a:ext cx="87630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Suppose you serialized your object with this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730" y="4668932"/>
            <a:ext cx="7000875" cy="1323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730" y="2149951"/>
            <a:ext cx="6838950" cy="109537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9352" y="3907901"/>
            <a:ext cx="8382000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ucida Sans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Then you updated your class to include an extra field.</a:t>
            </a:r>
          </a:p>
        </p:txBody>
      </p:sp>
    </p:spTree>
    <p:extLst>
      <p:ext uri="{BB962C8B-B14F-4D97-AF65-F5344CB8AC3E}">
        <p14:creationId xmlns:p14="http://schemas.microsoft.com/office/powerpoint/2010/main" val="366368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Version UIDs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the updated code, if you try to </a:t>
            </a:r>
            <a:r>
              <a:rPr lang="en-US" dirty="0" err="1" smtClean="0"/>
              <a:t>deserialize</a:t>
            </a:r>
            <a:r>
              <a:rPr lang="en-US" dirty="0" smtClean="0"/>
              <a:t> the OLD serialized object (previous version)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863" y="2728912"/>
            <a:ext cx="9229725" cy="1400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05311"/>
            <a:ext cx="88868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8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Java Serialization Reminders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all objects can be </a:t>
            </a:r>
            <a:r>
              <a:rPr lang="en-US" dirty="0" smtClean="0"/>
              <a:t>serialized</a:t>
            </a:r>
            <a:endParaRPr lang="en-US" dirty="0"/>
          </a:p>
          <a:p>
            <a:pPr lvl="1"/>
            <a:r>
              <a:rPr lang="en-US" dirty="0" smtClean="0"/>
              <a:t>Only </a:t>
            </a:r>
            <a:r>
              <a:rPr lang="en-US" dirty="0"/>
              <a:t>ones that implement </a:t>
            </a:r>
            <a:r>
              <a:rPr lang="en-US" dirty="0" err="1" smtClean="0"/>
              <a:t>java.io.Serializable</a:t>
            </a:r>
            <a:endParaRPr lang="en-US" dirty="0" smtClean="0"/>
          </a:p>
          <a:p>
            <a:pPr lvl="1"/>
            <a:r>
              <a:rPr lang="en-US" dirty="0" smtClean="0"/>
              <a:t>Many </a:t>
            </a:r>
            <a:r>
              <a:rPr lang="en-US" dirty="0"/>
              <a:t>Java collections, arrays, etc., are serializable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Serializable </a:t>
            </a:r>
            <a:r>
              <a:rPr lang="en-US" dirty="0"/>
              <a:t>is a tag interface </a:t>
            </a:r>
          </a:p>
          <a:p>
            <a:pPr lvl="1"/>
            <a:r>
              <a:rPr lang="en-US" dirty="0" smtClean="0"/>
              <a:t>Specifies </a:t>
            </a:r>
            <a:r>
              <a:rPr lang="en-US" dirty="0"/>
              <a:t>whether a class can be serialized or not 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6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Suppose you want to </a:t>
            </a:r>
            <a:r>
              <a:rPr lang="en-US" altLang="en-US" dirty="0"/>
              <a:t>save your </a:t>
            </a:r>
            <a:r>
              <a:rPr lang="en-US" altLang="en-US" dirty="0" smtClean="0"/>
              <a:t>data</a:t>
            </a:r>
            <a:endParaRPr lang="en-US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4800600"/>
          </a:xfrm>
        </p:spPr>
        <p:txBody>
          <a:bodyPr/>
          <a:lstStyle/>
          <a:p>
            <a:r>
              <a:rPr lang="en-US" altLang="en-US" dirty="0"/>
              <a:t>Common problem:</a:t>
            </a:r>
          </a:p>
          <a:p>
            <a:pPr lvl="1"/>
            <a:r>
              <a:rPr lang="en-US" altLang="en-US" dirty="0"/>
              <a:t>You’ve built a large, complex object</a:t>
            </a:r>
          </a:p>
          <a:p>
            <a:pPr lvl="2"/>
            <a:r>
              <a:rPr lang="en-US" altLang="en-US" dirty="0" smtClean="0"/>
              <a:t>Has multiple state info</a:t>
            </a:r>
          </a:p>
          <a:p>
            <a:pPr lvl="2"/>
            <a:r>
              <a:rPr lang="en-US" altLang="en-US" dirty="0" smtClean="0"/>
              <a:t>Lots of data</a:t>
            </a:r>
            <a:endParaRPr lang="en-US" altLang="en-US" dirty="0"/>
          </a:p>
          <a:p>
            <a:pPr lvl="2"/>
            <a:endParaRPr lang="en-US" altLang="en-US" dirty="0"/>
          </a:p>
          <a:p>
            <a:pPr lvl="1"/>
            <a:r>
              <a:rPr lang="en-US" altLang="en-US" dirty="0"/>
              <a:t>Want to store on disk and retrieve later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For large data, you would use a database</a:t>
            </a:r>
          </a:p>
          <a:p>
            <a:pPr lvl="1"/>
            <a:r>
              <a:rPr lang="en-US" altLang="en-US" dirty="0" smtClean="0"/>
              <a:t>What if you don’t want/need to use a DB?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681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en-US" dirty="0"/>
              <a:t>Using Java Serialization Reminders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Serializable objects must contain serializable data </a:t>
            </a: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primitive types are serializable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Any </a:t>
            </a:r>
            <a:r>
              <a:rPr lang="en-US" dirty="0"/>
              <a:t>object fields must also be of a serializable type </a:t>
            </a:r>
            <a:endParaRPr lang="en-US" dirty="0" smtClean="0"/>
          </a:p>
          <a:p>
            <a:pPr lvl="1"/>
            <a:r>
              <a:rPr lang="en-US" dirty="0" smtClean="0"/>
              <a:t>Ex) Arrays </a:t>
            </a:r>
            <a:r>
              <a:rPr lang="en-US" dirty="0"/>
              <a:t>are serializable if all elements are </a:t>
            </a:r>
            <a:r>
              <a:rPr lang="en-US" dirty="0" smtClean="0"/>
              <a:t>serializable</a:t>
            </a:r>
          </a:p>
          <a:p>
            <a:pPr lvl="1"/>
            <a:r>
              <a:rPr lang="en-US" dirty="0" smtClean="0"/>
              <a:t>Most </a:t>
            </a:r>
            <a:r>
              <a:rPr lang="en-US" dirty="0"/>
              <a:t>collection classes in </a:t>
            </a:r>
            <a:r>
              <a:rPr lang="en-US" dirty="0" err="1"/>
              <a:t>java.util</a:t>
            </a:r>
            <a:r>
              <a:rPr lang="en-US" dirty="0"/>
              <a:t> are serializable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an object (or its contents) isn’t serializable</a:t>
            </a:r>
            <a:r>
              <a:rPr lang="en-US" dirty="0" smtClean="0"/>
              <a:t>: </a:t>
            </a:r>
            <a:r>
              <a:rPr lang="en-US" dirty="0"/>
              <a:t>A </a:t>
            </a:r>
            <a:r>
              <a:rPr lang="en-US" dirty="0" err="1"/>
              <a:t>NotSerializableException</a:t>
            </a:r>
            <a:r>
              <a:rPr lang="en-US" dirty="0"/>
              <a:t> is </a:t>
            </a:r>
            <a:r>
              <a:rPr lang="en-US" dirty="0" smtClean="0"/>
              <a:t>thrown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3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/>
            <a:fld id="{AC45431E-D1FC-A142-8503-CD8DF31B8D12}" type="slidenum">
              <a:rPr lang="en-US" altLang="x-none" sz="1400">
                <a:latin typeface="Arial" charset="0"/>
              </a:rPr>
              <a:pPr eaLnBrk="1" hangingPunct="1"/>
              <a:t>21</a:t>
            </a:fld>
            <a:endParaRPr lang="en-US" altLang="x-none" sz="1400">
              <a:latin typeface="Arial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Test suites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x-none" dirty="0"/>
              <a:t>You can define a suite of tests</a:t>
            </a:r>
          </a:p>
          <a:p>
            <a:pPr eaLnBrk="1" hangingPunct="1"/>
            <a:r>
              <a:rPr lang="en-US" altLang="x-none" dirty="0">
                <a:solidFill>
                  <a:schemeClr val="accent2"/>
                </a:solidFill>
                <a:latin typeface="Trebuchet MS" charset="0"/>
              </a:rPr>
              <a:t>@</a:t>
            </a:r>
            <a:r>
              <a:rPr lang="en-US" altLang="x-none" dirty="0" err="1">
                <a:solidFill>
                  <a:schemeClr val="accent2"/>
                </a:solidFill>
                <a:latin typeface="Trebuchet MS" charset="0"/>
              </a:rPr>
              <a:t>RunWith</a:t>
            </a:r>
            <a:r>
              <a:rPr lang="en-US" altLang="x-none" dirty="0">
                <a:solidFill>
                  <a:schemeClr val="accent2"/>
                </a:solidFill>
                <a:latin typeface="Trebuchet MS" charset="0"/>
              </a:rPr>
              <a:t>(value=</a:t>
            </a:r>
            <a:r>
              <a:rPr lang="en-US" altLang="x-none" dirty="0" err="1">
                <a:solidFill>
                  <a:schemeClr val="accent2"/>
                </a:solidFill>
                <a:latin typeface="Trebuchet MS" charset="0"/>
              </a:rPr>
              <a:t>Suite.class</a:t>
            </a:r>
            <a:r>
              <a:rPr lang="en-US" altLang="x-none" dirty="0">
                <a:solidFill>
                  <a:schemeClr val="accent2"/>
                </a:solidFill>
                <a:latin typeface="Trebuchet MS" charset="0"/>
              </a:rPr>
              <a:t>)</a:t>
            </a:r>
            <a:br>
              <a:rPr lang="en-US" altLang="x-none" dirty="0">
                <a:solidFill>
                  <a:schemeClr val="accent2"/>
                </a:solidFill>
                <a:latin typeface="Trebuchet MS" charset="0"/>
              </a:rPr>
            </a:br>
            <a:r>
              <a:rPr lang="en-US" altLang="x-none" dirty="0">
                <a:solidFill>
                  <a:schemeClr val="accent2"/>
                </a:solidFill>
                <a:latin typeface="Trebuchet MS" charset="0"/>
              </a:rPr>
              <a:t>@</a:t>
            </a:r>
            <a:r>
              <a:rPr lang="en-US" altLang="x-none" dirty="0" err="1">
                <a:solidFill>
                  <a:schemeClr val="accent2"/>
                </a:solidFill>
                <a:latin typeface="Trebuchet MS" charset="0"/>
              </a:rPr>
              <a:t>SuiteClasses</a:t>
            </a:r>
            <a:r>
              <a:rPr lang="en-US" altLang="x-none" dirty="0">
                <a:solidFill>
                  <a:schemeClr val="accent2"/>
                </a:solidFill>
                <a:latin typeface="Trebuchet MS" charset="0"/>
              </a:rPr>
              <a:t>(value={</a:t>
            </a:r>
            <a:br>
              <a:rPr lang="en-US" altLang="x-none" dirty="0">
                <a:solidFill>
                  <a:schemeClr val="accent2"/>
                </a:solidFill>
                <a:latin typeface="Trebuchet MS" charset="0"/>
              </a:rPr>
            </a:br>
            <a:r>
              <a:rPr lang="en-US" altLang="x-none" dirty="0">
                <a:solidFill>
                  <a:schemeClr val="accent2"/>
                </a:solidFill>
                <a:latin typeface="Trebuchet MS" charset="0"/>
              </a:rPr>
              <a:t>                          </a:t>
            </a:r>
            <a:r>
              <a:rPr lang="en-US" altLang="x-none" dirty="0" err="1">
                <a:solidFill>
                  <a:schemeClr val="accent2"/>
                </a:solidFill>
                <a:latin typeface="Trebuchet MS" charset="0"/>
              </a:rPr>
              <a:t>MyProgramTest.class</a:t>
            </a:r>
            <a:r>
              <a:rPr lang="en-US" altLang="x-none" dirty="0">
                <a:solidFill>
                  <a:schemeClr val="accent2"/>
                </a:solidFill>
                <a:latin typeface="Trebuchet MS" charset="0"/>
              </a:rPr>
              <a:t>,</a:t>
            </a:r>
            <a:br>
              <a:rPr lang="en-US" altLang="x-none" dirty="0">
                <a:solidFill>
                  <a:schemeClr val="accent2"/>
                </a:solidFill>
                <a:latin typeface="Trebuchet MS" charset="0"/>
              </a:rPr>
            </a:br>
            <a:r>
              <a:rPr lang="en-US" altLang="x-none" dirty="0">
                <a:solidFill>
                  <a:schemeClr val="accent2"/>
                </a:solidFill>
                <a:latin typeface="Trebuchet MS" charset="0"/>
              </a:rPr>
              <a:t>                          </a:t>
            </a:r>
            <a:r>
              <a:rPr lang="en-US" altLang="x-none" dirty="0" err="1">
                <a:solidFill>
                  <a:schemeClr val="accent2"/>
                </a:solidFill>
                <a:latin typeface="Trebuchet MS" charset="0"/>
              </a:rPr>
              <a:t>AnotherTest.class</a:t>
            </a:r>
            <a:r>
              <a:rPr lang="en-US" altLang="x-none" dirty="0">
                <a:solidFill>
                  <a:schemeClr val="accent2"/>
                </a:solidFill>
                <a:latin typeface="Trebuchet MS" charset="0"/>
              </a:rPr>
              <a:t>,</a:t>
            </a:r>
            <a:br>
              <a:rPr lang="en-US" altLang="x-none" dirty="0">
                <a:solidFill>
                  <a:schemeClr val="accent2"/>
                </a:solidFill>
                <a:latin typeface="Trebuchet MS" charset="0"/>
              </a:rPr>
            </a:br>
            <a:r>
              <a:rPr lang="en-US" altLang="x-none" dirty="0">
                <a:solidFill>
                  <a:schemeClr val="accent2"/>
                </a:solidFill>
                <a:latin typeface="Trebuchet MS" charset="0"/>
              </a:rPr>
              <a:t>                          </a:t>
            </a:r>
            <a:r>
              <a:rPr lang="en-US" altLang="x-none" dirty="0" err="1">
                <a:solidFill>
                  <a:schemeClr val="accent2"/>
                </a:solidFill>
                <a:latin typeface="Trebuchet MS" charset="0"/>
              </a:rPr>
              <a:t>YetAnotherTest.class</a:t>
            </a:r>
            <a:r>
              <a:rPr lang="en-US" altLang="x-none" dirty="0">
                <a:solidFill>
                  <a:schemeClr val="accent2"/>
                </a:solidFill>
                <a:latin typeface="Trebuchet MS" charset="0"/>
              </a:rPr>
              <a:t/>
            </a:r>
            <a:br>
              <a:rPr lang="en-US" altLang="x-none" dirty="0">
                <a:solidFill>
                  <a:schemeClr val="accent2"/>
                </a:solidFill>
                <a:latin typeface="Trebuchet MS" charset="0"/>
              </a:rPr>
            </a:br>
            <a:r>
              <a:rPr lang="en-US" altLang="x-none" dirty="0">
                <a:solidFill>
                  <a:schemeClr val="accent2"/>
                </a:solidFill>
                <a:latin typeface="Trebuchet MS" charset="0"/>
              </a:rPr>
              <a:t>                     })</a:t>
            </a:r>
            <a:br>
              <a:rPr lang="en-US" altLang="x-none" dirty="0">
                <a:solidFill>
                  <a:schemeClr val="accent2"/>
                </a:solidFill>
                <a:latin typeface="Trebuchet MS" charset="0"/>
              </a:rPr>
            </a:br>
            <a:r>
              <a:rPr lang="en-US" altLang="x-none" dirty="0">
                <a:solidFill>
                  <a:schemeClr val="accent2"/>
                </a:solidFill>
                <a:latin typeface="Trebuchet MS" charset="0"/>
              </a:rPr>
              <a:t>public class </a:t>
            </a:r>
            <a:r>
              <a:rPr lang="en-US" altLang="x-none" dirty="0" err="1">
                <a:solidFill>
                  <a:schemeClr val="accent2"/>
                </a:solidFill>
                <a:latin typeface="Trebuchet MS" charset="0"/>
              </a:rPr>
              <a:t>AllTests</a:t>
            </a:r>
            <a:r>
              <a:rPr lang="en-US" altLang="x-none" dirty="0">
                <a:solidFill>
                  <a:schemeClr val="accent2"/>
                </a:solidFill>
                <a:latin typeface="Trebuchet MS" charset="0"/>
              </a:rPr>
              <a:t> { }</a:t>
            </a:r>
          </a:p>
        </p:txBody>
      </p:sp>
    </p:spTree>
    <p:extLst>
      <p:ext uri="{BB962C8B-B14F-4D97-AF65-F5344CB8AC3E}">
        <p14:creationId xmlns:p14="http://schemas.microsoft.com/office/powerpoint/2010/main" val="958542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Test suites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471" y="1358153"/>
            <a:ext cx="8875059" cy="5398994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262626"/>
                </a:solidFill>
              </a:rPr>
              <a:t>test suite</a:t>
            </a:r>
            <a:r>
              <a:rPr lang="en-US" altLang="en-US" dirty="0" smtClean="0">
                <a:solidFill>
                  <a:srgbClr val="262626"/>
                </a:solidFill>
              </a:rPr>
              <a:t>: One class that runs many JUnit tests.</a:t>
            </a:r>
          </a:p>
          <a:p>
            <a:pPr lvl="1"/>
            <a:r>
              <a:rPr lang="en-US" altLang="en-US" dirty="0" smtClean="0">
                <a:solidFill>
                  <a:srgbClr val="404040"/>
                </a:solidFill>
              </a:rPr>
              <a:t>An easy way to run all of your app's tests at once.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404040"/>
                </a:solidFill>
                <a:latin typeface="Courier New" panose="02070309020205020404" pitchFamily="49" charset="0"/>
              </a:rPr>
              <a:t>import </a:t>
            </a:r>
            <a:r>
              <a:rPr lang="en-US" altLang="en-US" dirty="0" err="1">
                <a:solidFill>
                  <a:srgbClr val="404040"/>
                </a:solidFill>
                <a:latin typeface="Courier New" panose="02070309020205020404" pitchFamily="49" charset="0"/>
              </a:rPr>
              <a:t>org.junit.runner</a:t>
            </a:r>
            <a:r>
              <a:rPr lang="en-US" altLang="en-US" dirty="0">
                <a:solidFill>
                  <a:srgbClr val="404040"/>
                </a:solidFill>
                <a:latin typeface="Courier New" panose="02070309020205020404" pitchFamily="49" charset="0"/>
              </a:rPr>
              <a:t>.*;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404040"/>
                </a:solidFill>
                <a:latin typeface="Courier New" panose="02070309020205020404" pitchFamily="49" charset="0"/>
              </a:rPr>
              <a:t>import </a:t>
            </a:r>
            <a:r>
              <a:rPr lang="en-US" altLang="en-US" dirty="0" err="1">
                <a:solidFill>
                  <a:srgbClr val="404040"/>
                </a:solidFill>
                <a:latin typeface="Courier New" panose="02070309020205020404" pitchFamily="49" charset="0"/>
              </a:rPr>
              <a:t>org.junit.runners</a:t>
            </a:r>
            <a:r>
              <a:rPr lang="en-US" altLang="en-US" dirty="0">
                <a:solidFill>
                  <a:srgbClr val="404040"/>
                </a:solidFill>
                <a:latin typeface="Courier New" panose="02070309020205020404" pitchFamily="49" charset="0"/>
              </a:rPr>
              <a:t>.*;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404040"/>
                </a:solidFill>
                <a:latin typeface="Courier New" panose="02070309020205020404" pitchFamily="49" charset="0"/>
              </a:rPr>
              <a:t>@</a:t>
            </a:r>
            <a:r>
              <a:rPr lang="en-US" altLang="en-US" dirty="0" err="1">
                <a:solidFill>
                  <a:srgbClr val="404040"/>
                </a:solidFill>
                <a:latin typeface="Courier New" panose="02070309020205020404" pitchFamily="49" charset="0"/>
              </a:rPr>
              <a:t>RunWith</a:t>
            </a:r>
            <a:r>
              <a:rPr lang="en-US" altLang="en-US" dirty="0">
                <a:solidFill>
                  <a:srgbClr val="40404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rgbClr val="404040"/>
                </a:solidFill>
                <a:latin typeface="Courier New" panose="02070309020205020404" pitchFamily="49" charset="0"/>
              </a:rPr>
              <a:t>Suite.class</a:t>
            </a:r>
            <a:r>
              <a:rPr lang="en-US" altLang="en-US" dirty="0">
                <a:solidFill>
                  <a:srgbClr val="404040"/>
                </a:solidFill>
                <a:latin typeface="Courier New" panose="02070309020205020404" pitchFamily="49" charset="0"/>
              </a:rPr>
              <a:t>)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404040"/>
                </a:solidFill>
                <a:latin typeface="Courier New" panose="02070309020205020404" pitchFamily="49" charset="0"/>
              </a:rPr>
              <a:t>@</a:t>
            </a:r>
            <a:r>
              <a:rPr lang="en-US" altLang="en-US" dirty="0" err="1">
                <a:solidFill>
                  <a:srgbClr val="404040"/>
                </a:solidFill>
                <a:latin typeface="Courier New" panose="02070309020205020404" pitchFamily="49" charset="0"/>
              </a:rPr>
              <a:t>Suite.SuiteClasses</a:t>
            </a:r>
            <a:r>
              <a:rPr lang="en-US" altLang="en-US" dirty="0">
                <a:solidFill>
                  <a:srgbClr val="404040"/>
                </a:solidFill>
                <a:latin typeface="Courier New" panose="02070309020205020404" pitchFamily="49" charset="0"/>
              </a:rPr>
              <a:t>({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40404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b="1" dirty="0" err="1">
                <a:solidFill>
                  <a:srgbClr val="404040"/>
                </a:solidFill>
              </a:rPr>
              <a:t>TestCaseName</a:t>
            </a:r>
            <a:r>
              <a:rPr lang="en-US" altLang="en-US" dirty="0" err="1">
                <a:solidFill>
                  <a:srgbClr val="404040"/>
                </a:solidFill>
                <a:latin typeface="Courier New" panose="02070309020205020404" pitchFamily="49" charset="0"/>
              </a:rPr>
              <a:t>.class</a:t>
            </a:r>
            <a:r>
              <a:rPr lang="en-US" altLang="en-US" dirty="0">
                <a:solidFill>
                  <a:srgbClr val="404040"/>
                </a:solidFill>
                <a:latin typeface="Courier New" panose="02070309020205020404" pitchFamily="49" charset="0"/>
              </a:rPr>
              <a:t>,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40404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b="1" dirty="0" err="1">
                <a:solidFill>
                  <a:srgbClr val="404040"/>
                </a:solidFill>
              </a:rPr>
              <a:t>TestCaseName</a:t>
            </a:r>
            <a:r>
              <a:rPr lang="en-US" altLang="en-US" dirty="0" err="1">
                <a:solidFill>
                  <a:srgbClr val="404040"/>
                </a:solidFill>
                <a:latin typeface="Courier New" panose="02070309020205020404" pitchFamily="49" charset="0"/>
              </a:rPr>
              <a:t>.class</a:t>
            </a:r>
            <a:r>
              <a:rPr lang="en-US" altLang="en-US" dirty="0">
                <a:solidFill>
                  <a:srgbClr val="404040"/>
                </a:solidFill>
                <a:latin typeface="Courier New" panose="02070309020205020404" pitchFamily="49" charset="0"/>
              </a:rPr>
              <a:t>,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404040"/>
                </a:solidFill>
                <a:latin typeface="Courier New" panose="02070309020205020404" pitchFamily="49" charset="0"/>
              </a:rPr>
              <a:t>    ...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40404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b="1" dirty="0" err="1">
                <a:solidFill>
                  <a:srgbClr val="404040"/>
                </a:solidFill>
              </a:rPr>
              <a:t>TestCaseName</a:t>
            </a:r>
            <a:r>
              <a:rPr lang="en-US" altLang="en-US" dirty="0" err="1">
                <a:solidFill>
                  <a:srgbClr val="404040"/>
                </a:solidFill>
                <a:latin typeface="Courier New" panose="02070309020205020404" pitchFamily="49" charset="0"/>
              </a:rPr>
              <a:t>.class</a:t>
            </a:r>
            <a:r>
              <a:rPr lang="en-US" altLang="en-US" dirty="0">
                <a:solidFill>
                  <a:srgbClr val="404040"/>
                </a:solidFill>
                <a:latin typeface="Courier New" panose="02070309020205020404" pitchFamily="49" charset="0"/>
              </a:rPr>
              <a:t>,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404040"/>
                </a:solidFill>
                <a:latin typeface="Courier New" panose="02070309020205020404" pitchFamily="49" charset="0"/>
              </a:rPr>
              <a:t>})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404040"/>
                </a:solidFill>
                <a:latin typeface="Courier New" panose="02070309020205020404" pitchFamily="49" charset="0"/>
              </a:rPr>
              <a:t>public class </a:t>
            </a:r>
            <a:r>
              <a:rPr lang="en-US" altLang="en-US" b="1" dirty="0">
                <a:solidFill>
                  <a:srgbClr val="404040"/>
                </a:solidFill>
              </a:rPr>
              <a:t>name</a:t>
            </a:r>
            <a:r>
              <a:rPr lang="en-US" altLang="en-US" dirty="0">
                <a:solidFill>
                  <a:srgbClr val="404040"/>
                </a:solidFill>
                <a:latin typeface="Courier New" panose="02070309020205020404" pitchFamily="49" charset="0"/>
              </a:rPr>
              <a:t> {}</a:t>
            </a:r>
          </a:p>
        </p:txBody>
      </p:sp>
    </p:spTree>
    <p:extLst>
      <p:ext uri="{BB962C8B-B14F-4D97-AF65-F5344CB8AC3E}">
        <p14:creationId xmlns:p14="http://schemas.microsoft.com/office/powerpoint/2010/main" val="114594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 conclusion</a:t>
            </a:r>
            <a:endParaRPr lang="en-US" altLang="en-US" dirty="0" smtClean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471" y="1358153"/>
            <a:ext cx="8875059" cy="5398994"/>
          </a:xfrm>
        </p:spPr>
        <p:txBody>
          <a:bodyPr>
            <a:normAutofit fontScale="92500"/>
          </a:bodyPr>
          <a:lstStyle/>
          <a:p>
            <a:r>
              <a:rPr lang="en-US" altLang="en-US" dirty="0" smtClean="0">
                <a:solidFill>
                  <a:srgbClr val="262626"/>
                </a:solidFill>
              </a:rPr>
              <a:t>Test one thing at a time per test method.</a:t>
            </a:r>
          </a:p>
          <a:p>
            <a:pPr lvl="1"/>
            <a:r>
              <a:rPr lang="en-US" altLang="en-US" dirty="0" smtClean="0">
                <a:solidFill>
                  <a:srgbClr val="404040"/>
                </a:solidFill>
              </a:rPr>
              <a:t>10 small tests are much better than 1 test 10x as large.</a:t>
            </a:r>
          </a:p>
          <a:p>
            <a:pPr lvl="1"/>
            <a:endParaRPr lang="en-US" altLang="en-US" dirty="0" smtClean="0">
              <a:solidFill>
                <a:srgbClr val="404040"/>
              </a:solidFill>
            </a:endParaRPr>
          </a:p>
          <a:p>
            <a:r>
              <a:rPr lang="en-US" altLang="en-US" dirty="0" smtClean="0">
                <a:solidFill>
                  <a:srgbClr val="262626"/>
                </a:solidFill>
              </a:rPr>
              <a:t>Each test method should have few (likely 1) assert statements.</a:t>
            </a:r>
          </a:p>
          <a:p>
            <a:pPr lvl="1"/>
            <a:r>
              <a:rPr lang="en-US" altLang="en-US" dirty="0" smtClean="0">
                <a:solidFill>
                  <a:srgbClr val="404040"/>
                </a:solidFill>
              </a:rPr>
              <a:t>If you assert many things, the first that fails stops the test.</a:t>
            </a:r>
          </a:p>
          <a:p>
            <a:pPr lvl="1"/>
            <a:r>
              <a:rPr lang="en-US" altLang="en-US" dirty="0" smtClean="0">
                <a:solidFill>
                  <a:srgbClr val="404040"/>
                </a:solidFill>
              </a:rPr>
              <a:t>You won't know whether a later assertion would have failed.</a:t>
            </a:r>
          </a:p>
          <a:p>
            <a:pPr lvl="1"/>
            <a:endParaRPr lang="en-US" altLang="en-US" dirty="0" smtClean="0">
              <a:solidFill>
                <a:srgbClr val="404040"/>
              </a:solidFill>
            </a:endParaRPr>
          </a:p>
          <a:p>
            <a:r>
              <a:rPr lang="en-US" altLang="en-US" dirty="0" smtClean="0">
                <a:solidFill>
                  <a:srgbClr val="262626"/>
                </a:solidFill>
              </a:rPr>
              <a:t>Tests should avoid logic.</a:t>
            </a:r>
          </a:p>
          <a:p>
            <a:pPr lvl="1"/>
            <a:r>
              <a:rPr lang="en-US" altLang="en-US" dirty="0" smtClean="0">
                <a:solidFill>
                  <a:srgbClr val="404040"/>
                </a:solidFill>
              </a:rPr>
              <a:t>minimize </a:t>
            </a:r>
            <a:r>
              <a:rPr lang="en-US" altLang="en-US" dirty="0" smtClean="0">
                <a:solidFill>
                  <a:srgbClr val="404040"/>
                </a:solidFill>
                <a:latin typeface="Courier New" panose="02070309020205020404" pitchFamily="49" charset="0"/>
              </a:rPr>
              <a:t>if/else</a:t>
            </a:r>
            <a:r>
              <a:rPr lang="en-US" altLang="en-US" dirty="0" smtClean="0">
                <a:solidFill>
                  <a:srgbClr val="404040"/>
                </a:solidFill>
              </a:rPr>
              <a:t>, </a:t>
            </a:r>
            <a:r>
              <a:rPr lang="en-US" altLang="en-US" dirty="0" smtClean="0">
                <a:solidFill>
                  <a:srgbClr val="404040"/>
                </a:solidFill>
                <a:latin typeface="Courier New" panose="02070309020205020404" pitchFamily="49" charset="0"/>
              </a:rPr>
              <a:t>loops</a:t>
            </a:r>
            <a:r>
              <a:rPr lang="en-US" altLang="en-US" dirty="0" smtClean="0">
                <a:solidFill>
                  <a:srgbClr val="404040"/>
                </a:solidFill>
              </a:rPr>
              <a:t>, </a:t>
            </a:r>
            <a:r>
              <a:rPr lang="en-US" altLang="en-US" dirty="0" smtClean="0">
                <a:solidFill>
                  <a:srgbClr val="404040"/>
                </a:solidFill>
                <a:latin typeface="Courier New" panose="02070309020205020404" pitchFamily="49" charset="0"/>
              </a:rPr>
              <a:t>switch</a:t>
            </a:r>
            <a:r>
              <a:rPr lang="en-US" altLang="en-US" dirty="0" smtClean="0">
                <a:solidFill>
                  <a:srgbClr val="404040"/>
                </a:solidFill>
              </a:rPr>
              <a:t>, etc.</a:t>
            </a:r>
          </a:p>
          <a:p>
            <a:pPr lvl="1"/>
            <a:r>
              <a:rPr lang="en-US" altLang="en-US" dirty="0" smtClean="0">
                <a:solidFill>
                  <a:srgbClr val="404040"/>
                </a:solidFill>
              </a:rPr>
              <a:t>avoid </a:t>
            </a:r>
            <a:r>
              <a:rPr lang="en-US" altLang="en-US" dirty="0" smtClean="0">
                <a:solidFill>
                  <a:srgbClr val="404040"/>
                </a:solidFill>
                <a:latin typeface="Courier New" panose="02070309020205020404" pitchFamily="49" charset="0"/>
              </a:rPr>
              <a:t>try/catch</a:t>
            </a:r>
          </a:p>
          <a:p>
            <a:pPr lvl="2"/>
            <a:r>
              <a:rPr lang="en-US" altLang="en-US" dirty="0" smtClean="0"/>
              <a:t>If it's supposed to throw, use </a:t>
            </a:r>
            <a:r>
              <a:rPr lang="en-US" altLang="en-US" dirty="0" smtClean="0">
                <a:latin typeface="Courier New" panose="02070309020205020404" pitchFamily="49" charset="0"/>
              </a:rPr>
              <a:t>expected=</a:t>
            </a:r>
            <a:r>
              <a:rPr lang="en-US" altLang="en-US" dirty="0" smtClean="0"/>
              <a:t> ... if not, let JUnit catch it.</a:t>
            </a:r>
          </a:p>
          <a:p>
            <a:pPr lvl="2"/>
            <a:endParaRPr lang="en-US" altLang="en-US" dirty="0" smtClean="0"/>
          </a:p>
          <a:p>
            <a:r>
              <a:rPr lang="en-US" altLang="en-US" dirty="0" smtClean="0">
                <a:solidFill>
                  <a:srgbClr val="262626"/>
                </a:solidFill>
              </a:rPr>
              <a:t>Complex tests </a:t>
            </a:r>
            <a:r>
              <a:rPr lang="en-US" altLang="en-US" dirty="0" smtClean="0">
                <a:solidFill>
                  <a:srgbClr val="262626"/>
                </a:solidFill>
              </a:rPr>
              <a:t>are okay, but only </a:t>
            </a:r>
            <a:r>
              <a:rPr lang="en-US" altLang="en-US" i="1" dirty="0" smtClean="0">
                <a:solidFill>
                  <a:srgbClr val="262626"/>
                </a:solidFill>
              </a:rPr>
              <a:t>in addition to</a:t>
            </a:r>
            <a:r>
              <a:rPr lang="en-US" altLang="en-US" dirty="0" smtClean="0">
                <a:solidFill>
                  <a:srgbClr val="262626"/>
                </a:solidFill>
              </a:rPr>
              <a:t>  simple tests.</a:t>
            </a:r>
          </a:p>
        </p:txBody>
      </p:sp>
    </p:spTree>
    <p:extLst>
      <p:ext uri="{BB962C8B-B14F-4D97-AF65-F5344CB8AC3E}">
        <p14:creationId xmlns:p14="http://schemas.microsoft.com/office/powerpoint/2010/main" val="94827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Option 1</a:t>
            </a:r>
            <a:r>
              <a:rPr lang="en-US" altLang="en-US" dirty="0"/>
              <a:t>)</a:t>
            </a:r>
            <a:r>
              <a:rPr lang="en-US" altLang="en-US" dirty="0" smtClean="0"/>
              <a:t> Custom </a:t>
            </a:r>
            <a:r>
              <a:rPr lang="en-US" altLang="en-US" dirty="0"/>
              <a:t>file formats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153400" cy="20574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Save to a file</a:t>
            </a:r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 smtClean="0"/>
              <a:t>Write </a:t>
            </a:r>
            <a:r>
              <a:rPr lang="en-US" altLang="en-US" dirty="0"/>
              <a:t>a set of methods for saving/loading each class that you care about</a:t>
            </a:r>
          </a:p>
        </p:txBody>
      </p:sp>
    </p:spTree>
    <p:extLst>
      <p:ext uri="{BB962C8B-B14F-4D97-AF65-F5344CB8AC3E}">
        <p14:creationId xmlns:p14="http://schemas.microsoft.com/office/powerpoint/2010/main" val="52104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Benefits of Option 1</a:t>
            </a:r>
            <a:endParaRPr lang="en-US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153400" cy="5029200"/>
          </a:xfrm>
        </p:spPr>
        <p:txBody>
          <a:bodyPr/>
          <a:lstStyle/>
          <a:p>
            <a:r>
              <a:rPr lang="en-US" altLang="en-US" dirty="0"/>
              <a:t>Can produce arbitrary file formats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Know </a:t>
            </a:r>
            <a:r>
              <a:rPr lang="en-US" altLang="en-US" dirty="0"/>
              <a:t>exactly what you want to store and get back/don’t store extraneous stuff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Can </a:t>
            </a:r>
            <a:r>
              <a:rPr lang="en-US" altLang="en-US" dirty="0"/>
              <a:t>build file formats to interface w/ other codes/programs</a:t>
            </a:r>
          </a:p>
          <a:p>
            <a:pPr lvl="1"/>
            <a:r>
              <a:rPr lang="en-US" altLang="en-US" dirty="0"/>
              <a:t>XML</a:t>
            </a:r>
          </a:p>
          <a:p>
            <a:pPr lvl="1"/>
            <a:r>
              <a:rPr lang="en-US" altLang="en-US" dirty="0" smtClean="0"/>
              <a:t>Tab-delimited, comma-delimited</a:t>
            </a:r>
            <a:endParaRPr lang="en-US" altLang="en-US" dirty="0"/>
          </a:p>
          <a:p>
            <a:pPr lvl="1"/>
            <a:r>
              <a:rPr lang="en-US" altLang="en-US" dirty="0"/>
              <a:t>Etc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5761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Option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Have to write custom code on how to save/load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If </a:t>
            </a:r>
            <a:r>
              <a:rPr lang="en-US" altLang="en-US" dirty="0"/>
              <a:t>all you want to do is store/retrieve data, do you </a:t>
            </a:r>
            <a:r>
              <a:rPr lang="en-US" altLang="en-US" i="1" dirty="0"/>
              <a:t>really</a:t>
            </a:r>
            <a:r>
              <a:rPr lang="en-US" altLang="en-US" dirty="0"/>
              <a:t> need to go to all of that effort?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Fortunately</a:t>
            </a:r>
            <a:r>
              <a:rPr lang="en-US" altLang="en-US" dirty="0"/>
              <a:t>, </a:t>
            </a:r>
            <a:r>
              <a:rPr lang="en-US" altLang="en-US" dirty="0" smtClean="0"/>
              <a:t>Java </a:t>
            </a:r>
            <a:r>
              <a:rPr lang="en-US" altLang="en-US" dirty="0"/>
              <a:t>provides a shortcut that takes a lot of the work out.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7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Option 2) Serialization</a:t>
            </a:r>
            <a:endParaRPr lang="en-US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153400" cy="2057400"/>
          </a:xfrm>
        </p:spPr>
        <p:txBody>
          <a:bodyPr>
            <a:normAutofit/>
          </a:bodyPr>
          <a:lstStyle/>
          <a:p>
            <a:r>
              <a:rPr lang="en-US" altLang="en-US" dirty="0"/>
              <a:t>Java provides the serialization mechanism for object </a:t>
            </a:r>
            <a:r>
              <a:rPr lang="en-US" altLang="en-US" dirty="0" smtClean="0"/>
              <a:t>persistence</a:t>
            </a:r>
          </a:p>
          <a:p>
            <a:endParaRPr lang="en-US" altLang="en-US" dirty="0"/>
          </a:p>
          <a:p>
            <a:r>
              <a:rPr lang="en-US" altLang="en-US" dirty="0"/>
              <a:t>It essentially automates the grunt work for </a:t>
            </a:r>
            <a:r>
              <a:rPr lang="en-US" altLang="en-US" dirty="0" smtClean="0"/>
              <a:t>you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830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objects to a byte sequence </a:t>
            </a:r>
          </a:p>
          <a:p>
            <a:pPr lvl="1"/>
            <a:r>
              <a:rPr lang="en-US" dirty="0" smtClean="0"/>
              <a:t>Called “</a:t>
            </a:r>
            <a:r>
              <a:rPr lang="en-US" b="1" u="sng" dirty="0" smtClean="0"/>
              <a:t>serialization</a:t>
            </a:r>
            <a:r>
              <a:rPr lang="en-US" dirty="0"/>
              <a:t>” </a:t>
            </a:r>
            <a:endParaRPr lang="en-US" dirty="0" smtClean="0"/>
          </a:p>
          <a:p>
            <a:pPr lvl="1"/>
            <a:r>
              <a:rPr lang="en-US" dirty="0" smtClean="0"/>
              <a:t>Object </a:t>
            </a:r>
            <a:r>
              <a:rPr lang="en-US" dirty="0"/>
              <a:t>can be represented as a sequence of bytes that includes the object's data as well as information about the object's type and the types of data stored in the object.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Serialized object is written into a file</a:t>
            </a:r>
          </a:p>
          <a:p>
            <a:endParaRPr lang="en-US" dirty="0" smtClean="0"/>
          </a:p>
          <a:p>
            <a:r>
              <a:rPr lang="en-US" dirty="0" smtClean="0"/>
              <a:t>Read from file and convert </a:t>
            </a:r>
            <a:r>
              <a:rPr lang="en-US" dirty="0"/>
              <a:t>from byte-sequence back to object </a:t>
            </a:r>
            <a:endParaRPr lang="en-US" dirty="0" smtClean="0"/>
          </a:p>
          <a:p>
            <a:pPr lvl="1"/>
            <a:r>
              <a:rPr lang="en-US" dirty="0" smtClean="0"/>
              <a:t>Called </a:t>
            </a:r>
            <a:r>
              <a:rPr lang="en-US" dirty="0"/>
              <a:t>“</a:t>
            </a:r>
            <a:r>
              <a:rPr lang="en-US" b="1" u="sng" dirty="0"/>
              <a:t>deserialization</a:t>
            </a:r>
            <a:r>
              <a:rPr lang="en-US" dirty="0"/>
              <a:t>” </a:t>
            </a:r>
            <a:endParaRPr lang="en-US" dirty="0" smtClean="0"/>
          </a:p>
          <a:p>
            <a:pPr lvl="1"/>
            <a:r>
              <a:rPr lang="en-US" dirty="0" smtClean="0"/>
              <a:t>bytes </a:t>
            </a:r>
            <a:r>
              <a:rPr lang="en-US" dirty="0"/>
              <a:t>that represent the object and its data can be used to recreate the object in memory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Serialization?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main scenarios for object serialization: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1</a:t>
            </a:r>
            <a:r>
              <a:rPr lang="en-US" dirty="0"/>
              <a:t>. Saving object state to persistent storage </a:t>
            </a:r>
          </a:p>
          <a:p>
            <a:pPr lvl="2"/>
            <a:r>
              <a:rPr lang="en-US" dirty="0"/>
              <a:t>Convert object into a byte-sequence, then save it to a file </a:t>
            </a:r>
          </a:p>
          <a:p>
            <a:pPr lvl="2"/>
            <a:r>
              <a:rPr lang="en-US" dirty="0"/>
              <a:t>Later, read byte-sequence from file and recreate the object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2</a:t>
            </a:r>
            <a:r>
              <a:rPr lang="en-US" dirty="0"/>
              <a:t>. Sending an object to another JVM or computer </a:t>
            </a:r>
          </a:p>
          <a:p>
            <a:pPr lvl="2"/>
            <a:r>
              <a:rPr lang="en-US" dirty="0"/>
              <a:t>Convert object to byte-sequence, then send byte-sequence to the other JVM </a:t>
            </a:r>
          </a:p>
          <a:p>
            <a:pPr lvl="2"/>
            <a:r>
              <a:rPr lang="en-US" dirty="0"/>
              <a:t>Other JVM converts byte-sequence back into the object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4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 more detail</a:t>
            </a:r>
            <a:endParaRPr lang="en-US" alt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8153400" cy="3810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To (de-)serialize an object, it must </a:t>
            </a:r>
            <a:r>
              <a:rPr lang="en-US" altLang="en-US" b="1" u="sng" dirty="0">
                <a:latin typeface="Courier" charset="0"/>
              </a:rPr>
              <a:t>implements Serializable</a:t>
            </a:r>
            <a:endParaRPr lang="en-US" altLang="en-US" b="1" u="sng" dirty="0"/>
          </a:p>
          <a:p>
            <a:pPr lvl="1">
              <a:lnSpc>
                <a:spcPct val="90000"/>
              </a:lnSpc>
            </a:pP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All </a:t>
            </a:r>
            <a:r>
              <a:rPr lang="en-US" altLang="en-US" dirty="0"/>
              <a:t>of its data members must also be marked serializable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Primitive </a:t>
            </a:r>
            <a:r>
              <a:rPr lang="en-US" altLang="en-US" dirty="0"/>
              <a:t>types (</a:t>
            </a:r>
            <a:r>
              <a:rPr lang="en-US" altLang="en-US" dirty="0" err="1">
                <a:latin typeface="Courier" charset="0"/>
              </a:rPr>
              <a:t>int</a:t>
            </a:r>
            <a:r>
              <a:rPr lang="en-US" altLang="en-US" dirty="0"/>
              <a:t>, </a:t>
            </a:r>
            <a:r>
              <a:rPr lang="en-US" altLang="en-US" dirty="0">
                <a:latin typeface="Courier" charset="0"/>
              </a:rPr>
              <a:t>char</a:t>
            </a:r>
            <a:r>
              <a:rPr lang="en-US" altLang="en-US" dirty="0"/>
              <a:t>, etc.) are all </a:t>
            </a:r>
            <a:r>
              <a:rPr lang="en-US" altLang="en-US" dirty="0" err="1"/>
              <a:t>serizable</a:t>
            </a:r>
            <a:r>
              <a:rPr lang="en-US" altLang="en-US" dirty="0"/>
              <a:t> automatically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So are Strings, most classes in </a:t>
            </a:r>
            <a:r>
              <a:rPr lang="en-US" altLang="en-US" dirty="0" err="1"/>
              <a:t>java.util</a:t>
            </a:r>
            <a:r>
              <a:rPr lang="en-US" altLang="en-US" dirty="0"/>
              <a:t>, etc</a:t>
            </a:r>
            <a:r>
              <a:rPr lang="en-US" altLang="en-US" dirty="0" smtClean="0"/>
              <a:t>.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8837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ASPOLLED" val="B48863EC3C304C22B7E3B97358D1C2C4"/>
  <p:tag name="TPVERSION" val="5"/>
  <p:tag name="TPFULLVERSION" val="5.2.1.3179"/>
  <p:tag name="PPTVERSION" val="14"/>
  <p:tag name="TPOS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26521</TotalTime>
  <Words>840</Words>
  <Application>Microsoft Macintosh PowerPoint</Application>
  <PresentationFormat>On-screen Show (4:3)</PresentationFormat>
  <Paragraphs>151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Calibri</vt:lpstr>
      <vt:lpstr>Courier</vt:lpstr>
      <vt:lpstr>Courier New</vt:lpstr>
      <vt:lpstr>Lucida Sans</vt:lpstr>
      <vt:lpstr>Verdana</vt:lpstr>
      <vt:lpstr>Arial</vt:lpstr>
      <vt:lpstr>Times</vt:lpstr>
      <vt:lpstr>Trebuchet MS</vt:lpstr>
      <vt:lpstr>Wingdings</vt:lpstr>
      <vt:lpstr>Office Theme</vt:lpstr>
      <vt:lpstr>Testing with Serialization Deserialization</vt:lpstr>
      <vt:lpstr>Suppose you want to save your data</vt:lpstr>
      <vt:lpstr>Option 1) Custom file formats</vt:lpstr>
      <vt:lpstr>Benefits of Option 1</vt:lpstr>
      <vt:lpstr>Disadvantages of Option 1</vt:lpstr>
      <vt:lpstr>Option 2) Serialization</vt:lpstr>
      <vt:lpstr>Serializing Objects</vt:lpstr>
      <vt:lpstr>When to Use Serialization?</vt:lpstr>
      <vt:lpstr>In more detail</vt:lpstr>
      <vt:lpstr>Java Serialization</vt:lpstr>
      <vt:lpstr>Example</vt:lpstr>
      <vt:lpstr>Example Using SerializationUtils –  Apache Commons Lang</vt:lpstr>
      <vt:lpstr>inventory.obj</vt:lpstr>
      <vt:lpstr>Deserialization</vt:lpstr>
      <vt:lpstr>Serial Version UIDs </vt:lpstr>
      <vt:lpstr>Serial Version UIDs </vt:lpstr>
      <vt:lpstr>Serial Version UIDs </vt:lpstr>
      <vt:lpstr>Serial Version UIDs </vt:lpstr>
      <vt:lpstr>Using Java Serialization Reminders</vt:lpstr>
      <vt:lpstr>Using Java Serialization Reminders</vt:lpstr>
      <vt:lpstr>Test suites</vt:lpstr>
      <vt:lpstr>Test suites</vt:lpstr>
      <vt:lpstr>In conclusion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hdesk</dc:creator>
  <cp:lastModifiedBy>Tacksoo Im</cp:lastModifiedBy>
  <cp:revision>1373</cp:revision>
  <dcterms:created xsi:type="dcterms:W3CDTF">2013-08-26T22:16:19Z</dcterms:created>
  <dcterms:modified xsi:type="dcterms:W3CDTF">2017-09-27T17:31:24Z</dcterms:modified>
</cp:coreProperties>
</file>