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9" r:id="rId3"/>
    <p:sldId id="381" r:id="rId4"/>
    <p:sldId id="380" r:id="rId5"/>
    <p:sldId id="390" r:id="rId6"/>
    <p:sldId id="391" r:id="rId7"/>
    <p:sldId id="382" r:id="rId8"/>
    <p:sldId id="383" r:id="rId9"/>
    <p:sldId id="393" r:id="rId10"/>
    <p:sldId id="384" r:id="rId11"/>
    <p:sldId id="396" r:id="rId12"/>
    <p:sldId id="388" r:id="rId13"/>
    <p:sldId id="392" r:id="rId14"/>
    <p:sldId id="389" r:id="rId15"/>
    <p:sldId id="397" r:id="rId16"/>
    <p:sldId id="394" r:id="rId17"/>
    <p:sldId id="395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>
      <p:ext uri="{19B8F6BF-5375-455C-9EA6-DF929625EA0E}">
        <p15:presenceInfo xmlns:p15="http://schemas.microsoft.com/office/powerpoint/2012/main" userId="S-1-5-21-3053780787-2952849311-1347327304-33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6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Generics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646BCD-713C-A745-98A0-60C221F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" y="1331736"/>
            <a:ext cx="8229600" cy="4449763"/>
          </a:xfrm>
        </p:spPr>
        <p:txBody>
          <a:bodyPr>
            <a:normAutofit/>
          </a:bodyPr>
          <a:lstStyle/>
          <a:p>
            <a:r>
              <a:rPr lang="en-US" sz="2000" dirty="0"/>
              <a:t>Particularly useful for “container” classes</a:t>
            </a:r>
          </a:p>
          <a:p>
            <a:r>
              <a:rPr lang="en-US" sz="2000" dirty="0"/>
              <a:t>All collections classes in Java 5.0+  defined using generics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82" y="2160938"/>
            <a:ext cx="3923581" cy="977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79" y="3060344"/>
            <a:ext cx="4993192" cy="398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" y="3432698"/>
            <a:ext cx="5385758" cy="405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8549"/>
            <a:ext cx="5943600" cy="443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648200"/>
            <a:ext cx="6172200" cy="21237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0600" y="4419600"/>
            <a:ext cx="7467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Parameterize type definitions </a:t>
            </a:r>
          </a:p>
          <a:p>
            <a:pPr lvl="1"/>
            <a:r>
              <a:rPr lang="en-US" dirty="0"/>
              <a:t>Provide type safety </a:t>
            </a:r>
          </a:p>
          <a:p>
            <a:pPr lvl="2"/>
            <a:r>
              <a:rPr lang="en-US" dirty="0"/>
              <a:t>Compiler performs type checking </a:t>
            </a:r>
          </a:p>
          <a:p>
            <a:pPr lvl="2"/>
            <a:r>
              <a:rPr lang="en-US" dirty="0"/>
              <a:t>Prevent runtime cast errors</a:t>
            </a:r>
          </a:p>
          <a:p>
            <a:pPr lvl="2"/>
            <a:endParaRPr lang="en-US" dirty="0"/>
          </a:p>
          <a:p>
            <a:r>
              <a:rPr lang="en-US" dirty="0"/>
              <a:t>Generics implement parametric polymorphism </a:t>
            </a:r>
          </a:p>
          <a:p>
            <a:pPr lvl="1"/>
            <a:r>
              <a:rPr lang="en-US" dirty="0"/>
              <a:t>Parametric: The type parameter (e.g., &lt;E&gt;)</a:t>
            </a:r>
          </a:p>
          <a:p>
            <a:pPr lvl="1"/>
            <a:r>
              <a:rPr lang="en-US" dirty="0"/>
              <a:t>Polymorphism: Can take many forms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How are generics implemented?</a:t>
            </a:r>
          </a:p>
          <a:p>
            <a:r>
              <a:rPr lang="en-US" dirty="0"/>
              <a:t>It uses a technique called Type Erasure</a:t>
            </a:r>
          </a:p>
          <a:p>
            <a:endParaRPr lang="en-US" dirty="0"/>
          </a:p>
          <a:p>
            <a:r>
              <a:rPr lang="en-US" dirty="0"/>
              <a:t>Generic types only exist at the compiler level</a:t>
            </a:r>
          </a:p>
          <a:p>
            <a:r>
              <a:rPr lang="en-US" dirty="0"/>
              <a:t>Once compilation is done, the generic types are “erased” and the actual running code runs on type Object</a:t>
            </a:r>
          </a:p>
          <a:p>
            <a:pPr lvl="1"/>
            <a:r>
              <a:rPr lang="en-US" dirty="0"/>
              <a:t>Type information between angle brackets is thrown out</a:t>
            </a:r>
          </a:p>
          <a:p>
            <a:pPr lvl="2"/>
            <a:r>
              <a:rPr lang="en-US" dirty="0"/>
              <a:t>List&lt;String&gt;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Uses of type variables are replaced by Object</a:t>
            </a:r>
          </a:p>
          <a:p>
            <a:pPr lvl="1"/>
            <a:r>
              <a:rPr lang="en-US" b="1" dirty="0"/>
              <a:t>Casts</a:t>
            </a:r>
            <a:r>
              <a:rPr lang="en-US" dirty="0"/>
              <a:t> are automatically inserted to preserve type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685800"/>
          </a:xfrm>
        </p:spPr>
        <p:txBody>
          <a:bodyPr/>
          <a:lstStyle/>
          <a:p>
            <a:r>
              <a:rPr lang="en-US" dirty="0"/>
              <a:t>Specifying the type to store inside a list: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740852"/>
            <a:ext cx="72485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471928"/>
            <a:ext cx="48291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4419600"/>
            <a:ext cx="216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flexibility</a:t>
            </a:r>
          </a:p>
          <a:p>
            <a:pPr lvl="1"/>
            <a:r>
              <a:rPr lang="en-US" dirty="0"/>
              <a:t>You don’t depend on a specific implementation of list</a:t>
            </a:r>
          </a:p>
          <a:p>
            <a:pPr lvl="1"/>
            <a:r>
              <a:rPr lang="en-US" dirty="0"/>
              <a:t>Easy to change later to some other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" y="3242716"/>
            <a:ext cx="5845562" cy="14146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19800" y="4134381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if I now want to use an </a:t>
            </a:r>
            <a:r>
              <a:rPr lang="en-US" sz="2400" b="1" dirty="0" err="1"/>
              <a:t>ArrayList</a:t>
            </a:r>
            <a:r>
              <a:rPr lang="en-US" sz="2400" b="1" dirty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45287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283"/>
            <a:ext cx="8763000" cy="9524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longer tied to a specific implementation of List</a:t>
            </a:r>
          </a:p>
          <a:p>
            <a:r>
              <a:rPr lang="en-US" dirty="0"/>
              <a:t>Very minimal change to code if you decide to switch back to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29200"/>
            <a:ext cx="4493302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540451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on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35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Always use them!</a:t>
            </a:r>
          </a:p>
          <a:p>
            <a:pPr lvl="1"/>
            <a:r>
              <a:rPr lang="en-US" dirty="0"/>
              <a:t>Valuable to ensure type safety</a:t>
            </a:r>
          </a:p>
          <a:p>
            <a:pPr lvl="1"/>
            <a:r>
              <a:rPr lang="en-US" dirty="0"/>
              <a:t>Provides abstraction</a:t>
            </a:r>
          </a:p>
          <a:p>
            <a:pPr lvl="2"/>
            <a:r>
              <a:rPr lang="en-US" dirty="0"/>
              <a:t>Reuse the same class with objects of many different types without creating multiple classes per type</a:t>
            </a:r>
          </a:p>
          <a:p>
            <a:pPr lvl="2"/>
            <a:endParaRPr lang="en-US" dirty="0"/>
          </a:p>
          <a:p>
            <a:r>
              <a:rPr lang="en-US" dirty="0"/>
              <a:t>Make a class Generic whenever possible</a:t>
            </a:r>
          </a:p>
          <a:p>
            <a:pPr lvl="1"/>
            <a:r>
              <a:rPr lang="en-US" dirty="0"/>
              <a:t>Use a variable T to represent the input type, and write your code to operate on objects of type T in a way that does not depend on the actual value of T. </a:t>
            </a:r>
          </a:p>
          <a:p>
            <a:pPr lvl="1"/>
            <a:r>
              <a:rPr lang="en-US" dirty="0"/>
              <a:t>Then instantiate the class many times, passing in different types for T.</a:t>
            </a:r>
          </a:p>
          <a:p>
            <a:pPr lvl="1"/>
            <a:endParaRPr lang="en-US" dirty="0"/>
          </a:p>
          <a:p>
            <a:r>
              <a:rPr lang="en-US" dirty="0"/>
              <a:t>T = Type </a:t>
            </a:r>
          </a:p>
          <a:p>
            <a:r>
              <a:rPr lang="en-US" dirty="0"/>
              <a:t>E = Element</a:t>
            </a:r>
          </a:p>
          <a:p>
            <a:r>
              <a:rPr lang="en-US" dirty="0"/>
              <a:t>K = Key (in a Map&lt;K,V&gt;) </a:t>
            </a:r>
          </a:p>
          <a:p>
            <a:r>
              <a:rPr lang="en-US" dirty="0"/>
              <a:t>V =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vs. New (Not really new, but you get the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45" y="3124200"/>
            <a:ext cx="1903811" cy="176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0757"/>
            <a:ext cx="2438400" cy="1228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1" y="1524000"/>
            <a:ext cx="3435479" cy="1367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9" y="3184722"/>
            <a:ext cx="3247701" cy="2312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4" y="5637224"/>
            <a:ext cx="3923581" cy="977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151" y="3006049"/>
            <a:ext cx="3158885" cy="1882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5742745"/>
            <a:ext cx="5040461" cy="8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799"/>
            <a:ext cx="8229600" cy="868363"/>
          </a:xfrm>
        </p:spPr>
        <p:txBody>
          <a:bodyPr/>
          <a:lstStyle/>
          <a:p>
            <a:r>
              <a:rPr lang="en-US" dirty="0"/>
              <a:t>Compiler has no idea names can only store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9082"/>
            <a:ext cx="4648200" cy="1158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5717597" cy="456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644626"/>
            <a:ext cx="6307134" cy="475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43400"/>
            <a:ext cx="7168696" cy="5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r>
              <a:rPr lang="en-US" dirty="0"/>
              <a:t>Again, compiles fine</a:t>
            </a:r>
          </a:p>
          <a:p>
            <a:r>
              <a:rPr lang="en-US" dirty="0"/>
              <a:t>But fails at Runtime</a:t>
            </a:r>
          </a:p>
          <a:p>
            <a:pPr lvl="1"/>
            <a:r>
              <a:rPr lang="en-US" dirty="0" err="1"/>
              <a:t>ClassCastException</a:t>
            </a:r>
            <a:r>
              <a:rPr lang="en-US" dirty="0"/>
              <a:t>: String cannot be cast to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733800" cy="2658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1295400"/>
            <a:ext cx="4658557" cy="767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2209800"/>
            <a:ext cx="4930596" cy="709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99" y="3124200"/>
            <a:ext cx="5018696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Provide compile time type safety</a:t>
            </a:r>
          </a:p>
          <a:p>
            <a:r>
              <a:rPr lang="en-US" dirty="0"/>
              <a:t>2. Eliminate the need for type 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A Simple Idea...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14400"/>
          </a:xfrm>
        </p:spPr>
        <p:txBody>
          <a:bodyPr/>
          <a:lstStyle/>
          <a:p>
            <a:r>
              <a:rPr lang="en-US" dirty="0"/>
              <a:t>What if you have a Bag for Integers and a Bag for Strings?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2"/>
            <a:ext cx="4419600" cy="2643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667001"/>
            <a:ext cx="4338916" cy="2438399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4572000" y="2590801"/>
            <a:ext cx="0" cy="3047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1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A Simple Idea...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4419600" cy="2643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4338916" cy="243839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72000" y="1295400"/>
            <a:ext cx="0" cy="2514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853131"/>
            <a:ext cx="5791201" cy="66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610098"/>
            <a:ext cx="5953873" cy="647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358896"/>
            <a:ext cx="5334000" cy="666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03034" y="3426523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Why is this </a:t>
            </a:r>
            <a:r>
              <a:rPr lang="en-US" sz="3200" b="1" dirty="0"/>
              <a:t>BAD</a:t>
            </a:r>
            <a:r>
              <a:rPr lang="en-US" sz="2800" b="1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4876800"/>
            <a:ext cx="3962400" cy="3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Until Java 1.4 =&gt; No Generics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2004</a:t>
            </a:r>
            <a:r>
              <a:rPr lang="en-US" dirty="0"/>
              <a:t>, with Java 5.0 Generics was introduced</a:t>
            </a:r>
          </a:p>
          <a:p>
            <a:endParaRPr lang="en-US" dirty="0"/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Parameterize type definitions </a:t>
            </a:r>
          </a:p>
          <a:p>
            <a:pPr lvl="1"/>
            <a:r>
              <a:rPr lang="en-US" dirty="0"/>
              <a:t>Provide type safety </a:t>
            </a:r>
          </a:p>
          <a:p>
            <a:pPr lvl="2"/>
            <a:r>
              <a:rPr lang="en-US" dirty="0"/>
              <a:t>Compiler performs type checking </a:t>
            </a:r>
          </a:p>
          <a:p>
            <a:pPr lvl="2"/>
            <a:r>
              <a:rPr lang="en-US" dirty="0"/>
              <a:t>Prevent runtime cast errors</a:t>
            </a:r>
          </a:p>
          <a:p>
            <a:pPr lvl="2"/>
            <a:endParaRPr lang="en-US" dirty="0"/>
          </a:p>
          <a:p>
            <a:r>
              <a:rPr lang="en-US" dirty="0"/>
              <a:t>Generics implement parametric polymorphism </a:t>
            </a:r>
          </a:p>
          <a:p>
            <a:pPr lvl="1"/>
            <a:r>
              <a:rPr lang="en-US" dirty="0"/>
              <a:t>Parametric: The type parameter (e.g., &lt;E&gt;)</a:t>
            </a:r>
          </a:p>
          <a:p>
            <a:pPr lvl="1"/>
            <a:r>
              <a:rPr lang="en-US" dirty="0"/>
              <a:t>Polymorphism: Can take many forms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8369"/>
            <a:ext cx="8229600" cy="20201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</a:t>
            </a:r>
            <a:r>
              <a:rPr lang="en-US" dirty="0"/>
              <a:t> refers to a particular type</a:t>
            </a:r>
          </a:p>
          <a:p>
            <a:r>
              <a:rPr lang="en-US" dirty="0"/>
              <a:t>The constructor takes an object of type E, not any object </a:t>
            </a:r>
          </a:p>
          <a:p>
            <a:r>
              <a:rPr lang="en-US" dirty="0"/>
              <a:t>To use this class, E must be replaced with a specific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3733800" cy="26581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43400" y="1295400"/>
            <a:ext cx="0" cy="2590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15" y="1416170"/>
            <a:ext cx="4378085" cy="26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328468"/>
            <a:ext cx="3962400" cy="2361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72" y="3660697"/>
            <a:ext cx="6757664" cy="601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72" y="4254801"/>
            <a:ext cx="7277320" cy="54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72" y="4925072"/>
            <a:ext cx="7249105" cy="44031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714999"/>
            <a:ext cx="8229600" cy="563563"/>
          </a:xfrm>
        </p:spPr>
        <p:txBody>
          <a:bodyPr>
            <a:normAutofit/>
          </a:bodyPr>
          <a:lstStyle/>
          <a:p>
            <a:r>
              <a:rPr lang="en-US" sz="1600" dirty="0"/>
              <a:t>No more runtime errors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4500159"/>
            <a:ext cx="5562600" cy="3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14161</TotalTime>
  <Words>514</Words>
  <Application>Microsoft Macintosh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</vt:lpstr>
      <vt:lpstr>Verdana</vt:lpstr>
      <vt:lpstr>Wingdings</vt:lpstr>
      <vt:lpstr>Office Theme</vt:lpstr>
      <vt:lpstr>Generics</vt:lpstr>
      <vt:lpstr>Before Generics...</vt:lpstr>
      <vt:lpstr>Another Example</vt:lpstr>
      <vt:lpstr>Goals</vt:lpstr>
      <vt:lpstr>How? A Simple Idea...</vt:lpstr>
      <vt:lpstr>How? A Simple Idea... </vt:lpstr>
      <vt:lpstr>Generics</vt:lpstr>
      <vt:lpstr>Example</vt:lpstr>
      <vt:lpstr>Example</vt:lpstr>
      <vt:lpstr>Example</vt:lpstr>
      <vt:lpstr>Generics Review</vt:lpstr>
      <vt:lpstr>Type Erasure</vt:lpstr>
      <vt:lpstr>From Last Time...</vt:lpstr>
      <vt:lpstr>Programming to the interface</vt:lpstr>
      <vt:lpstr>Programming to the interface</vt:lpstr>
      <vt:lpstr>Advice on Generics</vt:lpstr>
      <vt:lpstr>Old vs. New (Not really new, but you get the point)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797</cp:revision>
  <dcterms:created xsi:type="dcterms:W3CDTF">2013-08-26T22:16:19Z</dcterms:created>
  <dcterms:modified xsi:type="dcterms:W3CDTF">2018-10-07T03:11:56Z</dcterms:modified>
</cp:coreProperties>
</file>