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4" r:id="rId3"/>
    <p:sldId id="265" r:id="rId4"/>
    <p:sldId id="257" r:id="rId5"/>
    <p:sldId id="258" r:id="rId6"/>
    <p:sldId id="260" r:id="rId7"/>
    <p:sldId id="261" r:id="rId8"/>
    <p:sldId id="266" r:id="rId9"/>
    <p:sldId id="262" r:id="rId10"/>
    <p:sldId id="263" r:id="rId11"/>
    <p:sldId id="267" r:id="rId12"/>
    <p:sldId id="274" r:id="rId13"/>
    <p:sldId id="275" r:id="rId14"/>
    <p:sldId id="276" r:id="rId15"/>
    <p:sldId id="268"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EEC4EE"/>
    <a:srgbClr val="000066"/>
    <a:srgbClr val="000099"/>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7155" autoAdjust="0"/>
  </p:normalViewPr>
  <p:slideViewPr>
    <p:cSldViewPr>
      <p:cViewPr varScale="1">
        <p:scale>
          <a:sx n="109" d="100"/>
          <a:sy n="109" d="100"/>
        </p:scale>
        <p:origin x="1720"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tags" Target="tags/tag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8A085-7DF4-4D19-9149-60A753A99BBD}" type="datetimeFigureOut">
              <a:rPr lang="en-US" smtClean="0"/>
              <a:t>10/4/17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EA998-18E6-4FAC-9F14-8005F180F7F1}" type="slidenum">
              <a:rPr lang="en-US" smtClean="0"/>
              <a:t>‹#›</a:t>
            </a:fld>
            <a:endParaRPr lang="en-US"/>
          </a:p>
        </p:txBody>
      </p:sp>
    </p:spTree>
    <p:extLst>
      <p:ext uri="{BB962C8B-B14F-4D97-AF65-F5344CB8AC3E}">
        <p14:creationId xmlns:p14="http://schemas.microsoft.com/office/powerpoint/2010/main" val="69423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EA998-18E6-4FAC-9F14-8005F180F7F1}" type="slidenum">
              <a:rPr lang="en-US" smtClean="0"/>
              <a:t>1</a:t>
            </a:fld>
            <a:endParaRPr lang="en-US"/>
          </a:p>
        </p:txBody>
      </p:sp>
    </p:spTree>
    <p:extLst>
      <p:ext uri="{BB962C8B-B14F-4D97-AF65-F5344CB8AC3E}">
        <p14:creationId xmlns:p14="http://schemas.microsoft.com/office/powerpoint/2010/main" val="1388865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noFill/>
        </p:spPr>
        <p:txBody>
          <a:bodyPr/>
          <a:lstStyle>
            <a:lvl1pPr>
              <a:defRPr>
                <a:solidFill>
                  <a:schemeClr val="tx2">
                    <a:lumMod val="50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dirty="0"/>
          </a:p>
        </p:txBody>
      </p:sp>
    </p:spTree>
    <p:extLst>
      <p:ext uri="{BB962C8B-B14F-4D97-AF65-F5344CB8AC3E}">
        <p14:creationId xmlns:p14="http://schemas.microsoft.com/office/powerpoint/2010/main" val="314410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63265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099277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p:txBody>
          <a:bodyPr/>
          <a:lstStyle/>
          <a:p>
            <a:fld id="{ACF05AF1-ACAB-4772-A566-FF94BCEDE7A9}" type="slidenum">
              <a:rPr lang="en-US" smtClean="0"/>
              <a:pPr/>
              <a:t>‹#›</a:t>
            </a:fld>
            <a:endParaRPr lang="en-US" dirty="0"/>
          </a:p>
        </p:txBody>
      </p:sp>
    </p:spTree>
    <p:extLst>
      <p:ext uri="{BB962C8B-B14F-4D97-AF65-F5344CB8AC3E}">
        <p14:creationId xmlns:p14="http://schemas.microsoft.com/office/powerpoint/2010/main" val="286391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4906963"/>
          </a:xfrm>
        </p:spPr>
        <p:txBody>
          <a:bodyPr/>
          <a:lstStyle>
            <a:lvl1pPr>
              <a:defRPr>
                <a:latin typeface="Verdana" pitchFamily="34" charset="0"/>
                <a:ea typeface="Verdana" pitchFamily="34" charset="0"/>
                <a:cs typeface="Verdana" pitchFamily="34" charset="0"/>
              </a:defRPr>
            </a:lvl1pPr>
            <a:lvl2pPr>
              <a:defRPr>
                <a:latin typeface="Verdana" pitchFamily="34" charset="0"/>
                <a:ea typeface="Verdana" pitchFamily="34" charset="0"/>
                <a:cs typeface="Verdana" pitchFamily="34" charset="0"/>
              </a:defRPr>
            </a:lvl2pPr>
            <a:lvl3pPr>
              <a:defRPr>
                <a:latin typeface="Verdana" pitchFamily="34" charset="0"/>
                <a:ea typeface="Verdana" pitchFamily="34" charset="0"/>
                <a:cs typeface="Verdana" pitchFamily="34" charset="0"/>
              </a:defRPr>
            </a:lvl3pPr>
            <a:lvl4pPr>
              <a:defRPr>
                <a:latin typeface="Verdana" pitchFamily="34" charset="0"/>
                <a:ea typeface="Verdana" pitchFamily="34" charset="0"/>
                <a:cs typeface="Verdana" pitchFamily="34" charset="0"/>
              </a:defRPr>
            </a:lvl4pPr>
            <a:lvl5pPr>
              <a:defRPr>
                <a:latin typeface="Verdana" pitchFamily="34" charset="0"/>
                <a:ea typeface="Verdana" pitchFamily="34" charset="0"/>
                <a:cs typeface="Verdan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262462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lstStyle>
            <a:lvl1pPr algn="l">
              <a:defRPr sz="4000" b="1" cap="all">
                <a:solidFill>
                  <a:schemeClr val="tx2">
                    <a:lumMod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277716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58599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057400"/>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743199"/>
            <a:ext cx="4040188"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057400"/>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41681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1770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396255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noFill/>
        </p:spPr>
        <p:txBody>
          <a:bodyPr anchor="b"/>
          <a:lstStyle>
            <a:lvl1pPr algn="l">
              <a:defRPr sz="2000" b="1">
                <a:solidFill>
                  <a:schemeClr val="tx2">
                    <a:lumMod val="5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00307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noFill/>
        </p:spPr>
        <p:txBody>
          <a:bodyPr anchor="b"/>
          <a:lstStyle>
            <a:lvl1pPr algn="l">
              <a:defRPr sz="2000" b="1">
                <a:solidFill>
                  <a:schemeClr val="tx2">
                    <a:lumMod val="50000"/>
                  </a:schemeClr>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CF05AF1-ACAB-4772-A566-FF94BCEDE7A9}" type="slidenum">
              <a:rPr lang="en-US" smtClean="0"/>
              <a:t>‹#›</a:t>
            </a:fld>
            <a:endParaRPr lang="en-US"/>
          </a:p>
        </p:txBody>
      </p:sp>
    </p:spTree>
    <p:extLst>
      <p:ext uri="{BB962C8B-B14F-4D97-AF65-F5344CB8AC3E}">
        <p14:creationId xmlns:p14="http://schemas.microsoft.com/office/powerpoint/2010/main" val="18754356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a:solidFill>
            <a:schemeClr val="accent1">
              <a:lumMod val="50000"/>
            </a:schemeClr>
          </a:solidFill>
          <a:ln>
            <a:solidFill>
              <a:schemeClr val="accent1">
                <a:lumMod val="50000"/>
              </a:schemeClr>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95400"/>
            <a:ext cx="8229600" cy="4830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7010400" y="6505194"/>
            <a:ext cx="2133600" cy="365125"/>
          </a:xfrm>
          <a:prstGeom prst="rect">
            <a:avLst/>
          </a:prstGeom>
        </p:spPr>
        <p:txBody>
          <a:bodyPr vert="horz" lIns="91440" tIns="45720" rIns="91440" bIns="45720" rtlCol="0" anchor="ctr"/>
          <a:lstStyle>
            <a:lvl1pPr algn="r">
              <a:defRPr sz="1000">
                <a:solidFill>
                  <a:schemeClr val="tx1">
                    <a:tint val="75000"/>
                  </a:schemeClr>
                </a:solidFill>
                <a:latin typeface="Lucida Sans" pitchFamily="34" charset="0"/>
              </a:defRPr>
            </a:lvl1pPr>
          </a:lstStyle>
          <a:p>
            <a:fld id="{ACF05AF1-ACAB-4772-A566-FF94BCEDE7A9}" type="slidenum">
              <a:rPr lang="en-US" smtClean="0"/>
              <a:pPr/>
              <a:t>‹#›</a:t>
            </a:fld>
            <a:endParaRPr lang="en-US" dirty="0"/>
          </a:p>
        </p:txBody>
      </p:sp>
    </p:spTree>
    <p:extLst>
      <p:ext uri="{BB962C8B-B14F-4D97-AF65-F5344CB8AC3E}">
        <p14:creationId xmlns:p14="http://schemas.microsoft.com/office/powerpoint/2010/main" val="2415666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ctr" defTabSz="914400" rtl="0" eaLnBrk="1" latinLnBrk="0" hangingPunct="1">
        <a:spcBef>
          <a:spcPct val="0"/>
        </a:spcBef>
        <a:buNone/>
        <a:defRPr sz="3200" kern="1200">
          <a:solidFill>
            <a:schemeClr val="bg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hgrewardsclubdining.rewardsnetwork.com/join.htm" TargetMode="Externa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ites.google.com/a/chromium.org/chromedriver/downloa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0"/>
            <a:ext cx="7772400" cy="1771650"/>
          </a:xfrm>
          <a:ln>
            <a:noFill/>
          </a:ln>
        </p:spPr>
        <p:txBody>
          <a:bodyPr>
            <a:normAutofit/>
          </a:bodyPr>
          <a:lstStyle/>
          <a:p>
            <a:r>
              <a:rPr lang="en-US" dirty="0" smtClean="0"/>
              <a:t>System Testing with Selenium</a:t>
            </a:r>
            <a:endParaRPr lang="en-US" sz="2800" dirty="0"/>
          </a:p>
        </p:txBody>
      </p:sp>
      <p:sp>
        <p:nvSpPr>
          <p:cNvPr id="4" name="Subtitle 2"/>
          <p:cNvSpPr>
            <a:spLocks noGrp="1"/>
          </p:cNvSpPr>
          <p:nvPr>
            <p:ph type="subTitle" idx="1"/>
          </p:nvPr>
        </p:nvSpPr>
        <p:spPr>
          <a:xfrm>
            <a:off x="1371600" y="3886200"/>
            <a:ext cx="6400800" cy="1752600"/>
          </a:xfrm>
        </p:spPr>
        <p:txBody>
          <a:bodyPr>
            <a:normAutofit/>
          </a:bodyPr>
          <a:lstStyle/>
          <a:p>
            <a:endParaRPr lang="en-US" sz="2000" dirty="0"/>
          </a:p>
        </p:txBody>
      </p:sp>
    </p:spTree>
    <p:extLst>
      <p:ext uri="{BB962C8B-B14F-4D97-AF65-F5344CB8AC3E}">
        <p14:creationId xmlns:p14="http://schemas.microsoft.com/office/powerpoint/2010/main" val="1072128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Chrome – F12 Developer Tools</a:t>
            </a:r>
          </a:p>
        </p:txBody>
      </p:sp>
      <p:pic>
        <p:nvPicPr>
          <p:cNvPr id="5" name="Content Placeholder 4"/>
          <p:cNvPicPr>
            <a:picLocks noGrp="1" noChangeAspect="1"/>
          </p:cNvPicPr>
          <p:nvPr>
            <p:ph idx="1"/>
          </p:nvPr>
        </p:nvPicPr>
        <p:blipFill>
          <a:blip r:embed="rId2"/>
          <a:stretch>
            <a:fillRect/>
          </a:stretch>
        </p:blipFill>
        <p:spPr>
          <a:xfrm>
            <a:off x="457200" y="2115756"/>
            <a:ext cx="8229600" cy="4572000"/>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10</a:t>
            </a:fld>
            <a:endParaRPr lang="en-US"/>
          </a:p>
        </p:txBody>
      </p:sp>
      <p:cxnSp>
        <p:nvCxnSpPr>
          <p:cNvPr id="7" name="Straight Arrow Connector 6"/>
          <p:cNvCxnSpPr/>
          <p:nvPr/>
        </p:nvCxnSpPr>
        <p:spPr>
          <a:xfrm flipH="1">
            <a:off x="5181600" y="1295400"/>
            <a:ext cx="609600" cy="82035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91200" y="990600"/>
            <a:ext cx="3048000" cy="1200329"/>
          </a:xfrm>
          <a:prstGeom prst="rect">
            <a:avLst/>
          </a:prstGeom>
          <a:noFill/>
        </p:spPr>
        <p:txBody>
          <a:bodyPr wrap="square" rtlCol="0">
            <a:spAutoFit/>
          </a:bodyPr>
          <a:lstStyle/>
          <a:p>
            <a:r>
              <a:rPr lang="en-US" dirty="0" smtClean="0"/>
              <a:t>First, click this button so you can select an element in HTML page, and it shows you the selected HTML source.</a:t>
            </a:r>
            <a:endParaRPr lang="en-US" dirty="0"/>
          </a:p>
        </p:txBody>
      </p:sp>
    </p:spTree>
    <p:extLst>
      <p:ext uri="{BB962C8B-B14F-4D97-AF65-F5344CB8AC3E}">
        <p14:creationId xmlns:p14="http://schemas.microsoft.com/office/powerpoint/2010/main" val="93485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Chrome – F12 Developer Tools</a:t>
            </a:r>
          </a:p>
        </p:txBody>
      </p:sp>
      <p:pic>
        <p:nvPicPr>
          <p:cNvPr id="5" name="Content Placeholder 4"/>
          <p:cNvPicPr>
            <a:picLocks noGrp="1" noChangeAspect="1"/>
          </p:cNvPicPr>
          <p:nvPr>
            <p:ph idx="1"/>
          </p:nvPr>
        </p:nvPicPr>
        <p:blipFill>
          <a:blip r:embed="rId2"/>
          <a:stretch>
            <a:fillRect/>
          </a:stretch>
        </p:blipFill>
        <p:spPr>
          <a:xfrm>
            <a:off x="457200" y="1489978"/>
            <a:ext cx="8229600" cy="4365406"/>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11</a:t>
            </a:fld>
            <a:endParaRPr lang="en-US"/>
          </a:p>
        </p:txBody>
      </p:sp>
      <p:cxnSp>
        <p:nvCxnSpPr>
          <p:cNvPr id="7" name="Straight Arrow Connector 6"/>
          <p:cNvCxnSpPr/>
          <p:nvPr/>
        </p:nvCxnSpPr>
        <p:spPr>
          <a:xfrm>
            <a:off x="1371600" y="2033397"/>
            <a:ext cx="2514600" cy="26910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2400" y="1110067"/>
            <a:ext cx="4267200" cy="923330"/>
          </a:xfrm>
          <a:prstGeom prst="rect">
            <a:avLst/>
          </a:prstGeom>
          <a:noFill/>
        </p:spPr>
        <p:txBody>
          <a:bodyPr wrap="square" rtlCol="0">
            <a:spAutoFit/>
          </a:bodyPr>
          <a:lstStyle/>
          <a:p>
            <a:r>
              <a:rPr lang="en-US" dirty="0" smtClean="0"/>
              <a:t>Now click on the search input box, and you will see the HTML source on the right. Find the “name” attribute, which is “q”</a:t>
            </a:r>
            <a:endParaRPr lang="en-US" dirty="0"/>
          </a:p>
        </p:txBody>
      </p:sp>
      <p:cxnSp>
        <p:nvCxnSpPr>
          <p:cNvPr id="10" name="Straight Arrow Connector 9"/>
          <p:cNvCxnSpPr/>
          <p:nvPr/>
        </p:nvCxnSpPr>
        <p:spPr>
          <a:xfrm flipH="1">
            <a:off x="7924800" y="1110067"/>
            <a:ext cx="685800" cy="92333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First </a:t>
            </a:r>
            <a:r>
              <a:rPr lang="en-US" dirty="0"/>
              <a:t>Selenium Test</a:t>
            </a:r>
          </a:p>
        </p:txBody>
      </p:sp>
      <p:sp>
        <p:nvSpPr>
          <p:cNvPr id="3" name="Content Placeholder 2"/>
          <p:cNvSpPr>
            <a:spLocks noGrp="1"/>
          </p:cNvSpPr>
          <p:nvPr>
            <p:ph idx="1"/>
          </p:nvPr>
        </p:nvSpPr>
        <p:spPr>
          <a:xfrm>
            <a:off x="457200" y="5029200"/>
            <a:ext cx="8229600" cy="1096963"/>
          </a:xfrm>
        </p:spPr>
        <p:txBody>
          <a:bodyPr>
            <a:normAutofit fontScale="85000" lnSpcReduction="10000"/>
          </a:bodyPr>
          <a:lstStyle/>
          <a:p>
            <a:r>
              <a:rPr lang="en-US" dirty="0" smtClean="0"/>
              <a:t>So we got this name “q” by inspecting the HTML element</a:t>
            </a:r>
          </a:p>
          <a:p>
            <a:r>
              <a:rPr lang="en-US" dirty="0" smtClean="0"/>
              <a:t>Now we type in GGC to the search box</a:t>
            </a:r>
          </a:p>
          <a:p>
            <a:r>
              <a:rPr lang="en-US" dirty="0" smtClean="0"/>
              <a:t>And submit the form</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12</a:t>
            </a:fld>
            <a:endParaRPr lang="en-US"/>
          </a:p>
        </p:txBody>
      </p:sp>
      <p:sp>
        <p:nvSpPr>
          <p:cNvPr id="5" name="Rectangle 1"/>
          <p:cNvSpPr>
            <a:spLocks noChangeArrowheads="1"/>
          </p:cNvSpPr>
          <p:nvPr/>
        </p:nvSpPr>
        <p:spPr bwMode="auto">
          <a:xfrm>
            <a:off x="76200" y="1171307"/>
            <a:ext cx="876300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googleSearchExample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Use </a:t>
            </a:r>
            <a:r>
              <a:rPr kumimoji="0" lang="en-US" altLang="en-US" sz="14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webdriver</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to visit Google</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"http://www.google.com"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Find the text input element by its name</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WebElement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 =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(By.</a:t>
            </a:r>
            <a:r>
              <a:rPr kumimoji="0" lang="en-US" altLang="en-US" sz="14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"q"</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Enter something to search for</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element.clear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element.sendKeys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"GGC"</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Now submit the form. WebDriver will find the form for us from the element</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element.submit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7" name="Straight Arrow Connector 6"/>
          <p:cNvCxnSpPr/>
          <p:nvPr/>
        </p:nvCxnSpPr>
        <p:spPr>
          <a:xfrm flipV="1">
            <a:off x="3048000" y="2967183"/>
            <a:ext cx="2705100" cy="204324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First </a:t>
            </a:r>
            <a:r>
              <a:rPr lang="en-US" dirty="0"/>
              <a:t>Selenium Test</a:t>
            </a:r>
          </a:p>
        </p:txBody>
      </p:sp>
      <p:sp>
        <p:nvSpPr>
          <p:cNvPr id="3" name="Content Placeholder 2"/>
          <p:cNvSpPr>
            <a:spLocks noGrp="1"/>
          </p:cNvSpPr>
          <p:nvPr>
            <p:ph idx="1"/>
          </p:nvPr>
        </p:nvSpPr>
        <p:spPr>
          <a:xfrm>
            <a:off x="476075" y="3625075"/>
            <a:ext cx="8229600" cy="1096963"/>
          </a:xfrm>
        </p:spPr>
        <p:txBody>
          <a:bodyPr>
            <a:normAutofit/>
          </a:bodyPr>
          <a:lstStyle/>
          <a:p>
            <a:r>
              <a:rPr lang="en-US" dirty="0" smtClean="0"/>
              <a:t>This “</a:t>
            </a:r>
            <a:r>
              <a:rPr lang="en-US" dirty="0" err="1" smtClean="0"/>
              <a:t>navcnt</a:t>
            </a:r>
            <a:r>
              <a:rPr lang="en-US" dirty="0" smtClean="0"/>
              <a:t>” was found by inspecting the HTML element of the results page</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13</a:t>
            </a:fld>
            <a:endParaRPr lang="en-US"/>
          </a:p>
        </p:txBody>
      </p:sp>
      <p:sp>
        <p:nvSpPr>
          <p:cNvPr id="9" name="Rectangle 3"/>
          <p:cNvSpPr>
            <a:spLocks noChangeArrowheads="1"/>
          </p:cNvSpPr>
          <p:nvPr/>
        </p:nvSpPr>
        <p:spPr bwMode="auto">
          <a:xfrm>
            <a:off x="152400" y="1066800"/>
            <a:ext cx="8686800" cy="2431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Form is submitted...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implicit wait of the driver:</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.manage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().timeouts().</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implicitlyWait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TimeUnit.</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SECONDS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WebElement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nextPageElement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
            </a:r>
            <a:r>
              <a:rPr kumimoji="0" lang="en-US" altLang="en-US" sz="16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river</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(By.</a:t>
            </a:r>
            <a:r>
              <a:rPr kumimoji="0" lang="en-US" altLang="en-US" sz="16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navcnt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"Page title is: "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.getTitle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685800" y="2501286"/>
            <a:ext cx="781015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assertTrue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"Expected GGC in title"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.getTitle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().contains(</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"GGC"</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12" name="Straight Arrow Connector 11"/>
          <p:cNvCxnSpPr/>
          <p:nvPr/>
        </p:nvCxnSpPr>
        <p:spPr>
          <a:xfrm flipV="1">
            <a:off x="6705600" y="2349868"/>
            <a:ext cx="1257301" cy="21547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1143000" y="4516889"/>
            <a:ext cx="7039150" cy="2341111"/>
          </a:xfrm>
          <a:prstGeom prst="rect">
            <a:avLst/>
          </a:prstGeom>
        </p:spPr>
      </p:pic>
    </p:spTree>
    <p:extLst>
      <p:ext uri="{BB962C8B-B14F-4D97-AF65-F5344CB8AC3E}">
        <p14:creationId xmlns:p14="http://schemas.microsoft.com/office/powerpoint/2010/main" val="126177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a:t>
            </a:r>
            <a:r>
              <a:rPr lang="en-US" dirty="0" smtClean="0"/>
              <a:t>Assignment</a:t>
            </a:r>
            <a:endParaRPr lang="en-US" dirty="0"/>
          </a:p>
        </p:txBody>
      </p:sp>
      <p:sp>
        <p:nvSpPr>
          <p:cNvPr id="3" name="Content Placeholder 2"/>
          <p:cNvSpPr>
            <a:spLocks noGrp="1"/>
          </p:cNvSpPr>
          <p:nvPr>
            <p:ph idx="1"/>
          </p:nvPr>
        </p:nvSpPr>
        <p:spPr>
          <a:xfrm>
            <a:off x="457200" y="1219200"/>
            <a:ext cx="8305800" cy="4906963"/>
          </a:xfrm>
        </p:spPr>
        <p:txBody>
          <a:bodyPr/>
          <a:lstStyle/>
          <a:p>
            <a:r>
              <a:rPr lang="en-US" dirty="0" smtClean="0"/>
              <a:t>Write a new selenium test</a:t>
            </a:r>
          </a:p>
          <a:p>
            <a:endParaRPr lang="en-US" dirty="0" smtClean="0"/>
          </a:p>
          <a:p>
            <a:r>
              <a:rPr lang="en-US" dirty="0" smtClean="0"/>
              <a:t>Want to test the registration page at</a:t>
            </a:r>
            <a:endParaRPr lang="en-US" dirty="0"/>
          </a:p>
          <a:p>
            <a:r>
              <a:rPr lang="en-US" dirty="0">
                <a:hlinkClick r:id="rId2"/>
              </a:rPr>
              <a:t>https://</a:t>
            </a:r>
            <a:r>
              <a:rPr lang="en-US" dirty="0" smtClean="0">
                <a:hlinkClick r:id="rId2"/>
              </a:rPr>
              <a:t>ihgrewardsclubdining.rewardsnetwork.com/join.htm</a:t>
            </a:r>
            <a:endParaRPr lang="en-US" dirty="0" smtClean="0"/>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14</a:t>
            </a:fld>
            <a:endParaRPr lang="en-US"/>
          </a:p>
        </p:txBody>
      </p:sp>
      <p:pic>
        <p:nvPicPr>
          <p:cNvPr id="5" name="Picture 4"/>
          <p:cNvPicPr>
            <a:picLocks noChangeAspect="1"/>
          </p:cNvPicPr>
          <p:nvPr/>
        </p:nvPicPr>
        <p:blipFill>
          <a:blip r:embed="rId3"/>
          <a:stretch>
            <a:fillRect/>
          </a:stretch>
        </p:blipFill>
        <p:spPr>
          <a:xfrm>
            <a:off x="1828800" y="3390067"/>
            <a:ext cx="5715000" cy="3297689"/>
          </a:xfrm>
          <a:prstGeom prst="rect">
            <a:avLst/>
          </a:prstGeom>
        </p:spPr>
      </p:pic>
    </p:spTree>
    <p:extLst>
      <p:ext uri="{BB962C8B-B14F-4D97-AF65-F5344CB8AC3E}">
        <p14:creationId xmlns:p14="http://schemas.microsoft.com/office/powerpoint/2010/main" val="891401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a:t>
            </a:r>
            <a:r>
              <a:rPr lang="en-US" dirty="0" smtClean="0"/>
              <a:t>Assignment</a:t>
            </a:r>
            <a:endParaRPr lang="en-US" dirty="0"/>
          </a:p>
        </p:txBody>
      </p:sp>
      <p:sp>
        <p:nvSpPr>
          <p:cNvPr id="3" name="Content Placeholder 2"/>
          <p:cNvSpPr>
            <a:spLocks noGrp="1"/>
          </p:cNvSpPr>
          <p:nvPr>
            <p:ph idx="1"/>
          </p:nvPr>
        </p:nvSpPr>
        <p:spPr/>
        <p:txBody>
          <a:bodyPr/>
          <a:lstStyle/>
          <a:p>
            <a:r>
              <a:rPr lang="en-US" dirty="0" smtClean="0"/>
              <a:t>Write a test to:</a:t>
            </a:r>
          </a:p>
          <a:p>
            <a:endParaRPr lang="en-US" dirty="0"/>
          </a:p>
          <a:p>
            <a:r>
              <a:rPr lang="en-US" dirty="0" smtClean="0"/>
              <a:t>Populate the form with data using selenium WebDriver</a:t>
            </a:r>
          </a:p>
          <a:p>
            <a:pPr lvl="1"/>
            <a:r>
              <a:rPr lang="en-US" dirty="0" smtClean="0"/>
              <a:t>Same as the example shown today</a:t>
            </a:r>
          </a:p>
          <a:p>
            <a:pPr lvl="1"/>
            <a:endParaRPr lang="en-US" dirty="0"/>
          </a:p>
          <a:p>
            <a:r>
              <a:rPr lang="en-US" dirty="0" smtClean="0"/>
              <a:t>Submit the form</a:t>
            </a:r>
          </a:p>
          <a:p>
            <a:pPr lvl="1"/>
            <a:r>
              <a:rPr lang="en-US" dirty="0" smtClean="0"/>
              <a:t>Once you submit the form, it takes you to a new page to enter more data (like address)</a:t>
            </a:r>
          </a:p>
          <a:p>
            <a:pPr lvl="1"/>
            <a:endParaRPr lang="en-US" dirty="0"/>
          </a:p>
          <a:p>
            <a:r>
              <a:rPr lang="en-US" dirty="0" smtClean="0"/>
              <a:t>Confirm it takes you to the next page by finding the “address1” input box.</a:t>
            </a:r>
          </a:p>
          <a:p>
            <a:pPr marL="457200" lvl="1"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15</a:t>
            </a:fld>
            <a:endParaRPr lang="en-US"/>
          </a:p>
        </p:txBody>
      </p:sp>
    </p:spTree>
    <p:extLst>
      <p:ext uri="{BB962C8B-B14F-4D97-AF65-F5344CB8AC3E}">
        <p14:creationId xmlns:p14="http://schemas.microsoft.com/office/powerpoint/2010/main" val="34839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Selenium?</a:t>
            </a:r>
          </a:p>
        </p:txBody>
      </p:sp>
      <p:sp>
        <p:nvSpPr>
          <p:cNvPr id="3" name="Content Placeholder 2"/>
          <p:cNvSpPr>
            <a:spLocks noGrp="1"/>
          </p:cNvSpPr>
          <p:nvPr>
            <p:ph idx="1"/>
          </p:nvPr>
        </p:nvSpPr>
        <p:spPr/>
        <p:txBody>
          <a:bodyPr>
            <a:normAutofit fontScale="92500"/>
          </a:bodyPr>
          <a:lstStyle/>
          <a:p>
            <a:r>
              <a:rPr lang="en-US" dirty="0" smtClean="0"/>
              <a:t>Software-testing </a:t>
            </a:r>
            <a:r>
              <a:rPr lang="en-US" dirty="0"/>
              <a:t>framework for </a:t>
            </a:r>
            <a:r>
              <a:rPr lang="en-US" b="1" dirty="0"/>
              <a:t>web </a:t>
            </a:r>
            <a:r>
              <a:rPr lang="en-US" b="1" dirty="0" smtClean="0"/>
              <a:t>applications</a:t>
            </a:r>
            <a:endParaRPr lang="en-US" b="1" dirty="0"/>
          </a:p>
          <a:p>
            <a:endParaRPr lang="en-US" dirty="0" smtClean="0"/>
          </a:p>
          <a:p>
            <a:r>
              <a:rPr lang="en-US" dirty="0"/>
              <a:t>Selenium IDE </a:t>
            </a:r>
            <a:r>
              <a:rPr lang="en-US" dirty="0" smtClean="0"/>
              <a:t>- record/playback </a:t>
            </a:r>
            <a:r>
              <a:rPr lang="en-US" dirty="0"/>
              <a:t>tool for authoring tests without the need to learn a test scripting language </a:t>
            </a:r>
            <a:endParaRPr lang="en-US" dirty="0" smtClean="0"/>
          </a:p>
          <a:p>
            <a:endParaRPr lang="en-US" dirty="0"/>
          </a:p>
          <a:p>
            <a:r>
              <a:rPr lang="en-US" dirty="0" err="1"/>
              <a:t>Selenese</a:t>
            </a:r>
            <a:r>
              <a:rPr lang="en-US" dirty="0"/>
              <a:t> </a:t>
            </a:r>
            <a:r>
              <a:rPr lang="en-US" dirty="0" smtClean="0"/>
              <a:t>- Domain-specific </a:t>
            </a:r>
            <a:r>
              <a:rPr lang="en-US" dirty="0"/>
              <a:t>language </a:t>
            </a:r>
            <a:r>
              <a:rPr lang="en-US" dirty="0" smtClean="0"/>
              <a:t>to </a:t>
            </a:r>
            <a:r>
              <a:rPr lang="en-US" dirty="0"/>
              <a:t>write tests in a number of popular programming languages (Java, Ruby, </a:t>
            </a:r>
            <a:r>
              <a:rPr lang="en-US" dirty="0" smtClean="0"/>
              <a:t>Python, </a:t>
            </a:r>
            <a:r>
              <a:rPr lang="en-US" dirty="0" err="1" smtClean="0"/>
              <a:t>etc</a:t>
            </a:r>
            <a:r>
              <a:rPr lang="en-US" dirty="0" smtClean="0"/>
              <a:t>)</a:t>
            </a:r>
          </a:p>
          <a:p>
            <a:pPr lvl="1"/>
            <a:r>
              <a:rPr lang="en-US" dirty="0" smtClean="0"/>
              <a:t>We will use this!</a:t>
            </a:r>
            <a:endParaRPr lang="en-US" dirty="0"/>
          </a:p>
          <a:p>
            <a:endParaRPr lang="en-US" dirty="0"/>
          </a:p>
          <a:p>
            <a:r>
              <a:rPr lang="en-US" dirty="0"/>
              <a:t>Can simulate a user navigating through pages and </a:t>
            </a:r>
            <a:r>
              <a:rPr lang="en-US" dirty="0" smtClean="0"/>
              <a:t>then </a:t>
            </a:r>
            <a:r>
              <a:rPr lang="en-US" dirty="0"/>
              <a:t>assert for specific </a:t>
            </a:r>
            <a:r>
              <a:rPr lang="en-US" dirty="0" smtClean="0"/>
              <a:t>data on </a:t>
            </a:r>
            <a:r>
              <a:rPr lang="en-US" dirty="0"/>
              <a:t>the pages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2</a:t>
            </a:fld>
            <a:endParaRPr lang="en-US"/>
          </a:p>
        </p:txBody>
      </p:sp>
    </p:spTree>
    <p:extLst>
      <p:ext uri="{BB962C8B-B14F-4D97-AF65-F5344CB8AC3E}">
        <p14:creationId xmlns:p14="http://schemas.microsoft.com/office/powerpoint/2010/main" val="352185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514600"/>
          </a:xfrm>
        </p:spPr>
        <p:txBody>
          <a:bodyPr/>
          <a:lstStyle/>
          <a:p>
            <a:r>
              <a:rPr lang="en-US" dirty="0" smtClean="0"/>
              <a:t>Code Along</a:t>
            </a:r>
            <a:endParaRPr lang="en-US" dirty="0"/>
          </a:p>
        </p:txBody>
      </p:sp>
      <p:sp>
        <p:nvSpPr>
          <p:cNvPr id="3" name="Content Placeholder 2"/>
          <p:cNvSpPr>
            <a:spLocks noGrp="1"/>
          </p:cNvSpPr>
          <p:nvPr>
            <p:ph idx="1"/>
          </p:nvPr>
        </p:nvSpPr>
        <p:spPr>
          <a:xfrm>
            <a:off x="609600" y="3505200"/>
            <a:ext cx="8229600" cy="2847594"/>
          </a:xfrm>
        </p:spPr>
        <p:txBody>
          <a:bodyPr/>
          <a:lstStyle/>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3</a:t>
            </a:fld>
            <a:endParaRPr lang="en-US"/>
          </a:p>
        </p:txBody>
      </p:sp>
    </p:spTree>
    <p:extLst>
      <p:ext uri="{BB962C8B-B14F-4D97-AF65-F5344CB8AC3E}">
        <p14:creationId xmlns:p14="http://schemas.microsoft.com/office/powerpoint/2010/main" val="291752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IntelliJ Setup</a:t>
            </a:r>
            <a:endParaRPr lang="en-US" dirty="0"/>
          </a:p>
        </p:txBody>
      </p:sp>
      <p:pic>
        <p:nvPicPr>
          <p:cNvPr id="5" name="Content Placeholder 4"/>
          <p:cNvPicPr>
            <a:picLocks noGrp="1" noChangeAspect="1"/>
          </p:cNvPicPr>
          <p:nvPr>
            <p:ph idx="1"/>
          </p:nvPr>
        </p:nvPicPr>
        <p:blipFill>
          <a:blip r:embed="rId2"/>
          <a:stretch>
            <a:fillRect/>
          </a:stretch>
        </p:blipFill>
        <p:spPr>
          <a:xfrm>
            <a:off x="457200" y="1066800"/>
            <a:ext cx="3048000" cy="2703377"/>
          </a:xfrm>
          <a:prstGeom prst="rect">
            <a:avLst/>
          </a:prstGeom>
        </p:spPr>
      </p:pic>
      <p:sp>
        <p:nvSpPr>
          <p:cNvPr id="4" name="Slide Number Placeholder 3"/>
          <p:cNvSpPr>
            <a:spLocks noGrp="1"/>
          </p:cNvSpPr>
          <p:nvPr>
            <p:ph type="sldNum" sz="quarter" idx="12"/>
          </p:nvPr>
        </p:nvSpPr>
        <p:spPr/>
        <p:txBody>
          <a:bodyPr/>
          <a:lstStyle/>
          <a:p>
            <a:fld id="{ACF05AF1-ACAB-4772-A566-FF94BCEDE7A9}" type="slidenum">
              <a:rPr lang="en-US" smtClean="0"/>
              <a:t>4</a:t>
            </a:fld>
            <a:endParaRPr lang="en-US"/>
          </a:p>
        </p:txBody>
      </p:sp>
      <p:pic>
        <p:nvPicPr>
          <p:cNvPr id="6" name="Picture 5"/>
          <p:cNvPicPr>
            <a:picLocks noChangeAspect="1"/>
          </p:cNvPicPr>
          <p:nvPr/>
        </p:nvPicPr>
        <p:blipFill>
          <a:blip r:embed="rId3"/>
          <a:stretch>
            <a:fillRect/>
          </a:stretch>
        </p:blipFill>
        <p:spPr>
          <a:xfrm>
            <a:off x="455762" y="3893822"/>
            <a:ext cx="8486775" cy="2752725"/>
          </a:xfrm>
          <a:prstGeom prst="rect">
            <a:avLst/>
          </a:prstGeom>
        </p:spPr>
      </p:pic>
    </p:spTree>
    <p:extLst>
      <p:ext uri="{BB962C8B-B14F-4D97-AF65-F5344CB8AC3E}">
        <p14:creationId xmlns:p14="http://schemas.microsoft.com/office/powerpoint/2010/main" val="29801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IntelliJ Setup</a:t>
            </a:r>
          </a:p>
        </p:txBody>
      </p:sp>
      <p:sp>
        <p:nvSpPr>
          <p:cNvPr id="4" name="Slide Number Placeholder 3"/>
          <p:cNvSpPr>
            <a:spLocks noGrp="1"/>
          </p:cNvSpPr>
          <p:nvPr>
            <p:ph type="sldNum" sz="quarter" idx="12"/>
          </p:nvPr>
        </p:nvSpPr>
        <p:spPr/>
        <p:txBody>
          <a:bodyPr/>
          <a:lstStyle/>
          <a:p>
            <a:fld id="{ACF05AF1-ACAB-4772-A566-FF94BCEDE7A9}" type="slidenum">
              <a:rPr lang="en-US" smtClean="0"/>
              <a:t>5</a:t>
            </a:fld>
            <a:endParaRPr lang="en-US"/>
          </a:p>
        </p:txBody>
      </p:sp>
      <p:pic>
        <p:nvPicPr>
          <p:cNvPr id="5" name="Content Placeholder 4"/>
          <p:cNvPicPr>
            <a:picLocks noGrp="1" noChangeAspect="1"/>
          </p:cNvPicPr>
          <p:nvPr>
            <p:ph idx="1"/>
          </p:nvPr>
        </p:nvPicPr>
        <p:blipFill>
          <a:blip r:embed="rId2"/>
          <a:stretch>
            <a:fillRect/>
          </a:stretch>
        </p:blipFill>
        <p:spPr>
          <a:xfrm>
            <a:off x="76199" y="1066800"/>
            <a:ext cx="9042093" cy="4648200"/>
          </a:xfrm>
          <a:prstGeom prst="rect">
            <a:avLst/>
          </a:prstGeom>
        </p:spPr>
      </p:pic>
      <p:cxnSp>
        <p:nvCxnSpPr>
          <p:cNvPr id="9" name="Straight Arrow Connector 8"/>
          <p:cNvCxnSpPr/>
          <p:nvPr/>
        </p:nvCxnSpPr>
        <p:spPr>
          <a:xfrm flipH="1">
            <a:off x="5029200" y="3429000"/>
            <a:ext cx="1371600" cy="11430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59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Selenium Test</a:t>
            </a:r>
            <a:endParaRPr lang="en-US" dirty="0"/>
          </a:p>
        </p:txBody>
      </p:sp>
      <p:sp>
        <p:nvSpPr>
          <p:cNvPr id="3" name="Content Placeholder 2"/>
          <p:cNvSpPr>
            <a:spLocks noGrp="1"/>
          </p:cNvSpPr>
          <p:nvPr>
            <p:ph idx="1"/>
          </p:nvPr>
        </p:nvSpPr>
        <p:spPr/>
        <p:txBody>
          <a:bodyPr/>
          <a:lstStyle/>
          <a:p>
            <a:r>
              <a:rPr lang="en-US" dirty="0"/>
              <a:t>As mentioned, Selenium is used to test web applications</a:t>
            </a:r>
          </a:p>
          <a:p>
            <a:endParaRPr lang="en-US" dirty="0"/>
          </a:p>
          <a:p>
            <a:r>
              <a:rPr lang="en-US" dirty="0" smtClean="0"/>
              <a:t>Let’s make a simple test</a:t>
            </a:r>
          </a:p>
          <a:p>
            <a:pPr lvl="1"/>
            <a:r>
              <a:rPr lang="en-US" dirty="0" smtClean="0"/>
              <a:t>Search google for “GGC”</a:t>
            </a:r>
          </a:p>
          <a:p>
            <a:pPr lvl="1"/>
            <a:r>
              <a:rPr lang="en-US" dirty="0" smtClean="0"/>
              <a:t>Make sure the page title contains GGC</a:t>
            </a:r>
          </a:p>
          <a:p>
            <a:endParaRPr lang="en-US" dirty="0"/>
          </a:p>
          <a:p>
            <a:r>
              <a:rPr lang="en-US" dirty="0" smtClean="0"/>
              <a:t>The point is NOT having to do this MANUALLY!</a:t>
            </a:r>
          </a:p>
          <a:p>
            <a:endParaRPr lang="en-US" dirty="0" smtClean="0"/>
          </a:p>
          <a:p>
            <a:r>
              <a:rPr lang="en-US" dirty="0" smtClean="0"/>
              <a:t>We will write a Selenium test case to </a:t>
            </a:r>
            <a:r>
              <a:rPr lang="en-US" u="sng" dirty="0" smtClean="0"/>
              <a:t>automate</a:t>
            </a:r>
            <a:r>
              <a:rPr lang="en-US" dirty="0" smtClean="0"/>
              <a:t> this</a:t>
            </a:r>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6</a:t>
            </a:fld>
            <a:endParaRPr lang="en-US" dirty="0"/>
          </a:p>
        </p:txBody>
      </p:sp>
      <p:pic>
        <p:nvPicPr>
          <p:cNvPr id="5" name="Picture 4"/>
          <p:cNvPicPr>
            <a:picLocks noChangeAspect="1"/>
          </p:cNvPicPr>
          <p:nvPr/>
        </p:nvPicPr>
        <p:blipFill>
          <a:blip r:embed="rId2"/>
          <a:stretch>
            <a:fillRect/>
          </a:stretch>
        </p:blipFill>
        <p:spPr>
          <a:xfrm>
            <a:off x="6629400" y="2391359"/>
            <a:ext cx="2387065" cy="1318437"/>
          </a:xfrm>
          <a:prstGeom prst="rect">
            <a:avLst/>
          </a:prstGeom>
        </p:spPr>
      </p:pic>
    </p:spTree>
    <p:extLst>
      <p:ext uri="{BB962C8B-B14F-4D97-AF65-F5344CB8AC3E}">
        <p14:creationId xmlns:p14="http://schemas.microsoft.com/office/powerpoint/2010/main" val="64399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Selenium Test</a:t>
            </a:r>
          </a:p>
        </p:txBody>
      </p:sp>
      <p:sp>
        <p:nvSpPr>
          <p:cNvPr id="3" name="Content Placeholder 2"/>
          <p:cNvSpPr>
            <a:spLocks noGrp="1"/>
          </p:cNvSpPr>
          <p:nvPr>
            <p:ph idx="1"/>
          </p:nvPr>
        </p:nvSpPr>
        <p:spPr/>
        <p:txBody>
          <a:bodyPr/>
          <a:lstStyle/>
          <a:p>
            <a:r>
              <a:rPr lang="en-US" dirty="0" smtClean="0"/>
              <a:t>Use Chrome to run Selenium test</a:t>
            </a:r>
          </a:p>
          <a:p>
            <a:r>
              <a:rPr lang="en-US" dirty="0" smtClean="0"/>
              <a:t>First download </a:t>
            </a:r>
            <a:r>
              <a:rPr lang="en-US" dirty="0" err="1" smtClean="0"/>
              <a:t>chromedriver</a:t>
            </a:r>
            <a:r>
              <a:rPr lang="en-US" dirty="0" smtClean="0"/>
              <a:t>:</a:t>
            </a:r>
          </a:p>
          <a:p>
            <a:r>
              <a:rPr lang="en-US" altLang="en-US" i="1" dirty="0">
                <a:solidFill>
                  <a:srgbClr val="808080"/>
                </a:solidFill>
                <a:latin typeface="Courier New" panose="02070309020205020404" pitchFamily="49" charset="0"/>
                <a:cs typeface="Courier New" panose="02070309020205020404" pitchFamily="49" charset="0"/>
                <a:hlinkClick r:id="rId2"/>
              </a:rPr>
              <a:t>https://</a:t>
            </a:r>
            <a:r>
              <a:rPr lang="en-US" altLang="en-US" i="1" dirty="0" smtClean="0">
                <a:solidFill>
                  <a:srgbClr val="808080"/>
                </a:solidFill>
                <a:latin typeface="Courier New" panose="02070309020205020404" pitchFamily="49" charset="0"/>
                <a:cs typeface="Courier New" panose="02070309020205020404" pitchFamily="49" charset="0"/>
                <a:hlinkClick r:id="rId2"/>
              </a:rPr>
              <a:t>sites.google.com/a/chromium.org/chromedriver/downloads</a:t>
            </a:r>
            <a:endParaRPr lang="en-US" altLang="en-US" i="1" dirty="0" smtClean="0">
              <a:solidFill>
                <a:srgbClr val="808080"/>
              </a:solidFill>
              <a:latin typeface="Courier New" panose="02070309020205020404" pitchFamily="49" charset="0"/>
              <a:cs typeface="Courier New" panose="02070309020205020404" pitchFamily="49" charset="0"/>
            </a:endParaRPr>
          </a:p>
          <a:p>
            <a:pPr marL="0" indent="0">
              <a:buNone/>
            </a:pPr>
            <a:r>
              <a:rPr lang="en-US" altLang="en-US" i="1" dirty="0">
                <a:solidFill>
                  <a:srgbClr val="808080"/>
                </a:solidFill>
                <a:latin typeface="Courier New" panose="02070309020205020404" pitchFamily="49" charset="0"/>
                <a:cs typeface="Courier New" panose="02070309020205020404" pitchFamily="49" charset="0"/>
              </a:rPr>
              <a:t/>
            </a:r>
            <a:br>
              <a:rPr lang="en-US" altLang="en-US" i="1" dirty="0">
                <a:solidFill>
                  <a:srgbClr val="808080"/>
                </a:solidFill>
                <a:latin typeface="Courier New" panose="02070309020205020404" pitchFamily="49" charset="0"/>
                <a:cs typeface="Courier New" panose="02070309020205020404" pitchFamily="49" charset="0"/>
              </a:rPr>
            </a:br>
            <a:endParaRPr lang="en-US" dirty="0"/>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7</a:t>
            </a:fld>
            <a:endParaRPr lang="en-US"/>
          </a:p>
        </p:txBody>
      </p:sp>
      <p:sp>
        <p:nvSpPr>
          <p:cNvPr id="6" name="Rectangle 2"/>
          <p:cNvSpPr>
            <a:spLocks noChangeArrowheads="1"/>
          </p:cNvSpPr>
          <p:nvPr/>
        </p:nvSpPr>
        <p:spPr bwMode="auto">
          <a:xfrm>
            <a:off x="0" y="3212070"/>
            <a:ext cx="876300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dirty="0">
                <a:solidFill>
                  <a:srgbClr val="808000"/>
                </a:solidFill>
                <a:latin typeface="Courier New" panose="02070309020205020404" pitchFamily="49" charset="0"/>
                <a:cs typeface="Courier New" panose="02070309020205020404" pitchFamily="49" charset="0"/>
              </a:rPr>
              <a:t>public class </a:t>
            </a:r>
            <a:r>
              <a:rPr lang="en-US" altLang="en-US" sz="1600" dirty="0" err="1" smtClean="0">
                <a:solidFill>
                  <a:srgbClr val="808000"/>
                </a:solidFill>
                <a:latin typeface="Courier New" panose="02070309020205020404" pitchFamily="49" charset="0"/>
                <a:cs typeface="Courier New" panose="02070309020205020404" pitchFamily="49" charset="0"/>
              </a:rPr>
              <a:t>HelloSeleniu</a:t>
            </a:r>
            <a:r>
              <a:rPr lang="en-US" altLang="en-US" sz="1600" dirty="0" err="1">
                <a:solidFill>
                  <a:srgbClr val="808000"/>
                </a:solidFill>
                <a:latin typeface="Courier New" panose="02070309020205020404" pitchFamily="49" charset="0"/>
                <a:cs typeface="Courier New" panose="02070309020205020404" pitchFamily="49" charset="0"/>
              </a:rPr>
              <a:t>m</a:t>
            </a:r>
            <a:r>
              <a:rPr lang="en-US" altLang="en-US" sz="1600" dirty="0" smtClean="0">
                <a:solidFill>
                  <a:srgbClr val="808000"/>
                </a:solidFill>
                <a:latin typeface="Courier New" panose="02070309020205020404" pitchFamily="49" charset="0"/>
                <a:cs typeface="Courier New" panose="02070309020205020404" pitchFamily="49" charset="0"/>
              </a:rPr>
              <a:t> {</a:t>
            </a:r>
          </a:p>
          <a:p>
            <a:pPr lvl="0" eaLnBrk="0" fontAlgn="base" hangingPunct="0">
              <a:spcBef>
                <a:spcPct val="0"/>
              </a:spcBef>
              <a:spcAft>
                <a:spcPct val="0"/>
              </a:spcAft>
            </a:pPr>
            <a:endParaRPr lang="en-US" altLang="en-US" sz="1600" dirty="0" smtClean="0">
              <a:solidFill>
                <a:srgbClr val="808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dirty="0" smtClean="0">
                <a:solidFill>
                  <a:srgbClr val="808000"/>
                </a:solidFill>
                <a:latin typeface="Courier New" panose="02070309020205020404" pitchFamily="49" charset="0"/>
                <a:cs typeface="Courier New" panose="02070309020205020404" pitchFamily="49" charset="0"/>
              </a:rPr>
              <a:t>private </a:t>
            </a:r>
            <a:r>
              <a:rPr lang="en-US" altLang="en-US" sz="1600" dirty="0">
                <a:solidFill>
                  <a:srgbClr val="808000"/>
                </a:solidFill>
                <a:latin typeface="Courier New" panose="02070309020205020404" pitchFamily="49" charset="0"/>
                <a:cs typeface="Courier New" panose="02070309020205020404" pitchFamily="49" charset="0"/>
              </a:rPr>
              <a:t>static WebDriver driver;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BeforeClass</a:t>
            </a:r>
            <a:r>
              <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void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setUpChrome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Create a new WebDriver instance (Use Chrome)</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download </a:t>
            </a:r>
            <a:r>
              <a:rPr kumimoji="0" lang="en-US" altLang="en-US" sz="16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ChromeDriver</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from: // and put the path here...</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setProperty</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webdriver.chrome.driver</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smtClean="0">
                <a:solidFill>
                  <a:srgbClr val="000000"/>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Users</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you</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Downloads</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chromedriver.exe"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driver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ChromeDriver</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699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Selenium Test</a:t>
            </a:r>
          </a:p>
        </p:txBody>
      </p:sp>
      <p:sp>
        <p:nvSpPr>
          <p:cNvPr id="3" name="Content Placeholder 2"/>
          <p:cNvSpPr>
            <a:spLocks noGrp="1"/>
          </p:cNvSpPr>
          <p:nvPr>
            <p:ph idx="1"/>
          </p:nvPr>
        </p:nvSpPr>
        <p:spPr>
          <a:xfrm>
            <a:off x="457200" y="5029200"/>
            <a:ext cx="8229600" cy="1096963"/>
          </a:xfrm>
        </p:spPr>
        <p:txBody>
          <a:bodyPr/>
          <a:lstStyle/>
          <a:p>
            <a:r>
              <a:rPr lang="en-US" dirty="0" smtClean="0"/>
              <a:t>How do you know this???</a:t>
            </a:r>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8</a:t>
            </a:fld>
            <a:endParaRPr lang="en-US"/>
          </a:p>
        </p:txBody>
      </p:sp>
      <p:sp>
        <p:nvSpPr>
          <p:cNvPr id="5" name="Rectangle 1"/>
          <p:cNvSpPr>
            <a:spLocks noChangeArrowheads="1"/>
          </p:cNvSpPr>
          <p:nvPr/>
        </p:nvSpPr>
        <p:spPr bwMode="auto">
          <a:xfrm>
            <a:off x="76200" y="1171307"/>
            <a:ext cx="8763000"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@Test</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googleSearchExample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Exception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Use </a:t>
            </a:r>
            <a:r>
              <a:rPr kumimoji="0" lang="en-US" altLang="en-US" sz="14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webdriver</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to visit Google</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"http://www.google.com"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Find the text input element by its name</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WebElement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element = </a:t>
            </a:r>
            <a:r>
              <a:rPr kumimoji="0" lang="en-US" altLang="en-US" sz="1400" b="0"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driver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.findElement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(By.</a:t>
            </a:r>
            <a:r>
              <a:rPr kumimoji="0" lang="en-US" altLang="en-US" sz="14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"q"</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Enter something to search for</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element.clear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element.sendKeys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"GGC"</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Now submit the form. WebDriver will find the form for us from the element</a:t>
            </a:r>
            <a:b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element.submit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7" name="Straight Arrow Connector 6"/>
          <p:cNvCxnSpPr/>
          <p:nvPr/>
        </p:nvCxnSpPr>
        <p:spPr>
          <a:xfrm flipV="1">
            <a:off x="3048000" y="2967183"/>
            <a:ext cx="2705100" cy="204324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24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 F12 Developer Tools</a:t>
            </a:r>
            <a:endParaRPr lang="en-US" dirty="0"/>
          </a:p>
        </p:txBody>
      </p:sp>
      <p:sp>
        <p:nvSpPr>
          <p:cNvPr id="3" name="Content Placeholder 2"/>
          <p:cNvSpPr>
            <a:spLocks noGrp="1"/>
          </p:cNvSpPr>
          <p:nvPr>
            <p:ph idx="1"/>
          </p:nvPr>
        </p:nvSpPr>
        <p:spPr/>
        <p:txBody>
          <a:bodyPr/>
          <a:lstStyle/>
          <a:p>
            <a:r>
              <a:rPr lang="en-US" dirty="0" smtClean="0"/>
              <a:t>Hit F12 or Menu </a:t>
            </a:r>
            <a:r>
              <a:rPr lang="en-US" dirty="0" smtClean="0">
                <a:sym typeface="Wingdings" panose="05000000000000000000" pitchFamily="2" charset="2"/>
              </a:rPr>
              <a:t> More Tools  Developer Tools</a:t>
            </a:r>
          </a:p>
          <a:p>
            <a:r>
              <a:rPr lang="en-US" dirty="0" smtClean="0">
                <a:sym typeface="Wingdings" panose="05000000000000000000" pitchFamily="2" charset="2"/>
              </a:rPr>
              <a:t>Use this to find names of HTML elements that we can refer in our code</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fld id="{ACF05AF1-ACAB-4772-A566-FF94BCEDE7A9}" type="slidenum">
              <a:rPr lang="en-US" smtClean="0"/>
              <a:t>9</a:t>
            </a:fld>
            <a:endParaRPr lang="en-US"/>
          </a:p>
        </p:txBody>
      </p:sp>
      <p:pic>
        <p:nvPicPr>
          <p:cNvPr id="5" name="Picture 4"/>
          <p:cNvPicPr>
            <a:picLocks noChangeAspect="1"/>
          </p:cNvPicPr>
          <p:nvPr/>
        </p:nvPicPr>
        <p:blipFill>
          <a:blip r:embed="rId2"/>
          <a:stretch>
            <a:fillRect/>
          </a:stretch>
        </p:blipFill>
        <p:spPr>
          <a:xfrm>
            <a:off x="1447800" y="2514600"/>
            <a:ext cx="6019800" cy="3324889"/>
          </a:xfrm>
          <a:prstGeom prst="rect">
            <a:avLst/>
          </a:prstGeom>
        </p:spPr>
      </p:pic>
      <p:sp>
        <p:nvSpPr>
          <p:cNvPr id="6" name="Rectangle 5"/>
          <p:cNvSpPr/>
          <p:nvPr/>
        </p:nvSpPr>
        <p:spPr>
          <a:xfrm>
            <a:off x="457200" y="5768484"/>
            <a:ext cx="7620000" cy="1015663"/>
          </a:xfrm>
          <a:prstGeom prst="rect">
            <a:avLst/>
          </a:prstGeom>
        </p:spPr>
        <p:txBody>
          <a:bodyPr wrap="square">
            <a:spAutoFit/>
          </a:bodyPr>
          <a:lstStyle/>
          <a:p>
            <a:r>
              <a:rPr lang="en-US" sz="2000" dirty="0" smtClean="0">
                <a:sym typeface="Wingdings" panose="05000000000000000000" pitchFamily="2" charset="2"/>
              </a:rPr>
              <a:t>We want to write code saying “Go to the search input box and type in the text GGC”. We first need to find the name of the search input box in HTML.</a:t>
            </a:r>
            <a:endParaRPr lang="en-US" sz="2000" dirty="0">
              <a:sym typeface="Wingdings" panose="05000000000000000000" pitchFamily="2" charset="2"/>
            </a:endParaRPr>
          </a:p>
        </p:txBody>
      </p:sp>
    </p:spTree>
    <p:extLst>
      <p:ext uri="{BB962C8B-B14F-4D97-AF65-F5344CB8AC3E}">
        <p14:creationId xmlns:p14="http://schemas.microsoft.com/office/powerpoint/2010/main" val="677347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ASPOLLED" val="B48863EC3C304C22B7E3B97358D1C2C4"/>
  <p:tag name="TPVERSION" val="5"/>
  <p:tag name="TPFULLVERSION" val="5.2.1.3179"/>
  <p:tag name="PPTVERSION" val="14"/>
  <p:tag name="TPOS"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31000</TotalTime>
  <Words>480</Words>
  <Application>Microsoft Macintosh PowerPoint</Application>
  <PresentationFormat>On-screen Show (4:3)</PresentationFormat>
  <Paragraphs>89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Lucida Sans</vt:lpstr>
      <vt:lpstr>Verdana</vt:lpstr>
      <vt:lpstr>Wingdings</vt:lpstr>
      <vt:lpstr>Office Theme</vt:lpstr>
      <vt:lpstr>System Testing with Selenium</vt:lpstr>
      <vt:lpstr>What is Selenium?</vt:lpstr>
      <vt:lpstr>Code Along</vt:lpstr>
      <vt:lpstr>IntelliJ Setup</vt:lpstr>
      <vt:lpstr>IntelliJ Setup</vt:lpstr>
      <vt:lpstr>Our First Selenium Test</vt:lpstr>
      <vt:lpstr>Our First Selenium Test</vt:lpstr>
      <vt:lpstr>Our First Selenium Test</vt:lpstr>
      <vt:lpstr>Chrome – F12 Developer Tools</vt:lpstr>
      <vt:lpstr>Chrome – F12 Developer Tools</vt:lpstr>
      <vt:lpstr>Chrome – F12 Developer Tools</vt:lpstr>
      <vt:lpstr>Back to Our First Selenium Test</vt:lpstr>
      <vt:lpstr>Back to Our First Selenium Test</vt:lpstr>
      <vt:lpstr>In-Class Assignment</vt:lpstr>
      <vt:lpstr>In-Class Assignment</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hdesk</dc:creator>
  <cp:lastModifiedBy>Tacksoo Im</cp:lastModifiedBy>
  <cp:revision>3523</cp:revision>
  <dcterms:created xsi:type="dcterms:W3CDTF">2013-08-26T22:16:19Z</dcterms:created>
  <dcterms:modified xsi:type="dcterms:W3CDTF">2017-10-04T15:24:24Z</dcterms:modified>
</cp:coreProperties>
</file>