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8" r:id="rId12"/>
    <p:sldId id="289" r:id="rId13"/>
    <p:sldId id="293" r:id="rId14"/>
    <p:sldId id="294" r:id="rId15"/>
    <p:sldId id="295" r:id="rId16"/>
    <p:sldId id="296" r:id="rId17"/>
    <p:sldId id="297" r:id="rId18"/>
    <p:sldId id="291" r:id="rId19"/>
    <p:sldId id="292" r:id="rId20"/>
    <p:sldId id="299" r:id="rId21"/>
    <p:sldId id="300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82" autoAdjust="0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2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factoring.org/catalog/" TargetMode="Externa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847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Refactoring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types of refactoring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refactoring to fit design </a:t>
            </a:r>
            <a:r>
              <a:rPr lang="en-US" altLang="en-US" sz="2000" b="1" dirty="0"/>
              <a:t>patterns</a:t>
            </a:r>
          </a:p>
          <a:p>
            <a:r>
              <a:rPr lang="en-US" altLang="en-US" sz="2000" b="1" dirty="0"/>
              <a:t>renaming</a:t>
            </a:r>
            <a:r>
              <a:rPr lang="en-US" altLang="en-US" sz="2000" dirty="0"/>
              <a:t> (methods, variables)</a:t>
            </a:r>
          </a:p>
          <a:p>
            <a:r>
              <a:rPr lang="en-US" altLang="en-US" sz="2000" b="1" dirty="0"/>
              <a:t>extracting </a:t>
            </a:r>
            <a:r>
              <a:rPr lang="en-US" altLang="en-US" sz="2000" dirty="0"/>
              <a:t>code into a method or module</a:t>
            </a:r>
          </a:p>
          <a:p>
            <a:r>
              <a:rPr lang="en-US" altLang="en-US" sz="2000" b="1" dirty="0"/>
              <a:t>splitting </a:t>
            </a:r>
            <a:r>
              <a:rPr lang="en-US" altLang="en-US" sz="2000" dirty="0"/>
              <a:t>one method into several to improve cohesion and readability</a:t>
            </a:r>
          </a:p>
          <a:p>
            <a:r>
              <a:rPr lang="en-US" altLang="en-US" sz="2000" dirty="0"/>
              <a:t>changing method </a:t>
            </a:r>
            <a:r>
              <a:rPr lang="en-US" altLang="en-US" sz="2000" b="1" dirty="0"/>
              <a:t>signatures</a:t>
            </a:r>
          </a:p>
          <a:p>
            <a:r>
              <a:rPr lang="en-US" altLang="en-US" sz="2000" dirty="0"/>
              <a:t>performance </a:t>
            </a:r>
            <a:r>
              <a:rPr lang="en-US" altLang="en-US" sz="2000" b="1" dirty="0"/>
              <a:t>optimization</a:t>
            </a:r>
          </a:p>
          <a:p>
            <a:r>
              <a:rPr lang="en-US" altLang="en-US" sz="2000" b="1" dirty="0"/>
              <a:t>moving</a:t>
            </a:r>
            <a:r>
              <a:rPr lang="en-US" altLang="en-US" sz="2000" dirty="0"/>
              <a:t> statements that semantically belong together near each other</a:t>
            </a:r>
          </a:p>
          <a:p>
            <a:r>
              <a:rPr lang="en-US" altLang="en-US" sz="2000" dirty="0"/>
              <a:t>naming (extracting) "magic" </a:t>
            </a:r>
            <a:r>
              <a:rPr lang="en-US" altLang="en-US" sz="2000" b="1" dirty="0"/>
              <a:t>constants</a:t>
            </a:r>
          </a:p>
          <a:p>
            <a:r>
              <a:rPr lang="en-US" altLang="en-US" sz="2000" b="1" dirty="0"/>
              <a:t>exchanging idioms</a:t>
            </a:r>
            <a:r>
              <a:rPr lang="en-US" altLang="en-US" sz="2000" dirty="0"/>
              <a:t> that are risky with safer alternatives</a:t>
            </a:r>
          </a:p>
          <a:p>
            <a:r>
              <a:rPr lang="en-US" altLang="en-US" sz="2000" b="1" dirty="0"/>
              <a:t>clarifying </a:t>
            </a:r>
            <a:r>
              <a:rPr lang="en-US" altLang="en-US" sz="2000" dirty="0"/>
              <a:t>a statement that has evolved over time or is unclear</a:t>
            </a:r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See also </a:t>
            </a:r>
            <a:r>
              <a:rPr lang="en-US" altLang="en-US" sz="2000" dirty="0">
                <a:hlinkClick r:id="rId2"/>
              </a:rPr>
              <a:t>http://www.refactoring.org/catalog/</a:t>
            </a:r>
            <a:endParaRPr lang="en-US" altLang="en-US" sz="2000" dirty="0"/>
          </a:p>
        </p:txBody>
      </p:sp>
      <p:pic>
        <p:nvPicPr>
          <p:cNvPr id="9574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562600"/>
            <a:ext cx="887413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612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Refactoring plan, pt 1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Save / </a:t>
            </a:r>
            <a:r>
              <a:rPr lang="en-US" altLang="en-US" b="1" dirty="0"/>
              <a:t>backup</a:t>
            </a:r>
            <a:r>
              <a:rPr lang="en-US" altLang="en-US" dirty="0"/>
              <a:t> / </a:t>
            </a:r>
            <a:r>
              <a:rPr lang="en-US" altLang="en-US" dirty="0" err="1"/>
              <a:t>checkin</a:t>
            </a:r>
            <a:r>
              <a:rPr lang="en-US" altLang="en-US" dirty="0"/>
              <a:t> the code before you mess with it.</a:t>
            </a:r>
          </a:p>
          <a:p>
            <a:pPr lvl="1"/>
            <a:r>
              <a:rPr lang="en-US" altLang="en-US" dirty="0" err="1" smtClean="0"/>
              <a:t>git</a:t>
            </a:r>
            <a:r>
              <a:rPr lang="en-US" altLang="en-US" dirty="0" smtClean="0"/>
              <a:t>!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Write </a:t>
            </a:r>
            <a:r>
              <a:rPr lang="en-US" altLang="en-US" b="1" dirty="0"/>
              <a:t>unit tests</a:t>
            </a:r>
            <a:r>
              <a:rPr lang="en-US" altLang="en-US" dirty="0"/>
              <a:t> that verify the code's external correctness.</a:t>
            </a:r>
          </a:p>
          <a:p>
            <a:pPr lvl="1"/>
            <a:r>
              <a:rPr lang="en-US" altLang="en-US" dirty="0"/>
              <a:t>They should pass on the current poorly designed code.</a:t>
            </a:r>
          </a:p>
          <a:p>
            <a:pPr lvl="1"/>
            <a:r>
              <a:rPr lang="en-US" altLang="en-US" dirty="0"/>
              <a:t>Having unit tests helps make sure any refactor doesn't break existing behavior (regressions).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Analyze the code to decide the </a:t>
            </a:r>
            <a:r>
              <a:rPr lang="en-US" altLang="en-US" b="1" dirty="0"/>
              <a:t>risk</a:t>
            </a:r>
            <a:r>
              <a:rPr lang="en-US" altLang="en-US" dirty="0"/>
              <a:t> and benefit of refactoring.</a:t>
            </a:r>
          </a:p>
          <a:p>
            <a:pPr lvl="1"/>
            <a:r>
              <a:rPr lang="en-US" altLang="en-US" dirty="0"/>
              <a:t>If it is too risky, not enough time remains, or the refactor will not produce enough benefit to the project, don't do it.</a:t>
            </a:r>
          </a:p>
        </p:txBody>
      </p:sp>
    </p:spTree>
    <p:extLst>
      <p:ext uri="{BB962C8B-B14F-4D97-AF65-F5344CB8AC3E}">
        <p14:creationId xmlns:p14="http://schemas.microsoft.com/office/powerpoint/2010/main" val="439757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Refactoring plan, pt 2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FontTx/>
              <a:buNone/>
            </a:pPr>
            <a:r>
              <a:rPr lang="en-US" altLang="en-US" i="1" dirty="0"/>
              <a:t>(after completing steps on the previous slide)</a:t>
            </a:r>
          </a:p>
          <a:p>
            <a:pPr lvl="1"/>
            <a:endParaRPr lang="en-US" altLang="en-US" sz="800" i="1" dirty="0"/>
          </a:p>
          <a:p>
            <a:r>
              <a:rPr lang="en-US" altLang="en-US" b="1" dirty="0"/>
              <a:t>Refactor</a:t>
            </a:r>
            <a:r>
              <a:rPr lang="en-US" altLang="en-US" dirty="0"/>
              <a:t> the code.</a:t>
            </a:r>
          </a:p>
          <a:p>
            <a:pPr lvl="1"/>
            <a:r>
              <a:rPr lang="en-US" altLang="en-US" dirty="0"/>
              <a:t>Some unit tests may break.  Fix the bugs.</a:t>
            </a:r>
          </a:p>
          <a:p>
            <a:pPr lvl="1"/>
            <a:r>
              <a:rPr lang="en-US" altLang="en-US" dirty="0"/>
              <a:t>Perform functional and/or integration testing.  Fix any issues.</a:t>
            </a:r>
          </a:p>
          <a:p>
            <a:pPr lvl="1"/>
            <a:endParaRPr lang="en-US" altLang="en-US" sz="1200" dirty="0"/>
          </a:p>
          <a:p>
            <a:r>
              <a:rPr lang="en-US" altLang="en-US" b="1" dirty="0"/>
              <a:t>Code review </a:t>
            </a:r>
            <a:r>
              <a:rPr lang="en-US" altLang="en-US" dirty="0"/>
              <a:t>the changes.</a:t>
            </a:r>
          </a:p>
          <a:p>
            <a:pPr lvl="1"/>
            <a:endParaRPr lang="en-US" altLang="en-US" sz="1200" dirty="0"/>
          </a:p>
          <a:p>
            <a:r>
              <a:rPr lang="en-US" altLang="en-US" b="1" dirty="0"/>
              <a:t>Check in</a:t>
            </a:r>
            <a:r>
              <a:rPr lang="en-US" altLang="en-US" dirty="0"/>
              <a:t> your refactored code.</a:t>
            </a:r>
          </a:p>
          <a:p>
            <a:pPr lvl="1"/>
            <a:r>
              <a:rPr lang="en-US" altLang="en-US" dirty="0"/>
              <a:t>Keep each refactoring </a:t>
            </a:r>
            <a:r>
              <a:rPr lang="en-US" altLang="en-US" b="1" dirty="0"/>
              <a:t>small</a:t>
            </a:r>
            <a:r>
              <a:rPr lang="en-US" altLang="en-US" dirty="0"/>
              <a:t>; refactor one issue / unit at a time.</a:t>
            </a:r>
          </a:p>
          <a:p>
            <a:pPr lvl="2"/>
            <a:r>
              <a:rPr lang="en-US" altLang="en-US" dirty="0"/>
              <a:t>helps isolate new bugs and regressions</a:t>
            </a:r>
          </a:p>
          <a:p>
            <a:pPr lvl="1"/>
            <a:r>
              <a:rPr lang="en-US" altLang="en-US" dirty="0"/>
              <a:t>Your </a:t>
            </a:r>
            <a:r>
              <a:rPr lang="en-US" altLang="en-US" dirty="0" err="1"/>
              <a:t>checkin</a:t>
            </a:r>
            <a:r>
              <a:rPr lang="en-US" altLang="en-US" dirty="0"/>
              <a:t> should contain </a:t>
            </a:r>
            <a:r>
              <a:rPr lang="en-US" altLang="en-US" i="1" dirty="0"/>
              <a:t>only</a:t>
            </a:r>
            <a:r>
              <a:rPr lang="en-US" altLang="en-US" dirty="0"/>
              <a:t> your refactor.</a:t>
            </a:r>
          </a:p>
          <a:p>
            <a:pPr lvl="2"/>
            <a:r>
              <a:rPr lang="en-US" altLang="en-US" dirty="0"/>
              <a:t>NOT other changes such as adding features, fixing unrelated bugs.</a:t>
            </a:r>
          </a:p>
          <a:p>
            <a:pPr lvl="2"/>
            <a:r>
              <a:rPr lang="en-US" altLang="en-US" dirty="0"/>
              <a:t>Do those in a separate </a:t>
            </a:r>
            <a:r>
              <a:rPr lang="en-US" altLang="en-US" dirty="0" err="1"/>
              <a:t>checkin</a:t>
            </a:r>
            <a:r>
              <a:rPr lang="en-US" altLang="en-US" dirty="0"/>
              <a:t>.</a:t>
            </a:r>
          </a:p>
          <a:p>
            <a:pPr lvl="3"/>
            <a:r>
              <a:rPr lang="en-US" altLang="en-US" dirty="0"/>
              <a:t>(Resist temptation to fix small bugs or other tweaks; this is dangerous.)</a:t>
            </a:r>
          </a:p>
        </p:txBody>
      </p:sp>
    </p:spTree>
    <p:extLst>
      <p:ext uri="{BB962C8B-B14F-4D97-AF65-F5344CB8AC3E}">
        <p14:creationId xmlns:p14="http://schemas.microsoft.com/office/powerpoint/2010/main" val="1892029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Pull Up Method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2301081"/>
            <a:ext cx="6648450" cy="320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Temp </a:t>
            </a:r>
            <a:r>
              <a:rPr lang="en-US" dirty="0" smtClean="0"/>
              <a:t>variable with </a:t>
            </a:r>
            <a:r>
              <a:rPr lang="en-US" dirty="0"/>
              <a:t>Query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72" y="1353328"/>
            <a:ext cx="5638800" cy="15745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16" y="4041886"/>
            <a:ext cx="5740293" cy="273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09" y="3022390"/>
            <a:ext cx="766763" cy="10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Extract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" y="1524000"/>
            <a:ext cx="37338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 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//compute score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xfactor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484435" y="3445371"/>
            <a:ext cx="58654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computeScore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computeScore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(a*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xfactor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495800"/>
            <a:ext cx="5810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Extract Subclass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62200"/>
            <a:ext cx="6802348" cy="2667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Replace Error Code with Exception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05000"/>
            <a:ext cx="8270913" cy="2971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Dangers of refactoring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49763"/>
          </a:xfrm>
        </p:spPr>
        <p:txBody>
          <a:bodyPr/>
          <a:lstStyle/>
          <a:p>
            <a:r>
              <a:rPr lang="en-US" altLang="en-US" dirty="0"/>
              <a:t>code that used to be ...</a:t>
            </a:r>
          </a:p>
          <a:p>
            <a:pPr lvl="1"/>
            <a:r>
              <a:rPr lang="en-US" altLang="en-US" dirty="0"/>
              <a:t>well commented, now (maybe) isn't</a:t>
            </a:r>
          </a:p>
          <a:p>
            <a:pPr lvl="1"/>
            <a:r>
              <a:rPr lang="en-US" altLang="en-US" dirty="0"/>
              <a:t>fully tested, now (maybe) isn't</a:t>
            </a:r>
          </a:p>
          <a:p>
            <a:pPr lvl="1"/>
            <a:r>
              <a:rPr lang="en-US" altLang="en-US" dirty="0"/>
              <a:t>fully code reviewed, now (maybe) isn't</a:t>
            </a:r>
          </a:p>
          <a:p>
            <a:pPr lvl="1"/>
            <a:endParaRPr lang="en-US" altLang="en-US" sz="1200" dirty="0"/>
          </a:p>
          <a:p>
            <a:r>
              <a:rPr lang="en-US" altLang="en-US" dirty="0"/>
              <a:t>easy to insert a bug into previously working code (regression!)</a:t>
            </a:r>
          </a:p>
          <a:p>
            <a:pPr lvl="1"/>
            <a:r>
              <a:rPr lang="en-US" altLang="en-US" dirty="0"/>
              <a:t>a small initial change can have a large chance of error</a:t>
            </a:r>
          </a:p>
        </p:txBody>
      </p:sp>
      <p:pic>
        <p:nvPicPr>
          <p:cNvPr id="970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t="31683" r="25331" b="24162"/>
          <a:stretch>
            <a:fillRect/>
          </a:stretch>
        </p:blipFill>
        <p:spPr bwMode="auto">
          <a:xfrm>
            <a:off x="2528922" y="4495800"/>
            <a:ext cx="4005227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3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Regressions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i="1" dirty="0"/>
              <a:t>What if refactoring introduces new bugs in previously working functionality ("regressions")?  How can this be avoided?</a:t>
            </a:r>
          </a:p>
          <a:p>
            <a:pPr lvl="1" algn="ctr">
              <a:buFontTx/>
              <a:buNone/>
            </a:pPr>
            <a:endParaRPr lang="en-US" altLang="en-US" i="1" dirty="0"/>
          </a:p>
          <a:p>
            <a:r>
              <a:rPr lang="en-US" altLang="en-US" dirty="0"/>
              <a:t>Code being refactored should have good </a:t>
            </a:r>
            <a:r>
              <a:rPr lang="en-US" altLang="en-US" b="1" dirty="0"/>
              <a:t>unit test</a:t>
            </a:r>
            <a:r>
              <a:rPr lang="en-US" altLang="en-US" dirty="0"/>
              <a:t> coverage, and other tests (system, integration) over it, </a:t>
            </a:r>
            <a:r>
              <a:rPr lang="en-US" altLang="en-US" i="1" dirty="0"/>
              <a:t>before</a:t>
            </a:r>
            <a:r>
              <a:rPr lang="en-US" altLang="en-US" dirty="0"/>
              <a:t> the refactor.</a:t>
            </a:r>
          </a:p>
          <a:p>
            <a:pPr lvl="1"/>
            <a:r>
              <a:rPr lang="en-US" altLang="en-US" dirty="0"/>
              <a:t>If such code is not tested, </a:t>
            </a:r>
            <a:r>
              <a:rPr lang="en-US" altLang="en-US" b="1" dirty="0"/>
              <a:t>add tests</a:t>
            </a:r>
            <a:r>
              <a:rPr lang="en-US" altLang="en-US" dirty="0"/>
              <a:t> first </a:t>
            </a:r>
            <a:r>
              <a:rPr lang="en-US" altLang="en-US" i="1" dirty="0"/>
              <a:t>before </a:t>
            </a:r>
            <a:r>
              <a:rPr lang="en-US" altLang="en-US" dirty="0"/>
              <a:t>refactoring.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/>
              <a:t>the method being tested goes away, the underlying functionality of that method should still be somewhere.  So move the unit test to cover that new place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37347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Refactoring is a redesign and reimplementation of code that preserves behavior but improves flow and clarity</a:t>
            </a:r>
            <a:endParaRPr lang="en-US" sz="24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No</a:t>
            </a:r>
            <a:r>
              <a:rPr lang="en-US" dirty="0" smtClean="0"/>
              <a:t> change in external behavior</a:t>
            </a:r>
          </a:p>
          <a:p>
            <a:r>
              <a:rPr lang="en-US" dirty="0" smtClean="0"/>
              <a:t>Typically done at the function/method level</a:t>
            </a:r>
          </a:p>
          <a:p>
            <a:r>
              <a:rPr lang="en-US" dirty="0" smtClean="0"/>
              <a:t>What kinds of things do we do?</a:t>
            </a:r>
          </a:p>
          <a:p>
            <a:pPr lvl="1"/>
            <a:r>
              <a:rPr lang="en-US" dirty="0" smtClean="0"/>
              <a:t>Improve obviously bad code</a:t>
            </a:r>
          </a:p>
          <a:p>
            <a:pPr lvl="1"/>
            <a:r>
              <a:rPr lang="en-US" dirty="0" smtClean="0"/>
              <a:t>Simplify control structures</a:t>
            </a:r>
          </a:p>
          <a:p>
            <a:pPr lvl="2"/>
            <a:r>
              <a:rPr lang="en-US" dirty="0" smtClean="0"/>
              <a:t>Combine loops</a:t>
            </a:r>
          </a:p>
          <a:p>
            <a:pPr lvl="2"/>
            <a:r>
              <a:rPr lang="en-US" dirty="0" smtClean="0"/>
              <a:t>Streamline selection statements</a:t>
            </a:r>
          </a:p>
          <a:p>
            <a:pPr lvl="1"/>
            <a:r>
              <a:rPr lang="en-US" dirty="0" smtClean="0"/>
              <a:t>Extract out functions for duplicate behavior</a:t>
            </a:r>
          </a:p>
          <a:p>
            <a:pPr lvl="1"/>
            <a:r>
              <a:rPr lang="en-US" dirty="0" smtClean="0"/>
              <a:t>Remove unnecessary code</a:t>
            </a:r>
          </a:p>
          <a:p>
            <a:r>
              <a:rPr lang="en-US" dirty="0" smtClean="0"/>
              <a:t>We usually realize more about how to do something as we write the code the first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862" y="2057399"/>
            <a:ext cx="1311738" cy="1676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507" y="990600"/>
            <a:ext cx="6728986" cy="5135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88" y="457200"/>
            <a:ext cx="7038412" cy="449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10094" y="5405931"/>
            <a:ext cx="546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want to become a good </a:t>
            </a:r>
            <a:r>
              <a:rPr lang="en-US" sz="2000" b="1" u="sng" dirty="0" smtClean="0"/>
              <a:t>problem solver </a:t>
            </a:r>
            <a:r>
              <a:rPr lang="en-US" sz="2000" dirty="0" smtClean="0"/>
              <a:t>–</a:t>
            </a:r>
          </a:p>
          <a:p>
            <a:r>
              <a:rPr lang="en-US" sz="2000" dirty="0" smtClean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8179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"Bit rot"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After several months and new versions, many codebases reach one of the following states:</a:t>
            </a:r>
          </a:p>
          <a:p>
            <a:pPr lvl="1"/>
            <a:r>
              <a:rPr lang="en-US" altLang="en-US" i="1"/>
              <a:t>rewritten </a:t>
            </a:r>
            <a:r>
              <a:rPr lang="en-US" altLang="en-US"/>
              <a:t>: Nothing remains from the original code.</a:t>
            </a:r>
          </a:p>
          <a:p>
            <a:pPr lvl="1"/>
            <a:r>
              <a:rPr lang="en-US" altLang="en-US" i="1"/>
              <a:t>abandoned </a:t>
            </a:r>
            <a:r>
              <a:rPr lang="en-US" altLang="en-US"/>
              <a:t>: Original code is thrown out, rewritten from scratch.</a:t>
            </a:r>
          </a:p>
          <a:p>
            <a:pPr lvl="1"/>
            <a:endParaRPr lang="en-US" altLang="en-US"/>
          </a:p>
          <a:p>
            <a:r>
              <a:rPr lang="en-US" altLang="en-US"/>
              <a:t>Why?</a:t>
            </a:r>
          </a:p>
          <a:p>
            <a:pPr lvl="1"/>
            <a:r>
              <a:rPr lang="en-US" altLang="en-US"/>
              <a:t>Systems evolve to meet new</a:t>
            </a:r>
            <a:br>
              <a:rPr lang="en-US" altLang="en-US"/>
            </a:br>
            <a:r>
              <a:rPr lang="en-US" altLang="en-US"/>
              <a:t>needs and add new features</a:t>
            </a:r>
          </a:p>
          <a:p>
            <a:pPr lvl="1"/>
            <a:r>
              <a:rPr lang="en-US" altLang="en-US"/>
              <a:t>If the code's structure does</a:t>
            </a:r>
            <a:br>
              <a:rPr lang="en-US" altLang="en-US"/>
            </a:br>
            <a:r>
              <a:rPr lang="en-US" altLang="en-US"/>
              <a:t>not also evolve, it will "rot"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This can happen even if the code was initially reviewed and well-designed at the time of checkin</a:t>
            </a:r>
          </a:p>
        </p:txBody>
      </p:sp>
      <p:pic>
        <p:nvPicPr>
          <p:cNvPr id="952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124200"/>
            <a:ext cx="2971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830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maintenance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maintenance</a:t>
            </a:r>
            <a:r>
              <a:rPr lang="en-US" altLang="en-US" dirty="0"/>
              <a:t>: Modification or repair of a software product after it has been delivered.</a:t>
            </a:r>
          </a:p>
          <a:p>
            <a:pPr lvl="1">
              <a:buFontTx/>
              <a:buNone/>
            </a:pPr>
            <a:endParaRPr lang="en-US" altLang="en-US" sz="800" dirty="0"/>
          </a:p>
          <a:p>
            <a:pPr lvl="1">
              <a:buFontTx/>
              <a:buNone/>
            </a:pPr>
            <a:r>
              <a:rPr lang="en-US" altLang="en-US" dirty="0"/>
              <a:t>Purposes:</a:t>
            </a:r>
          </a:p>
          <a:p>
            <a:pPr lvl="1"/>
            <a:r>
              <a:rPr lang="en-US" altLang="en-US" dirty="0"/>
              <a:t>fix bugs</a:t>
            </a:r>
          </a:p>
          <a:p>
            <a:pPr lvl="1"/>
            <a:r>
              <a:rPr lang="en-US" altLang="en-US" dirty="0"/>
              <a:t>improve performance</a:t>
            </a:r>
          </a:p>
          <a:p>
            <a:pPr lvl="1"/>
            <a:r>
              <a:rPr lang="en-US" altLang="en-US" dirty="0"/>
              <a:t>improve design</a:t>
            </a:r>
          </a:p>
          <a:p>
            <a:pPr lvl="1"/>
            <a:r>
              <a:rPr lang="en-US" altLang="en-US" dirty="0"/>
              <a:t>add features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Studies have shown that ~80% of maintenance is for non-bug-fix-related activities such as adding functionality (</a:t>
            </a:r>
            <a:r>
              <a:rPr lang="en-US" altLang="en-US" dirty="0" err="1"/>
              <a:t>Pigosky</a:t>
            </a:r>
            <a:r>
              <a:rPr lang="en-US" altLang="en-US" dirty="0"/>
              <a:t> 1997).</a:t>
            </a:r>
          </a:p>
        </p:txBody>
      </p:sp>
    </p:spTree>
    <p:extLst>
      <p:ext uri="{BB962C8B-B14F-4D97-AF65-F5344CB8AC3E}">
        <p14:creationId xmlns:p14="http://schemas.microsoft.com/office/powerpoint/2010/main" val="1363473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Maintenance is hard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It's harder to maintain code than write your own new code.</a:t>
            </a:r>
          </a:p>
          <a:p>
            <a:pPr lvl="1"/>
            <a:r>
              <a:rPr lang="en-US" altLang="en-US" dirty="0" smtClean="0"/>
              <a:t>“if it’s working, don’t touch it” </a:t>
            </a:r>
          </a:p>
          <a:p>
            <a:pPr lvl="1"/>
            <a:r>
              <a:rPr lang="en-US" altLang="en-US" dirty="0" smtClean="0"/>
              <a:t>must </a:t>
            </a:r>
            <a:r>
              <a:rPr lang="en-US" altLang="en-US" dirty="0"/>
              <a:t>understand code written by another developer,</a:t>
            </a:r>
            <a:br>
              <a:rPr lang="en-US" altLang="en-US" dirty="0"/>
            </a:br>
            <a:r>
              <a:rPr lang="en-US" altLang="en-US" dirty="0"/>
              <a:t>or code you wrote at a different time with a different mindset</a:t>
            </a:r>
          </a:p>
          <a:p>
            <a:pPr lvl="1"/>
            <a:r>
              <a:rPr lang="en-US" altLang="en-US" dirty="0"/>
              <a:t>most developers dislike code maintenance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Maintenance is how developers spend much of their time.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It pays to design software well and plan ahead so that later maintenance will be less painful.</a:t>
            </a:r>
          </a:p>
          <a:p>
            <a:pPr lvl="1"/>
            <a:r>
              <a:rPr lang="en-US" altLang="en-US" dirty="0"/>
              <a:t>Capacity for future change must be anticipated</a:t>
            </a:r>
          </a:p>
        </p:txBody>
      </p:sp>
    </p:spTree>
    <p:extLst>
      <p:ext uri="{BB962C8B-B14F-4D97-AF65-F5344CB8AC3E}">
        <p14:creationId xmlns:p14="http://schemas.microsoft.com/office/powerpoint/2010/main" val="1826585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Refactoring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refactoring</a:t>
            </a:r>
            <a:r>
              <a:rPr lang="en-US" altLang="en-US" dirty="0"/>
              <a:t>: Improving a piece of software's internal structure without altering its external behavior.</a:t>
            </a:r>
          </a:p>
          <a:p>
            <a:pPr lvl="1"/>
            <a:r>
              <a:rPr lang="en-US" altLang="en-US" dirty="0" smtClean="0"/>
              <a:t>Incurs </a:t>
            </a:r>
            <a:r>
              <a:rPr lang="en-US" altLang="en-US" dirty="0"/>
              <a:t>a short-term time/work cost to reap long-term benefits</a:t>
            </a:r>
          </a:p>
          <a:p>
            <a:pPr lvl="1"/>
            <a:r>
              <a:rPr lang="en-US" altLang="en-US" dirty="0"/>
              <a:t>A long-term investment in the overall quality of your system.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refactoring is not the same thing as:</a:t>
            </a:r>
          </a:p>
          <a:p>
            <a:pPr lvl="1"/>
            <a:r>
              <a:rPr lang="en-US" altLang="en-US" dirty="0"/>
              <a:t>adding features</a:t>
            </a:r>
          </a:p>
          <a:p>
            <a:pPr lvl="1"/>
            <a:r>
              <a:rPr lang="en-US" altLang="en-US" dirty="0"/>
              <a:t>debugging </a:t>
            </a:r>
            <a:r>
              <a:rPr lang="en-US" altLang="en-US" dirty="0" smtClean="0"/>
              <a:t>code</a:t>
            </a:r>
            <a:endParaRPr lang="en-US" altLang="en-US" dirty="0"/>
          </a:p>
        </p:txBody>
      </p:sp>
      <p:pic>
        <p:nvPicPr>
          <p:cNvPr id="955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07962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40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refactor?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/>
              <a:t>Why fix a part of your system that isn't broken?</a:t>
            </a:r>
          </a:p>
          <a:p>
            <a:pPr lvl="1"/>
            <a:endParaRPr lang="en-US" altLang="en-US"/>
          </a:p>
          <a:p>
            <a:r>
              <a:rPr lang="en-US" altLang="en-US"/>
              <a:t>Each part of your system's code has 3 purposes:</a:t>
            </a:r>
            <a:endParaRPr lang="en-US" altLang="en-US" sz="900"/>
          </a:p>
          <a:p>
            <a:pPr lvl="1">
              <a:buFontTx/>
              <a:buNone/>
            </a:pPr>
            <a:r>
              <a:rPr lang="en-US" altLang="en-US"/>
              <a:t>	1. to execute its functionality,</a:t>
            </a:r>
          </a:p>
          <a:p>
            <a:pPr lvl="1">
              <a:buFontTx/>
              <a:buNone/>
            </a:pPr>
            <a:r>
              <a:rPr lang="en-US" altLang="en-US"/>
              <a:t>	2. to allow change,</a:t>
            </a:r>
          </a:p>
          <a:p>
            <a:pPr lvl="1">
              <a:buFontTx/>
              <a:buNone/>
            </a:pPr>
            <a:r>
              <a:rPr lang="en-US" altLang="en-US"/>
              <a:t>	3. to communicate well to developers who read it.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If the code does not do one or more of these, it is "broken."</a:t>
            </a:r>
          </a:p>
          <a:p>
            <a:endParaRPr lang="en-US" altLang="en-US"/>
          </a:p>
          <a:p>
            <a:r>
              <a:rPr lang="en-US" altLang="en-US"/>
              <a:t>Refactoring:</a:t>
            </a:r>
          </a:p>
          <a:p>
            <a:pPr lvl="1"/>
            <a:r>
              <a:rPr lang="en-US" altLang="en-US"/>
              <a:t>improves software's design</a:t>
            </a:r>
          </a:p>
          <a:p>
            <a:pPr lvl="1"/>
            <a:r>
              <a:rPr lang="en-US" altLang="en-US"/>
              <a:t>makes it easier to understand</a:t>
            </a:r>
          </a:p>
        </p:txBody>
      </p:sp>
    </p:spTree>
    <p:extLst>
      <p:ext uri="{BB962C8B-B14F-4D97-AF65-F5344CB8AC3E}">
        <p14:creationId xmlns:p14="http://schemas.microsoft.com/office/powerpoint/2010/main" val="96885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refactor?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is it best for a team to refactor their code?</a:t>
            </a:r>
          </a:p>
          <a:p>
            <a:pPr lvl="1"/>
            <a:r>
              <a:rPr lang="en-US" altLang="en-US"/>
              <a:t>best done </a:t>
            </a:r>
            <a:r>
              <a:rPr lang="en-US" altLang="en-US" b="1"/>
              <a:t>continuously</a:t>
            </a:r>
            <a:r>
              <a:rPr lang="en-US" altLang="en-US"/>
              <a:t> (like testing) as part of the process</a:t>
            </a:r>
          </a:p>
          <a:p>
            <a:pPr lvl="1"/>
            <a:r>
              <a:rPr lang="en-US" altLang="en-US"/>
              <a:t>hard to do well late in a project (like testing)</a:t>
            </a:r>
          </a:p>
          <a:p>
            <a:pPr lvl="1"/>
            <a:endParaRPr lang="en-US" altLang="en-US"/>
          </a:p>
          <a:p>
            <a:r>
              <a:rPr lang="en-US" altLang="en-US"/>
              <a:t>Refactor when you identify an area of your system that:</a:t>
            </a:r>
          </a:p>
          <a:p>
            <a:pPr lvl="1"/>
            <a:r>
              <a:rPr lang="en-US" altLang="en-US"/>
              <a:t>isn't well designed</a:t>
            </a:r>
          </a:p>
          <a:p>
            <a:pPr lvl="1"/>
            <a:r>
              <a:rPr lang="en-US" altLang="en-US"/>
              <a:t>isn't thoroughly tested, but seems to work so far</a:t>
            </a:r>
          </a:p>
          <a:p>
            <a:pPr lvl="1"/>
            <a:r>
              <a:rPr lang="en-US" altLang="en-US"/>
              <a:t>now needs new features to be added</a:t>
            </a:r>
          </a:p>
        </p:txBody>
      </p:sp>
    </p:spTree>
    <p:extLst>
      <p:ext uri="{BB962C8B-B14F-4D97-AF65-F5344CB8AC3E}">
        <p14:creationId xmlns:p14="http://schemas.microsoft.com/office/powerpoint/2010/main" val="243031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Signs you should refactor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code is </a:t>
            </a:r>
            <a:r>
              <a:rPr lang="en-US" altLang="en-US" sz="2000" b="1" dirty="0"/>
              <a:t>duplicated</a:t>
            </a:r>
          </a:p>
          <a:p>
            <a:r>
              <a:rPr lang="en-US" altLang="en-US" sz="2000" dirty="0"/>
              <a:t>a routine is </a:t>
            </a:r>
            <a:r>
              <a:rPr lang="en-US" altLang="en-US" sz="2000" b="1" dirty="0"/>
              <a:t>too long</a:t>
            </a:r>
          </a:p>
          <a:p>
            <a:r>
              <a:rPr lang="en-US" altLang="en-US" sz="2000" dirty="0"/>
              <a:t>a loop is too long or </a:t>
            </a:r>
            <a:r>
              <a:rPr lang="en-US" altLang="en-US" sz="2000" b="1" dirty="0"/>
              <a:t>deeply nested</a:t>
            </a:r>
          </a:p>
          <a:p>
            <a:r>
              <a:rPr lang="en-US" altLang="en-US" sz="2000" dirty="0"/>
              <a:t>a class has poor </a:t>
            </a:r>
            <a:r>
              <a:rPr lang="en-US" altLang="en-US" sz="2000" b="1" dirty="0"/>
              <a:t>cohesion</a:t>
            </a:r>
          </a:p>
          <a:p>
            <a:r>
              <a:rPr lang="en-US" altLang="en-US" sz="2000" dirty="0"/>
              <a:t>a class uses too much </a:t>
            </a:r>
            <a:r>
              <a:rPr lang="en-US" altLang="en-US" sz="2000" b="1" dirty="0"/>
              <a:t>coupling</a:t>
            </a:r>
          </a:p>
          <a:p>
            <a:r>
              <a:rPr lang="en-US" altLang="en-US" sz="2000" dirty="0"/>
              <a:t>inconsistent level of </a:t>
            </a:r>
            <a:r>
              <a:rPr lang="en-US" altLang="en-US" sz="2000" b="1" dirty="0"/>
              <a:t>abstraction</a:t>
            </a:r>
          </a:p>
          <a:p>
            <a:r>
              <a:rPr lang="en-US" altLang="en-US" sz="2000" dirty="0"/>
              <a:t>too many </a:t>
            </a:r>
            <a:r>
              <a:rPr lang="en-US" altLang="en-US" sz="2000" b="1" dirty="0"/>
              <a:t>parameters</a:t>
            </a:r>
          </a:p>
          <a:p>
            <a:r>
              <a:rPr lang="en-US" altLang="en-US" sz="2000" dirty="0" smtClean="0"/>
              <a:t>a </a:t>
            </a:r>
            <a:r>
              <a:rPr lang="en-US" altLang="en-US" sz="2000" dirty="0"/>
              <a:t>class contains </a:t>
            </a:r>
            <a:r>
              <a:rPr lang="en-US" altLang="en-US" sz="2000" b="1" dirty="0"/>
              <a:t>unused code</a:t>
            </a:r>
          </a:p>
        </p:txBody>
      </p:sp>
      <p:pic>
        <p:nvPicPr>
          <p:cNvPr id="968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17625"/>
            <a:ext cx="2895600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00800" y="4038600"/>
            <a:ext cx="1491114" cy="369332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en-US" dirty="0"/>
              <a:t>Code "smells"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18757</TotalTime>
  <Words>880</Words>
  <Application>Microsoft Macintosh PowerPoint</Application>
  <PresentationFormat>On-screen Show (4:3)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Lucida Sans</vt:lpstr>
      <vt:lpstr>Verdana</vt:lpstr>
      <vt:lpstr>Arial</vt:lpstr>
      <vt:lpstr>Courier New</vt:lpstr>
      <vt:lpstr>Office Theme</vt:lpstr>
      <vt:lpstr>  Refactoring</vt:lpstr>
      <vt:lpstr>Refactoring is a redesign and reimplementation of code that preserves behavior but improves flow and clarity</vt:lpstr>
      <vt:lpstr>Problem: "Bit rot"</vt:lpstr>
      <vt:lpstr>Code maintenance</vt:lpstr>
      <vt:lpstr>Maintenance is hard</vt:lpstr>
      <vt:lpstr>Refactoring</vt:lpstr>
      <vt:lpstr>Why refactor?</vt:lpstr>
      <vt:lpstr>When to refactor?</vt:lpstr>
      <vt:lpstr>Signs you should refactor</vt:lpstr>
      <vt:lpstr>Some types of refactoring</vt:lpstr>
      <vt:lpstr>Refactoring plan, pt 1</vt:lpstr>
      <vt:lpstr>Refactoring plan, pt 2</vt:lpstr>
      <vt:lpstr>Example: Pull Up Method</vt:lpstr>
      <vt:lpstr>Example: Replace Temp variable with Query</vt:lpstr>
      <vt:lpstr>Example: Extract Method</vt:lpstr>
      <vt:lpstr>Example: Extract Subclass</vt:lpstr>
      <vt:lpstr>Example: Replace Error Code with Exception</vt:lpstr>
      <vt:lpstr>Dangers of refactoring</vt:lpstr>
      <vt:lpstr>Regressions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1513</cp:revision>
  <dcterms:created xsi:type="dcterms:W3CDTF">2013-08-26T22:16:19Z</dcterms:created>
  <dcterms:modified xsi:type="dcterms:W3CDTF">2017-02-27T14:52:13Z</dcterms:modified>
</cp:coreProperties>
</file>