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0" r:id="rId3"/>
    <p:sldId id="349" r:id="rId4"/>
    <p:sldId id="351" r:id="rId5"/>
    <p:sldId id="352" r:id="rId6"/>
    <p:sldId id="354" r:id="rId7"/>
    <p:sldId id="355" r:id="rId8"/>
    <p:sldId id="356" r:id="rId9"/>
    <p:sldId id="353" r:id="rId10"/>
    <p:sldId id="343" r:id="rId11"/>
    <p:sldId id="357" r:id="rId12"/>
    <p:sldId id="358" r:id="rId13"/>
    <p:sldId id="361" r:id="rId14"/>
    <p:sldId id="362" r:id="rId15"/>
    <p:sldId id="360" r:id="rId16"/>
    <p:sldId id="365" r:id="rId17"/>
    <p:sldId id="359" r:id="rId18"/>
    <p:sldId id="366" r:id="rId19"/>
    <p:sldId id="367" r:id="rId20"/>
    <p:sldId id="369" r:id="rId21"/>
    <p:sldId id="370" r:id="rId22"/>
    <p:sldId id="346" r:id="rId23"/>
    <p:sldId id="345" r:id="rId24"/>
    <p:sldId id="364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6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Unit Tests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1"/>
            <a:ext cx="8229600" cy="1219200"/>
          </a:xfrm>
        </p:spPr>
        <p:txBody>
          <a:bodyPr/>
          <a:lstStyle/>
          <a:p>
            <a:r>
              <a:rPr lang="en-US" dirty="0"/>
              <a:t>A method with </a:t>
            </a:r>
            <a:r>
              <a:rPr lang="en-US" b="1" dirty="0"/>
              <a:t>@Test </a:t>
            </a:r>
            <a:r>
              <a:rPr lang="en-US" dirty="0"/>
              <a:t>is flagged as a JUnit test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@Test methods run when JUnit runs your test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91" y="1503000"/>
            <a:ext cx="5743575" cy="23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763000" cy="3001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Assertion </a:t>
            </a:r>
            <a:r>
              <a:rPr lang="en-US" sz="2000" dirty="0"/>
              <a:t>methods </a:t>
            </a:r>
            <a:r>
              <a:rPr lang="en-US" sz="2000" dirty="0" smtClean="0"/>
              <a:t>check </a:t>
            </a:r>
            <a:r>
              <a:rPr lang="en-US" sz="2000" dirty="0"/>
              <a:t>things you expect to be </a:t>
            </a:r>
            <a:r>
              <a:rPr lang="en-US" sz="2000" dirty="0" smtClean="0"/>
              <a:t>true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err="1" smtClean="0"/>
              <a:t>assertEquals</a:t>
            </a:r>
            <a:r>
              <a:rPr lang="en-US" sz="2000" b="1" dirty="0" smtClean="0"/>
              <a:t>(message, </a:t>
            </a:r>
            <a:r>
              <a:rPr lang="en-US" sz="2000" b="1" dirty="0" smtClean="0">
                <a:solidFill>
                  <a:srgbClr val="0070C0"/>
                </a:solidFill>
              </a:rPr>
              <a:t>expected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actual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600" dirty="0" smtClean="0"/>
              <a:t>Fails </a:t>
            </a:r>
            <a:r>
              <a:rPr lang="en-US" sz="1600" dirty="0"/>
              <a:t>if the values are not </a:t>
            </a:r>
            <a:r>
              <a:rPr lang="en-US" sz="1600" dirty="0" smtClean="0"/>
              <a:t>equal and prints the message.</a:t>
            </a:r>
          </a:p>
          <a:p>
            <a:pPr lvl="1"/>
            <a:r>
              <a:rPr lang="en-US" sz="1600" dirty="0" smtClean="0"/>
              <a:t>Passes if expected value and actual value are equal</a:t>
            </a:r>
          </a:p>
          <a:p>
            <a:pPr lvl="1"/>
            <a:r>
              <a:rPr lang="en-US" sz="1600" dirty="0" smtClean="0"/>
              <a:t>Message is optional. You can simply use </a:t>
            </a:r>
            <a:r>
              <a:rPr lang="en-US" sz="1600" b="1" dirty="0" err="1" smtClean="0"/>
              <a:t>assertEquals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expected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actual</a:t>
            </a:r>
            <a:r>
              <a:rPr lang="en-US" sz="1600" b="1" dirty="0"/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989"/>
            <a:ext cx="91440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Assertion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82863"/>
              </p:ext>
            </p:extLst>
          </p:nvPr>
        </p:nvGraphicFramePr>
        <p:xfrm>
          <a:off x="457200" y="1371600"/>
          <a:ext cx="8458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Assert.assertTrue</a:t>
                      </a:r>
                      <a:r>
                        <a:rPr lang="en-US" b="1" dirty="0" smtClean="0"/>
                        <a:t>(condition);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</a:t>
                      </a:r>
                      <a:r>
                        <a:rPr lang="en-US" baseline="0" dirty="0" smtClean="0"/>
                        <a:t>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Assert.assertEquals</a:t>
                      </a:r>
                      <a:r>
                        <a:rPr lang="en-US" b="1" dirty="0" smtClean="0"/>
                        <a:t>(expected, actual);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expected and actual are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Assert.assertFalse</a:t>
                      </a:r>
                      <a:r>
                        <a:rPr lang="en-US" b="1" dirty="0" smtClean="0"/>
                        <a:t>(condition);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condition is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Assert.assertNull</a:t>
                      </a:r>
                      <a:r>
                        <a:rPr lang="en-US" b="1" dirty="0" smtClean="0"/>
                        <a:t>(object);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object is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Assert.assertNotNull</a:t>
                      </a:r>
                      <a:r>
                        <a:rPr lang="en-US" b="1" dirty="0" smtClean="0"/>
                        <a:t>(object);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object is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Assert.assertNotEquals</a:t>
                      </a:r>
                      <a:r>
                        <a:rPr lang="en-US" b="1" dirty="0" smtClean="0"/>
                        <a:t>(expected, actual);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expected and actual are not equal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42672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These are the main ones. There are more...</a:t>
            </a:r>
          </a:p>
          <a:p>
            <a:endParaRPr lang="en-US" sz="2000" dirty="0"/>
          </a:p>
          <a:p>
            <a:r>
              <a:rPr lang="en-US" sz="2000" dirty="0" smtClean="0"/>
              <a:t>Tip: You can press </a:t>
            </a:r>
            <a:r>
              <a:rPr lang="en-US" sz="2000" b="1" dirty="0" smtClean="0"/>
              <a:t>CNTRL-Space</a:t>
            </a:r>
            <a:r>
              <a:rPr lang="en-US" sz="2000" dirty="0" smtClean="0"/>
              <a:t> for auto-complete and to find methods offered by a class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99" y="4244196"/>
            <a:ext cx="4881563" cy="23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5976192" cy="602153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410200" y="43434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47244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5200" y="53340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0400" y="59436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52800" y="3352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352800" y="2590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4420"/>
            <a:ext cx="7105650" cy="309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876800"/>
            <a:ext cx="91153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Junit Test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39806"/>
            <a:ext cx="3905250" cy="26479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1114807"/>
            <a:ext cx="8640526" cy="23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Unit Tests – AAA Style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8978900" cy="3276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5040702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A3A3A"/>
                </a:solidFill>
                <a:latin typeface="Open Sans"/>
              </a:rPr>
              <a:t> Arrange</a:t>
            </a:r>
            <a:r>
              <a:rPr lang="en-US" b="1" dirty="0">
                <a:solidFill>
                  <a:srgbClr val="3A3A3A"/>
                </a:solidFill>
                <a:latin typeface="Open Sans"/>
              </a:rPr>
              <a:t>: 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setup everything needed for the running the </a:t>
            </a:r>
            <a:r>
              <a:rPr lang="en-US" dirty="0" smtClean="0">
                <a:solidFill>
                  <a:srgbClr val="3A3A3A"/>
                </a:solidFill>
                <a:latin typeface="Open Sans"/>
              </a:rPr>
              <a:t>test.</a:t>
            </a:r>
            <a:endParaRPr lang="en-US" dirty="0">
              <a:solidFill>
                <a:srgbClr val="3A3A3A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A3A3A"/>
                </a:solidFill>
                <a:latin typeface="Open Sans"/>
              </a:rPr>
              <a:t> Act</a:t>
            </a:r>
            <a:r>
              <a:rPr lang="en-US" b="1" dirty="0">
                <a:solidFill>
                  <a:srgbClr val="3A3A3A"/>
                </a:solidFill>
                <a:latin typeface="Open Sans"/>
              </a:rPr>
              <a:t>: 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Invoke the code under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A3A3A"/>
                </a:solidFill>
                <a:latin typeface="Open Sans"/>
              </a:rPr>
              <a:t> Assert</a:t>
            </a:r>
            <a:r>
              <a:rPr lang="en-US" b="1" dirty="0">
                <a:solidFill>
                  <a:srgbClr val="3A3A3A"/>
                </a:solidFill>
                <a:latin typeface="Open Sans"/>
              </a:rPr>
              <a:t>: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 Specify the pass criteria for the </a:t>
            </a:r>
            <a:r>
              <a:rPr lang="en-US" dirty="0" smtClean="0">
                <a:solidFill>
                  <a:srgbClr val="3A3A3A"/>
                </a:solidFill>
                <a:latin typeface="Open Sans"/>
              </a:rPr>
              <a:t>test.</a:t>
            </a:r>
            <a:endParaRPr lang="en-US" b="0" i="0" dirty="0">
              <a:solidFill>
                <a:srgbClr val="3A3A3A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1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Unit Tests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GivenWhenThen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723376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176" y="4724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Given</a:t>
            </a:r>
            <a:r>
              <a:rPr lang="en-US" dirty="0"/>
              <a:t> is the </a:t>
            </a:r>
            <a:r>
              <a:rPr lang="en-US" dirty="0" smtClean="0"/>
              <a:t>set-up, define </a:t>
            </a:r>
            <a:r>
              <a:rPr lang="en-US" dirty="0"/>
              <a:t>pre-conditions for the </a:t>
            </a:r>
            <a:r>
              <a:rPr lang="en-US" dirty="0" smtClean="0"/>
              <a:t>test.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When</a:t>
            </a:r>
            <a:r>
              <a:rPr lang="en-US" dirty="0"/>
              <a:t> </a:t>
            </a:r>
            <a:r>
              <a:rPr lang="en-US" dirty="0" smtClean="0"/>
              <a:t>statement performs </a:t>
            </a:r>
            <a:r>
              <a:rPr lang="en-US" dirty="0"/>
              <a:t>the action being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Then</a:t>
            </a:r>
            <a:r>
              <a:rPr lang="en-US" dirty="0"/>
              <a:t> statement checks </a:t>
            </a:r>
            <a:r>
              <a:rPr lang="en-US" dirty="0" smtClean="0"/>
              <a:t>that </a:t>
            </a:r>
            <a:r>
              <a:rPr lang="en-US" dirty="0"/>
              <a:t>the post condition </a:t>
            </a:r>
            <a:r>
              <a:rPr lang="en-US" dirty="0" smtClean="0"/>
              <a:t>holds</a:t>
            </a:r>
            <a:r>
              <a:rPr lang="en-US" dirty="0"/>
              <a:t> </a:t>
            </a:r>
            <a:r>
              <a:rPr lang="en-US" dirty="0" smtClean="0"/>
              <a:t>by asserting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9635"/>
            <a:ext cx="8229600" cy="1554163"/>
          </a:xfrm>
        </p:spPr>
        <p:txBody>
          <a:bodyPr/>
          <a:lstStyle/>
          <a:p>
            <a:r>
              <a:rPr lang="en-US" dirty="0" smtClean="0"/>
              <a:t>Test passes </a:t>
            </a:r>
            <a:r>
              <a:rPr lang="en-US" dirty="0"/>
              <a:t>if it does throw the given </a:t>
            </a:r>
            <a:r>
              <a:rPr lang="en-US" dirty="0" smtClean="0"/>
              <a:t>exception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exception is not thrown, the test </a:t>
            </a:r>
            <a:r>
              <a:rPr lang="en-US" dirty="0" smtClean="0"/>
              <a:t>fails.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this to test for expected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74431"/>
            <a:ext cx="8724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Before method runs before each test case is called</a:t>
            </a:r>
          </a:p>
          <a:p>
            <a:pPr lvl="1"/>
            <a:r>
              <a:rPr lang="en-US" dirty="0" smtClean="0"/>
              <a:t>For Set-Up</a:t>
            </a:r>
          </a:p>
          <a:p>
            <a:r>
              <a:rPr lang="en-US" dirty="0" smtClean="0"/>
              <a:t>After runs after each test case is called</a:t>
            </a:r>
          </a:p>
          <a:p>
            <a:pPr lvl="1"/>
            <a:r>
              <a:rPr lang="en-US" dirty="0" smtClean="0"/>
              <a:t>For Teardown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076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topic – TESTING</a:t>
            </a:r>
          </a:p>
          <a:p>
            <a:pPr lvl="1"/>
            <a:r>
              <a:rPr lang="en-US" dirty="0" smtClean="0"/>
              <a:t>How did you test your code until now?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err="1" smtClean="0"/>
              <a:t>BeforeClass</a:t>
            </a:r>
            <a:r>
              <a:rPr lang="en-US" dirty="0" smtClean="0"/>
              <a:t> runs the </a:t>
            </a:r>
            <a:r>
              <a:rPr lang="en-US" dirty="0"/>
              <a:t>associated method once before the entire test class </a:t>
            </a:r>
            <a:r>
              <a:rPr lang="en-US" dirty="0" smtClean="0"/>
              <a:t>runs</a:t>
            </a:r>
          </a:p>
          <a:p>
            <a:r>
              <a:rPr lang="en-US" dirty="0" err="1" smtClean="0"/>
              <a:t>AfterClass</a:t>
            </a:r>
            <a:r>
              <a:rPr lang="en-US" dirty="0" smtClean="0"/>
              <a:t> </a:t>
            </a:r>
            <a:r>
              <a:rPr lang="en-US" dirty="0"/>
              <a:t>runs the associated method once </a:t>
            </a:r>
            <a:r>
              <a:rPr lang="en-US" dirty="0" smtClean="0"/>
              <a:t>after the </a:t>
            </a:r>
            <a:r>
              <a:rPr lang="en-US" dirty="0"/>
              <a:t>entire test class runs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048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449763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cannot test every possible input, parameter value, etc.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you must think of a limited set of tests likely to expose bugs. </a:t>
            </a:r>
          </a:p>
          <a:p>
            <a:r>
              <a:rPr lang="en-US" dirty="0" smtClean="0"/>
              <a:t>Think </a:t>
            </a:r>
            <a:r>
              <a:rPr lang="en-US" dirty="0"/>
              <a:t>about boundary cases </a:t>
            </a:r>
          </a:p>
          <a:p>
            <a:pPr lvl="1"/>
            <a:r>
              <a:rPr lang="en-US" dirty="0" smtClean="0"/>
              <a:t>positive</a:t>
            </a:r>
            <a:r>
              <a:rPr lang="en-US" dirty="0"/>
              <a:t>; zero; negative numbers </a:t>
            </a:r>
          </a:p>
          <a:p>
            <a:pPr lvl="1"/>
            <a:r>
              <a:rPr lang="en-US" dirty="0" smtClean="0"/>
              <a:t>right </a:t>
            </a:r>
            <a:r>
              <a:rPr lang="en-US" dirty="0"/>
              <a:t>at the edge of an array or collection's size </a:t>
            </a:r>
          </a:p>
          <a:p>
            <a:r>
              <a:rPr lang="en-US" dirty="0" smtClean="0"/>
              <a:t>Think </a:t>
            </a:r>
            <a:r>
              <a:rPr lang="en-US" dirty="0"/>
              <a:t>about empty cases and error cases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0, -1, null; an empty list or array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behavior in combination </a:t>
            </a:r>
          </a:p>
          <a:p>
            <a:pPr lvl="1"/>
            <a:r>
              <a:rPr lang="en-US" dirty="0" smtClean="0"/>
              <a:t>maybe </a:t>
            </a:r>
            <a:r>
              <a:rPr lang="en-US" dirty="0"/>
              <a:t>add usually works, but fails after you call remove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multiple calls; </a:t>
            </a:r>
            <a:endParaRPr lang="en-US" dirty="0" smtClean="0"/>
          </a:p>
          <a:p>
            <a:pPr lvl="1"/>
            <a:r>
              <a:rPr lang="en-US" dirty="0" smtClean="0"/>
              <a:t>maybe </a:t>
            </a:r>
            <a:r>
              <a:rPr lang="en-US" dirty="0"/>
              <a:t>size fails the second time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Test Folder – IntelliJ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626" y="1447800"/>
            <a:ext cx="8229600" cy="459048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 1) </a:t>
            </a:r>
          </a:p>
          <a:p>
            <a:pPr lvl="1"/>
            <a:r>
              <a:rPr lang="en-US" sz="1400" dirty="0" smtClean="0"/>
              <a:t>Create a test folder </a:t>
            </a:r>
            <a:r>
              <a:rPr lang="en-US" sz="1800" dirty="0" smtClean="0"/>
              <a:t>“</a:t>
            </a:r>
            <a:r>
              <a:rPr lang="en-US" sz="1800" dirty="0" err="1" smtClean="0"/>
              <a:t>tst</a:t>
            </a:r>
            <a:r>
              <a:rPr lang="en-US" sz="1800" dirty="0" smtClean="0"/>
              <a:t>”</a:t>
            </a:r>
          </a:p>
          <a:p>
            <a:r>
              <a:rPr lang="en-US" sz="1800" dirty="0" smtClean="0"/>
              <a:t>Step 2) </a:t>
            </a:r>
          </a:p>
          <a:p>
            <a:pPr lvl="1"/>
            <a:r>
              <a:rPr lang="en-US" sz="1400" dirty="0" smtClean="0"/>
              <a:t>Make “</a:t>
            </a:r>
            <a:r>
              <a:rPr lang="en-US" sz="1400" dirty="0" err="1" smtClean="0"/>
              <a:t>tst</a:t>
            </a:r>
            <a:r>
              <a:rPr lang="en-US" sz="1400" dirty="0" smtClean="0"/>
              <a:t>” folder a Test Sources Root</a:t>
            </a:r>
          </a:p>
          <a:p>
            <a:r>
              <a:rPr lang="en-US" sz="1800" dirty="0" smtClean="0"/>
              <a:t>Step 3)</a:t>
            </a:r>
          </a:p>
          <a:p>
            <a:pPr lvl="1"/>
            <a:r>
              <a:rPr lang="en-US" sz="1400" dirty="0" smtClean="0"/>
              <a:t>Create a Java Class under “</a:t>
            </a:r>
            <a:r>
              <a:rPr lang="en-US" sz="1400" dirty="0" err="1" smtClean="0"/>
              <a:t>tst</a:t>
            </a:r>
            <a:r>
              <a:rPr lang="en-US" sz="1400" dirty="0" smtClean="0"/>
              <a:t>” folder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52" y="1447800"/>
            <a:ext cx="3785748" cy="5333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" y="3761274"/>
            <a:ext cx="4988574" cy="30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5" y="4724400"/>
            <a:ext cx="4480162" cy="194035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399" y="1676400"/>
            <a:ext cx="8915401" cy="4449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1) Create a new class under “</a:t>
            </a:r>
            <a:r>
              <a:rPr lang="en-US" sz="2000" dirty="0" err="1" smtClean="0"/>
              <a:t>tst</a:t>
            </a:r>
            <a:r>
              <a:rPr lang="en-US" sz="2000" dirty="0" smtClean="0"/>
              <a:t>” folder called LawyerTest.java</a:t>
            </a:r>
          </a:p>
          <a:p>
            <a:r>
              <a:rPr lang="en-US" sz="2000" dirty="0" smtClean="0"/>
              <a:t>Step 2) Write a test method – just the signature for now</a:t>
            </a:r>
          </a:p>
          <a:p>
            <a:r>
              <a:rPr lang="en-US" sz="2000" dirty="0" smtClean="0"/>
              <a:t>Step 3) Import Junit4 to your project</a:t>
            </a:r>
          </a:p>
          <a:p>
            <a:pPr lvl="1"/>
            <a:r>
              <a:rPr lang="en-US" sz="1800" dirty="0" smtClean="0"/>
              <a:t>You can hit “Alt-Enter” to bring the options as well (when you have any error in RED)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63" y="4398286"/>
            <a:ext cx="4130438" cy="238351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dirty="0" smtClean="0"/>
              <a:t>Setting Up Junit –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7539"/>
          </a:xfrm>
        </p:spPr>
        <p:txBody>
          <a:bodyPr/>
          <a:lstStyle/>
          <a:p>
            <a:r>
              <a:rPr lang="en-US" dirty="0" smtClean="0"/>
              <a:t>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3955289"/>
            <a:ext cx="3276600" cy="1378711"/>
          </a:xfrm>
        </p:spPr>
        <p:txBody>
          <a:bodyPr/>
          <a:lstStyle/>
          <a:p>
            <a:r>
              <a:rPr lang="en-US" b="1" dirty="0" smtClean="0"/>
              <a:t>Alt-Enter</a:t>
            </a:r>
            <a:r>
              <a:rPr lang="en-US" dirty="0" smtClean="0"/>
              <a:t> to find proper class to import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577"/>
            <a:ext cx="7043467" cy="1934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3057792" cy="29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600" kern="1200" dirty="0" smtClean="0">
                <a:effectLst/>
              </a:rPr>
              <a:t>Testing is an essential part of software development</a:t>
            </a:r>
            <a:endParaRPr lang="en-US" sz="28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Different phases of testing have different names:</a:t>
            </a:r>
          </a:p>
          <a:p>
            <a:r>
              <a:rPr lang="en-US" b="1" i="1" dirty="0" smtClean="0"/>
              <a:t>Unit testing</a:t>
            </a:r>
            <a:r>
              <a:rPr lang="en-US" b="1" dirty="0"/>
              <a:t> </a:t>
            </a:r>
            <a:r>
              <a:rPr lang="en-US" dirty="0" smtClean="0"/>
              <a:t>is the test of a class, routine or small program, written by one or a few people;</a:t>
            </a:r>
          </a:p>
          <a:p>
            <a:r>
              <a:rPr lang="en-US" b="1" i="1" dirty="0" smtClean="0"/>
              <a:t>Integration testing</a:t>
            </a:r>
            <a:r>
              <a:rPr lang="en-US" b="1" dirty="0"/>
              <a:t> </a:t>
            </a:r>
            <a:r>
              <a:rPr lang="en-US" dirty="0" smtClean="0"/>
              <a:t>tests the interaction of two or more subsystems;</a:t>
            </a:r>
          </a:p>
          <a:p>
            <a:r>
              <a:rPr lang="en-US" b="1" i="1" dirty="0" smtClean="0"/>
              <a:t>Regression testing</a:t>
            </a:r>
            <a:r>
              <a:rPr lang="en-US" b="1" dirty="0" smtClean="0"/>
              <a:t> </a:t>
            </a:r>
            <a:r>
              <a:rPr lang="en-US" dirty="0" smtClean="0"/>
              <a:t>is iterated testing of software after bug fixes or changes – to ensure the same bug doesn’t happen again; Makes sure everything is working the same as before;</a:t>
            </a:r>
          </a:p>
          <a:p>
            <a:r>
              <a:rPr lang="en-US" b="1" i="1" dirty="0" smtClean="0"/>
              <a:t>System testing</a:t>
            </a:r>
            <a:r>
              <a:rPr lang="en-US" b="1" dirty="0" smtClean="0"/>
              <a:t> </a:t>
            </a:r>
            <a:r>
              <a:rPr lang="en-US" dirty="0" smtClean="0"/>
              <a:t>tests the complete SW deliverable in its final form</a:t>
            </a:r>
            <a:endParaRPr lang="en-US" i="1" dirty="0"/>
          </a:p>
          <a:p>
            <a:endParaRPr lang="en-US" i="1" dirty="0"/>
          </a:p>
          <a:p>
            <a:r>
              <a:rPr lang="en-US" i="1" dirty="0" smtClean="0"/>
              <a:t>There are a few more, but these are the main ones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600" kern="1200" dirty="0" smtClean="0">
                <a:effectLst/>
              </a:rPr>
              <a:t>Testing is an essential part of software development</a:t>
            </a:r>
            <a:endParaRPr lang="en-US" sz="28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72390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Different phases of testing have different names:</a:t>
            </a:r>
          </a:p>
          <a:p>
            <a:r>
              <a:rPr lang="en-US" b="1" i="1" dirty="0" smtClean="0"/>
              <a:t>Unit testing</a:t>
            </a:r>
            <a:r>
              <a:rPr lang="en-US" b="1" dirty="0"/>
              <a:t> </a:t>
            </a:r>
            <a:r>
              <a:rPr lang="en-US" dirty="0" smtClean="0"/>
              <a:t>is the test of a class, routine or small program, written by one or a few people;</a:t>
            </a:r>
          </a:p>
          <a:p>
            <a:r>
              <a:rPr lang="en-US" b="1" i="1" dirty="0" smtClean="0"/>
              <a:t>Integration testing</a:t>
            </a:r>
            <a:r>
              <a:rPr lang="en-US" b="1" dirty="0"/>
              <a:t> </a:t>
            </a:r>
            <a:r>
              <a:rPr lang="en-US" dirty="0" smtClean="0"/>
              <a:t>tests the interaction of two or more subsystems;</a:t>
            </a:r>
          </a:p>
          <a:p>
            <a:r>
              <a:rPr lang="en-US" b="1" i="1" dirty="0" smtClean="0"/>
              <a:t>Regression testing</a:t>
            </a:r>
            <a:r>
              <a:rPr lang="en-US" b="1" dirty="0" smtClean="0"/>
              <a:t> </a:t>
            </a:r>
            <a:r>
              <a:rPr lang="en-US" dirty="0" smtClean="0"/>
              <a:t>is iterated testing of software after bug fixes or changes – to ensure the same bug doesn’t happen again; Makes sure everything is working the same as before;</a:t>
            </a:r>
          </a:p>
          <a:p>
            <a:r>
              <a:rPr lang="en-US" b="1" i="1" dirty="0" smtClean="0"/>
              <a:t>System testing</a:t>
            </a:r>
            <a:r>
              <a:rPr lang="en-US" b="1" dirty="0" smtClean="0"/>
              <a:t> </a:t>
            </a:r>
            <a:r>
              <a:rPr lang="en-US" dirty="0" smtClean="0"/>
              <a:t>tests the complete SW deliverable in its final form</a:t>
            </a:r>
            <a:endParaRPr lang="en-US" i="1" dirty="0"/>
          </a:p>
          <a:p>
            <a:endParaRPr lang="en-US" i="1" dirty="0"/>
          </a:p>
          <a:p>
            <a:r>
              <a:rPr lang="en-US" i="1" dirty="0" smtClean="0"/>
              <a:t>There are a few more, but these are the main ones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006759" y="2091422"/>
            <a:ext cx="441041" cy="1108978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26825"/>
            <a:ext cx="116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Developer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Testing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104900" y="3505200"/>
            <a:ext cx="457200" cy="1447800"/>
          </a:xfrm>
          <a:prstGeom prst="leftBrac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321" y="3652181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Sometimes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Developer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Testing Too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A fundamental of being a software professional is doing everything possible to deliver quality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28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have not tested your software, or if it has not successfully passed your tests, </a:t>
            </a:r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not done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dirty="0" smtClean="0"/>
              <a:t>Developer testing involves writing some extra code to "exercise" the deliverable pieces and to check their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Tests are based on the requirements</a:t>
            </a:r>
          </a:p>
          <a:p>
            <a:pPr lvl="1"/>
            <a:r>
              <a:rPr lang="en-US" dirty="0" smtClean="0"/>
              <a:t>If the specs say a method will return a sorted list, then check the return order.</a:t>
            </a:r>
          </a:p>
          <a:p>
            <a:r>
              <a:rPr lang="en-US" dirty="0" smtClean="0"/>
              <a:t>Tests should explore the extent and the bounds of the "parameter space"</a:t>
            </a:r>
          </a:p>
          <a:p>
            <a:pPr lvl="1"/>
            <a:r>
              <a:rPr lang="en-US" dirty="0" smtClean="0"/>
              <a:t>If a routine should work for input from 0 to 100, then you'd better try the values 0 and 100 (boundary values)</a:t>
            </a:r>
          </a:p>
          <a:p>
            <a:pPr lvl="1"/>
            <a:r>
              <a:rPr lang="en-US" dirty="0" smtClean="0"/>
              <a:t>But, that's not all you try</a:t>
            </a:r>
          </a:p>
          <a:p>
            <a:r>
              <a:rPr lang="en-US" dirty="0" smtClean="0"/>
              <a:t>You need to test the correctness of each line of code  (</a:t>
            </a:r>
            <a:r>
              <a:rPr lang="en-US" i="1" dirty="0" smtClean="0"/>
              <a:t>what does this mean?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control flows should be tested</a:t>
            </a:r>
          </a:p>
          <a:p>
            <a:pPr lvl="1"/>
            <a:r>
              <a:rPr lang="en-US" dirty="0" smtClean="0"/>
              <a:t>all pieces of functionality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Exhaustive testing can be just that; we need to use some tricks to test well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the test cases likely to cause errors</a:t>
            </a:r>
          </a:p>
          <a:p>
            <a:pPr lvl="1"/>
            <a:r>
              <a:rPr lang="en-US" dirty="0" smtClean="0"/>
              <a:t>boundary values</a:t>
            </a:r>
          </a:p>
          <a:p>
            <a:pPr lvl="1"/>
            <a:r>
              <a:rPr lang="en-US" dirty="0"/>
              <a:t>NULL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special values for related components</a:t>
            </a:r>
            <a:endParaRPr lang="en-US" dirty="0"/>
          </a:p>
          <a:p>
            <a:pPr lvl="1"/>
            <a:r>
              <a:rPr lang="en-US" dirty="0" smtClean="0"/>
              <a:t>random values</a:t>
            </a:r>
          </a:p>
          <a:p>
            <a:endParaRPr lang="en-US" dirty="0" smtClean="0"/>
          </a:p>
          <a:p>
            <a:r>
              <a:rPr lang="en-US" dirty="0" smtClean="0"/>
              <a:t>Write your tests </a:t>
            </a:r>
            <a:r>
              <a:rPr lang="en-US" i="1" dirty="0" smtClean="0"/>
              <a:t>first</a:t>
            </a:r>
            <a:r>
              <a:rPr lang="en-US" dirty="0"/>
              <a:t> </a:t>
            </a:r>
            <a:r>
              <a:rPr lang="en-US" dirty="0" smtClean="0"/>
              <a:t>– and add to them later</a:t>
            </a:r>
          </a:p>
          <a:p>
            <a:pPr lvl="1"/>
            <a:r>
              <a:rPr lang="en-US" dirty="0" smtClean="0"/>
              <a:t>writing the code can give insight into trouble spots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structured basis testing</a:t>
            </a:r>
            <a:r>
              <a:rPr lang="en-US" dirty="0"/>
              <a:t> </a:t>
            </a:r>
            <a:r>
              <a:rPr lang="en-US" dirty="0" smtClean="0"/>
              <a:t>– write tests to verify all statements in the program, with a minimal set of tests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test cases would we need for a routine or a section of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 for the default path (Happy case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r>
              <a:rPr lang="en-US" dirty="0" smtClean="0"/>
              <a:t> through the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1 for each control keyword:</a:t>
            </a:r>
          </a:p>
          <a:p>
            <a:pPr marL="400050" lvl="1" indent="0">
              <a:buNone/>
            </a:pPr>
            <a:r>
              <a:rPr lang="en-US" dirty="0" smtClean="0"/>
              <a:t>	- if		- while			- </a:t>
            </a:r>
            <a:r>
              <a:rPr lang="en-US" dirty="0"/>
              <a:t>exceptions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 else		- switch case		</a:t>
            </a:r>
          </a:p>
          <a:p>
            <a:pPr marL="0" lvl="1" indent="0">
              <a:buNone/>
            </a:pPr>
            <a:r>
              <a:rPr lang="en-US" sz="2400" dirty="0" smtClean="0"/>
              <a:t>This is a minimum, and the test cases must be designed to exercise all paths.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 smtClean="0"/>
              <a:t>The idea is to have enough test cases to guarantee we don't ignore any portion of the routine.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</a:t>
            </a:r>
            <a:r>
              <a:rPr lang="en-US" dirty="0" smtClean="0"/>
              <a:t>testing </a:t>
            </a:r>
            <a:r>
              <a:rPr lang="en-US" dirty="0"/>
              <a:t>framework for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write </a:t>
            </a:r>
            <a:r>
              <a:rPr lang="en-US" dirty="0"/>
              <a:t>and run repeatable automated </a:t>
            </a:r>
            <a:r>
              <a:rPr lang="en-US" dirty="0" smtClean="0"/>
              <a:t>tests</a:t>
            </a:r>
          </a:p>
          <a:p>
            <a:endParaRPr lang="en-US" dirty="0" smtClean="0"/>
          </a:p>
          <a:p>
            <a:r>
              <a:rPr lang="en-US" dirty="0"/>
              <a:t>JUnit is widely used in </a:t>
            </a:r>
            <a:r>
              <a:rPr lang="en-US" dirty="0" smtClean="0"/>
              <a:t>industry</a:t>
            </a:r>
          </a:p>
          <a:p>
            <a:endParaRPr lang="en-US" dirty="0" smtClean="0"/>
          </a:p>
          <a:p>
            <a:r>
              <a:rPr lang="en-US" dirty="0" smtClean="0"/>
              <a:t>Integrated with IDEs (Eclipse, IntelliJ,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</TotalTime>
  <Words>1014</Words>
  <Application>Microsoft Macintosh PowerPoint</Application>
  <PresentationFormat>On-screen Show (4:3)</PresentationFormat>
  <Paragraphs>157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</vt:lpstr>
      <vt:lpstr>Open Sans</vt:lpstr>
      <vt:lpstr>Verdana</vt:lpstr>
      <vt:lpstr>Wingdings</vt:lpstr>
      <vt:lpstr>Office Theme</vt:lpstr>
      <vt:lpstr>Unit Tests</vt:lpstr>
      <vt:lpstr>PowerPoint Presentation</vt:lpstr>
      <vt:lpstr>Testing is an essential part of software development</vt:lpstr>
      <vt:lpstr>Testing is an essential part of software development</vt:lpstr>
      <vt:lpstr>A fundamental of being a software professional is doing everything possible to deliver quality code</vt:lpstr>
      <vt:lpstr>Developer testing involves writing some extra code to "exercise" the deliverable pieces and to check their performance</vt:lpstr>
      <vt:lpstr>Exhaustive testing can be just that; we need to use some tricks to test well</vt:lpstr>
      <vt:lpstr>How many test cases would we need for a routine or a section of code?</vt:lpstr>
      <vt:lpstr>JUnit – testing framework for Java</vt:lpstr>
      <vt:lpstr>JUnit Test Class</vt:lpstr>
      <vt:lpstr>Example Test Case</vt:lpstr>
      <vt:lpstr>Junit Assertion Methods</vt:lpstr>
      <vt:lpstr>Example</vt:lpstr>
      <vt:lpstr>Junit Test</vt:lpstr>
      <vt:lpstr>Junit Test 2</vt:lpstr>
      <vt:lpstr>Structure of Unit Tests – AAA Style</vt:lpstr>
      <vt:lpstr>Structure of Unit Tests –  GivenWhenThen Style</vt:lpstr>
      <vt:lpstr>Testing for exceptions</vt:lpstr>
      <vt:lpstr>Setup and teardown</vt:lpstr>
      <vt:lpstr>Setup and teardown</vt:lpstr>
      <vt:lpstr>Tips For Testing</vt:lpstr>
      <vt:lpstr>Setting Up Test Folder – IntelliJ</vt:lpstr>
      <vt:lpstr>Setting Up Junit – IntelliJ</vt:lpstr>
      <vt:lpstr>Write Tests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731</cp:revision>
  <dcterms:created xsi:type="dcterms:W3CDTF">2013-08-26T22:16:19Z</dcterms:created>
  <dcterms:modified xsi:type="dcterms:W3CDTF">2017-01-25T20:00:36Z</dcterms:modified>
</cp:coreProperties>
</file>