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66" r:id="rId2"/>
    <p:sldId id="267" r:id="rId3"/>
    <p:sldId id="268" r:id="rId4"/>
    <p:sldId id="270" r:id="rId5"/>
    <p:sldId id="271" r:id="rId6"/>
    <p:sldId id="256" r:id="rId7"/>
    <p:sldId id="265" r:id="rId8"/>
    <p:sldId id="264" r:id="rId9"/>
    <p:sldId id="263" r:id="rId10"/>
    <p:sldId id="597" r:id="rId11"/>
    <p:sldId id="535" r:id="rId12"/>
    <p:sldId id="538" r:id="rId13"/>
    <p:sldId id="558" r:id="rId14"/>
    <p:sldId id="539" r:id="rId15"/>
    <p:sldId id="540" r:id="rId16"/>
    <p:sldId id="528" r:id="rId17"/>
    <p:sldId id="529" r:id="rId18"/>
    <p:sldId id="563" r:id="rId19"/>
    <p:sldId id="543" r:id="rId20"/>
    <p:sldId id="544" r:id="rId21"/>
    <p:sldId id="545" r:id="rId22"/>
    <p:sldId id="54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429"/>
    <p:restoredTop sz="94712"/>
  </p:normalViewPr>
  <p:slideViewPr>
    <p:cSldViewPr>
      <p:cViewPr varScale="1">
        <p:scale>
          <a:sx n="120" d="100"/>
          <a:sy n="120" d="100"/>
        </p:scale>
        <p:origin x="496"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60A427-3E9E-2A4B-8E4D-49F44597CF6D}" type="datetimeFigureOut">
              <a:rPr lang="en-US" smtClean="0"/>
              <a:t>6/5/18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2F66C3-2693-1241-A07D-083A80CA3BD6}" type="slidenum">
              <a:rPr lang="en-US" smtClean="0"/>
              <a:t>‹#›</a:t>
            </a:fld>
            <a:endParaRPr lang="en-US"/>
          </a:p>
        </p:txBody>
      </p:sp>
    </p:spTree>
    <p:extLst>
      <p:ext uri="{BB962C8B-B14F-4D97-AF65-F5344CB8AC3E}">
        <p14:creationId xmlns:p14="http://schemas.microsoft.com/office/powerpoint/2010/main" val="173293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2F66C3-2693-1241-A07D-083A80CA3BD6}" type="slidenum">
              <a:rPr lang="en-US" smtClean="0"/>
              <a:t>7</a:t>
            </a:fld>
            <a:endParaRPr lang="en-US"/>
          </a:p>
        </p:txBody>
      </p:sp>
    </p:spTree>
    <p:extLst>
      <p:ext uri="{BB962C8B-B14F-4D97-AF65-F5344CB8AC3E}">
        <p14:creationId xmlns:p14="http://schemas.microsoft.com/office/powerpoint/2010/main" val="1190197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D691704F-0DEF-6E4E-AB16-1BD0C72A569A}"/>
              </a:ext>
            </a:extLst>
          </p:cNvPr>
          <p:cNvSpPr>
            <a:spLocks noGrp="1" noRot="1" noChangeAspect="1" noTextEdit="1"/>
          </p:cNvSpPr>
          <p:nvPr>
            <p:ph type="sldImg"/>
          </p:nvPr>
        </p:nvSpPr>
        <p:spPr>
          <a:ln/>
        </p:spPr>
      </p:sp>
      <p:sp>
        <p:nvSpPr>
          <p:cNvPr id="32771" name="Notes Placeholder 2">
            <a:extLst>
              <a:ext uri="{FF2B5EF4-FFF2-40B4-BE49-F238E27FC236}">
                <a16:creationId xmlns:a16="http://schemas.microsoft.com/office/drawing/2014/main" id="{381D214F-2E16-3548-B7D8-93BF90D095E3}"/>
              </a:ext>
            </a:extLst>
          </p:cNvPr>
          <p:cNvSpPr>
            <a:spLocks noGrp="1"/>
          </p:cNvSpPr>
          <p:nvPr>
            <p:ph type="body" idx="1"/>
          </p:nvPr>
        </p:nvSpPr>
        <p:spPr>
          <a:noFill/>
        </p:spPr>
        <p:txBody>
          <a:bodyPr/>
          <a:lstStyle/>
          <a:p>
            <a:endParaRPr lang="en-US" altLang="en-US"/>
          </a:p>
        </p:txBody>
      </p:sp>
      <p:sp>
        <p:nvSpPr>
          <p:cNvPr id="32772" name="Slide Number Placeholder 3">
            <a:extLst>
              <a:ext uri="{FF2B5EF4-FFF2-40B4-BE49-F238E27FC236}">
                <a16:creationId xmlns:a16="http://schemas.microsoft.com/office/drawing/2014/main" id="{143D191D-D728-8245-B0B2-40591D198FA9}"/>
              </a:ext>
            </a:extLst>
          </p:cNvPr>
          <p:cNvSpPr>
            <a:spLocks noGrp="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25B85E4-5949-F349-9EF9-8245051997F5}" type="slidenum">
              <a:rPr lang="en-US" altLang="en-US" sz="1000" smtClean="0"/>
              <a:pPr>
                <a:spcBef>
                  <a:spcPct val="0"/>
                </a:spcBef>
              </a:pPr>
              <a:t>10</a:t>
            </a:fld>
            <a:endParaRPr lang="en-US" altLang="en-US" sz="1000"/>
          </a:p>
        </p:txBody>
      </p:sp>
    </p:spTree>
    <p:extLst>
      <p:ext uri="{BB962C8B-B14F-4D97-AF65-F5344CB8AC3E}">
        <p14:creationId xmlns:p14="http://schemas.microsoft.com/office/powerpoint/2010/main" val="158285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2D0E12F3-20B2-4186-9838-923DE219868F}" type="datetimeFigureOut">
              <a:rPr lang="en-US" smtClean="0"/>
              <a:t>6/5/18</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3124211-579E-4A60-ADF8-B62E99D2EA15}"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D0E12F3-20B2-4186-9838-923DE219868F}" type="datetimeFigureOut">
              <a:rPr lang="en-US" smtClean="0"/>
              <a:t>6/5/18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24211-579E-4A60-ADF8-B62E99D2EA1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D0E12F3-20B2-4186-9838-923DE219868F}" type="datetimeFigureOut">
              <a:rPr lang="en-US" smtClean="0"/>
              <a:t>6/5/18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24211-579E-4A60-ADF8-B62E99D2EA1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D0E12F3-20B2-4186-9838-923DE219868F}" type="datetimeFigureOut">
              <a:rPr lang="en-US" smtClean="0"/>
              <a:t>6/5/18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24211-579E-4A60-ADF8-B62E99D2EA1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D0E12F3-20B2-4186-9838-923DE219868F}" type="datetimeFigureOut">
              <a:rPr lang="en-US" smtClean="0"/>
              <a:t>6/5/18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24211-579E-4A60-ADF8-B62E99D2EA15}"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D0E12F3-20B2-4186-9838-923DE219868F}" type="datetimeFigureOut">
              <a:rPr lang="en-US" smtClean="0"/>
              <a:t>6/5/18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124211-579E-4A60-ADF8-B62E99D2EA1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D0E12F3-20B2-4186-9838-923DE219868F}" type="datetimeFigureOut">
              <a:rPr lang="en-US" smtClean="0"/>
              <a:t>6/5/18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124211-579E-4A60-ADF8-B62E99D2EA1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2D0E12F3-20B2-4186-9838-923DE219868F}" type="datetimeFigureOut">
              <a:rPr lang="en-US" smtClean="0"/>
              <a:t>6/5/18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124211-579E-4A60-ADF8-B62E99D2EA1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2D0E12F3-20B2-4186-9838-923DE219868F}" type="datetimeFigureOut">
              <a:rPr lang="en-US" smtClean="0"/>
              <a:t>6/5/18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124211-579E-4A60-ADF8-B62E99D2EA15}"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D0E12F3-20B2-4186-9838-923DE219868F}" type="datetimeFigureOut">
              <a:rPr lang="en-US" smtClean="0"/>
              <a:t>6/5/18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124211-579E-4A60-ADF8-B62E99D2EA1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2D0E12F3-20B2-4186-9838-923DE219868F}" type="datetimeFigureOut">
              <a:rPr lang="en-US" smtClean="0"/>
              <a:t>6/5/18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124211-579E-4A60-ADF8-B62E99D2EA15}"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D0E12F3-20B2-4186-9838-923DE219868F}" type="datetimeFigureOut">
              <a:rPr lang="en-US" smtClean="0"/>
              <a:t>6/5/18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3124211-579E-4A60-ADF8-B62E99D2EA15}"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ml/PolymorphismDemo.ba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liveexample.pearsoncmg.com/html/PolymorphismDemo.html" TargetMode="Externa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BaseClass</a:t>
            </a:r>
            <a:endParaRPr lang="en-US" dirty="0"/>
          </a:p>
        </p:txBody>
      </p:sp>
      <p:sp>
        <p:nvSpPr>
          <p:cNvPr id="3" name="Content Placeholder 2"/>
          <p:cNvSpPr>
            <a:spLocks noGrp="1"/>
          </p:cNvSpPr>
          <p:nvPr>
            <p:ph idx="1"/>
          </p:nvPr>
        </p:nvSpPr>
        <p:spPr/>
        <p:txBody>
          <a:bodyPr/>
          <a:lstStyle/>
          <a:p>
            <a:pPr marL="82296" indent="0">
              <a:buNone/>
            </a:pPr>
            <a:r>
              <a:rPr lang="en-US" b="1" dirty="0"/>
              <a:t>public class </a:t>
            </a:r>
            <a:r>
              <a:rPr lang="en-US" b="1" dirty="0" err="1"/>
              <a:t>BaseClass</a:t>
            </a:r>
            <a:endParaRPr lang="en-US" b="1" dirty="0"/>
          </a:p>
          <a:p>
            <a:pPr marL="82296" indent="0">
              <a:buNone/>
            </a:pPr>
            <a:r>
              <a:rPr lang="en-US" dirty="0"/>
              <a:t>{</a:t>
            </a:r>
          </a:p>
          <a:p>
            <a:pPr marL="82296" indent="0">
              <a:buNone/>
            </a:pPr>
            <a:r>
              <a:rPr lang="en-US" dirty="0"/>
              <a:t>   </a:t>
            </a:r>
            <a:r>
              <a:rPr lang="en-US" b="1" dirty="0"/>
              <a:t>public String </a:t>
            </a:r>
            <a:r>
              <a:rPr lang="en-US" b="1" dirty="0" err="1"/>
              <a:t>getDescription</a:t>
            </a:r>
            <a:r>
              <a:rPr lang="en-US" b="1" dirty="0"/>
              <a:t>()</a:t>
            </a:r>
          </a:p>
          <a:p>
            <a:pPr marL="82296" indent="0">
              <a:buNone/>
            </a:pPr>
            <a:r>
              <a:rPr lang="en-US" dirty="0"/>
              <a:t>   {</a:t>
            </a:r>
          </a:p>
          <a:p>
            <a:pPr marL="82296" indent="0">
              <a:buNone/>
            </a:pPr>
            <a:r>
              <a:rPr lang="en-US" dirty="0"/>
              <a:t>   </a:t>
            </a:r>
            <a:r>
              <a:rPr lang="en-US" b="1" dirty="0"/>
              <a:t>return “I am the base class.!";</a:t>
            </a:r>
          </a:p>
          <a:p>
            <a:pPr marL="82296" indent="0">
              <a:buNone/>
            </a:pPr>
            <a:r>
              <a:rPr lang="en-US" dirty="0"/>
              <a:t>   }</a:t>
            </a:r>
          </a:p>
          <a:p>
            <a:pPr marL="82296" indent="0">
              <a:buNone/>
            </a:pPr>
            <a:r>
              <a:rPr lang="en-US" dirty="0"/>
              <a:t>}</a:t>
            </a:r>
          </a:p>
          <a:p>
            <a:endParaRPr lang="en-US" dirty="0"/>
          </a:p>
        </p:txBody>
      </p:sp>
    </p:spTree>
    <p:extLst>
      <p:ext uri="{BB962C8B-B14F-4D97-AF65-F5344CB8AC3E}">
        <p14:creationId xmlns:p14="http://schemas.microsoft.com/office/powerpoint/2010/main" val="3230738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F0BB92A0-FE92-5D4E-8F3F-AE8B2C24A4C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378DF44-2359-754D-85E0-6CFB74D9EC16}" type="slidenum">
              <a:rPr lang="en-US" altLang="en-US" sz="1400" smtClean="0"/>
              <a:pPr>
                <a:spcBef>
                  <a:spcPct val="0"/>
                </a:spcBef>
                <a:buClrTx/>
                <a:buSzTx/>
                <a:buFontTx/>
                <a:buNone/>
              </a:pPr>
              <a:t>10</a:t>
            </a:fld>
            <a:endParaRPr lang="en-US" altLang="en-US" sz="1400"/>
          </a:p>
        </p:txBody>
      </p:sp>
      <p:sp>
        <p:nvSpPr>
          <p:cNvPr id="31747" name="Rectangle 2">
            <a:extLst>
              <a:ext uri="{FF2B5EF4-FFF2-40B4-BE49-F238E27FC236}">
                <a16:creationId xmlns:a16="http://schemas.microsoft.com/office/drawing/2014/main" id="{B71E0CB2-1656-8F46-938C-99B055B34552}"/>
              </a:ext>
            </a:extLst>
          </p:cNvPr>
          <p:cNvSpPr>
            <a:spLocks noGrp="1" noChangeArrowheads="1"/>
          </p:cNvSpPr>
          <p:nvPr>
            <p:ph type="title"/>
          </p:nvPr>
        </p:nvSpPr>
        <p:spPr>
          <a:xfrm>
            <a:off x="685800" y="228600"/>
            <a:ext cx="7772400" cy="685800"/>
          </a:xfrm>
        </p:spPr>
        <p:txBody>
          <a:bodyPr>
            <a:normAutofit fontScale="90000"/>
          </a:bodyPr>
          <a:lstStyle/>
          <a:p>
            <a:r>
              <a:rPr lang="en-US" altLang="en-US"/>
              <a:t>Polymorphism</a:t>
            </a:r>
          </a:p>
        </p:txBody>
      </p:sp>
      <p:sp>
        <p:nvSpPr>
          <p:cNvPr id="31748" name="Rectangle 3">
            <a:extLst>
              <a:ext uri="{FF2B5EF4-FFF2-40B4-BE49-F238E27FC236}">
                <a16:creationId xmlns:a16="http://schemas.microsoft.com/office/drawing/2014/main" id="{88593306-5CC5-1E48-BDB4-3C03F273CD76}"/>
              </a:ext>
            </a:extLst>
          </p:cNvPr>
          <p:cNvSpPr>
            <a:spLocks noGrp="1" noChangeArrowheads="1"/>
          </p:cNvSpPr>
          <p:nvPr>
            <p:ph type="body" idx="1"/>
          </p:nvPr>
        </p:nvSpPr>
        <p:spPr>
          <a:xfrm>
            <a:off x="304800" y="1143000"/>
            <a:ext cx="8534400" cy="1143000"/>
          </a:xfrm>
        </p:spPr>
        <p:txBody>
          <a:bodyPr/>
          <a:lstStyle/>
          <a:p>
            <a:pPr marL="0" indent="0">
              <a:spcBef>
                <a:spcPct val="75000"/>
              </a:spcBef>
              <a:buFont typeface="Monotype Sorts" pitchFamily="2" charset="2"/>
              <a:buNone/>
            </a:pPr>
            <a:r>
              <a:rPr lang="en-US" altLang="en-US"/>
              <a:t>Polymorphism means that a variable of a supertype can refer to a subtype object.</a:t>
            </a:r>
          </a:p>
        </p:txBody>
      </p:sp>
      <p:sp>
        <p:nvSpPr>
          <p:cNvPr id="31749" name="Rectangle 5">
            <a:extLst>
              <a:ext uri="{FF2B5EF4-FFF2-40B4-BE49-F238E27FC236}">
                <a16:creationId xmlns:a16="http://schemas.microsoft.com/office/drawing/2014/main" id="{1CDC6C35-7723-824C-82D1-9FB1DD533CE8}"/>
              </a:ext>
            </a:extLst>
          </p:cNvPr>
          <p:cNvSpPr>
            <a:spLocks noChangeArrowheads="1"/>
          </p:cNvSpPr>
          <p:nvPr/>
        </p:nvSpPr>
        <p:spPr bwMode="auto">
          <a:xfrm>
            <a:off x="381000" y="2514600"/>
            <a:ext cx="8458200" cy="2819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75000"/>
              </a:spcBef>
              <a:buFont typeface="Monotype Sorts" pitchFamily="2" charset="2"/>
              <a:buNone/>
            </a:pPr>
            <a:r>
              <a:rPr lang="en-US" altLang="en-US"/>
              <a:t>A class defines a type. A type defined by a subclass is called a </a:t>
            </a:r>
            <a:r>
              <a:rPr lang="en-US" altLang="en-US" i="1"/>
              <a:t>subtype</a:t>
            </a:r>
            <a:r>
              <a:rPr lang="en-US" altLang="en-US"/>
              <a:t>, and a type defined by its superclass is called a </a:t>
            </a:r>
            <a:r>
              <a:rPr lang="en-US" altLang="en-US" i="1"/>
              <a:t>supertype</a:t>
            </a:r>
            <a:r>
              <a:rPr lang="en-US" altLang="en-US"/>
              <a:t>. Therefore, you can say that </a:t>
            </a:r>
            <a:r>
              <a:rPr lang="en-US" altLang="en-US" b="1"/>
              <a:t>Circle</a:t>
            </a:r>
            <a:r>
              <a:rPr lang="en-US" altLang="en-US"/>
              <a:t> is a subtype of </a:t>
            </a:r>
            <a:r>
              <a:rPr lang="en-US" altLang="en-US" b="1"/>
              <a:t>GeometricObject</a:t>
            </a:r>
            <a:r>
              <a:rPr lang="en-US" altLang="en-US"/>
              <a:t> and </a:t>
            </a:r>
            <a:r>
              <a:rPr lang="en-US" altLang="en-US" b="1"/>
              <a:t>GeometricObject</a:t>
            </a:r>
            <a:r>
              <a:rPr lang="en-US" altLang="en-US"/>
              <a:t> is a supertype for </a:t>
            </a:r>
            <a:r>
              <a:rPr lang="en-US" altLang="en-US" b="1"/>
              <a:t>Circle</a:t>
            </a:r>
            <a:r>
              <a:rPr lang="en-US" altLang="en-US"/>
              <a:t>.</a:t>
            </a:r>
          </a:p>
        </p:txBody>
      </p:sp>
      <p:sp>
        <p:nvSpPr>
          <p:cNvPr id="31750" name="AutoShape 10">
            <a:hlinkClick r:id="rId3" action="ppaction://program" highlightClick="1"/>
            <a:extLst>
              <a:ext uri="{FF2B5EF4-FFF2-40B4-BE49-F238E27FC236}">
                <a16:creationId xmlns:a16="http://schemas.microsoft.com/office/drawing/2014/main" id="{C2F2ECFD-A585-454B-A9DC-063A884AFCF9}"/>
              </a:ext>
            </a:extLst>
          </p:cNvPr>
          <p:cNvSpPr>
            <a:spLocks noChangeArrowheads="1"/>
          </p:cNvSpPr>
          <p:nvPr/>
        </p:nvSpPr>
        <p:spPr bwMode="auto">
          <a:xfrm>
            <a:off x="7383463" y="5729288"/>
            <a:ext cx="698500" cy="339725"/>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31751" name="Rectangle 9">
            <a:hlinkClick r:id="rId4"/>
            <a:extLst>
              <a:ext uri="{FF2B5EF4-FFF2-40B4-BE49-F238E27FC236}">
                <a16:creationId xmlns:a16="http://schemas.microsoft.com/office/drawing/2014/main" id="{223B7508-C889-CF45-B238-70FDE97CF2BF}"/>
              </a:ext>
            </a:extLst>
          </p:cNvPr>
          <p:cNvSpPr>
            <a:spLocks noChangeArrowheads="1"/>
          </p:cNvSpPr>
          <p:nvPr/>
        </p:nvSpPr>
        <p:spPr bwMode="auto">
          <a:xfrm>
            <a:off x="4848225" y="5708650"/>
            <a:ext cx="23542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PolymorphismDemo</a:t>
            </a:r>
          </a:p>
        </p:txBody>
      </p:sp>
    </p:spTree>
    <p:extLst>
      <p:ext uri="{BB962C8B-B14F-4D97-AF65-F5344CB8AC3E}">
        <p14:creationId xmlns:p14="http://schemas.microsoft.com/office/powerpoint/2010/main" val="2622901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8A7FFF29-E017-F545-9EEC-A6778109A33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1C72FCE-1EA1-1845-99C1-431A5CF72D56}" type="slidenum">
              <a:rPr lang="en-US" altLang="en-US" sz="1400" smtClean="0"/>
              <a:pPr>
                <a:spcBef>
                  <a:spcPct val="0"/>
                </a:spcBef>
                <a:buClrTx/>
                <a:buSzTx/>
                <a:buFontTx/>
                <a:buNone/>
              </a:pPr>
              <a:t>11</a:t>
            </a:fld>
            <a:endParaRPr lang="en-US" altLang="en-US" sz="1400"/>
          </a:p>
        </p:txBody>
      </p:sp>
      <p:sp>
        <p:nvSpPr>
          <p:cNvPr id="34819" name="Rectangle 2">
            <a:extLst>
              <a:ext uri="{FF2B5EF4-FFF2-40B4-BE49-F238E27FC236}">
                <a16:creationId xmlns:a16="http://schemas.microsoft.com/office/drawing/2014/main" id="{A983066E-A7D2-FD4A-A1C0-FC0DEBBBF7FC}"/>
              </a:ext>
            </a:extLst>
          </p:cNvPr>
          <p:cNvSpPr>
            <a:spLocks noGrp="1" noChangeArrowheads="1"/>
          </p:cNvSpPr>
          <p:nvPr>
            <p:ph type="title"/>
          </p:nvPr>
        </p:nvSpPr>
        <p:spPr>
          <a:xfrm>
            <a:off x="685800" y="304800"/>
            <a:ext cx="7772400" cy="457200"/>
          </a:xfrm>
        </p:spPr>
        <p:txBody>
          <a:bodyPr>
            <a:normAutofit fontScale="90000"/>
          </a:bodyPr>
          <a:lstStyle/>
          <a:p>
            <a:r>
              <a:rPr lang="en-US" altLang="en-US" sz="4000"/>
              <a:t>Dynamic Binding</a:t>
            </a:r>
            <a:endParaRPr lang="en-US" altLang="en-US" b="1">
              <a:latin typeface="Courier" pitchFamily="2" charset="0"/>
            </a:endParaRPr>
          </a:p>
        </p:txBody>
      </p:sp>
      <p:sp>
        <p:nvSpPr>
          <p:cNvPr id="34820" name="Rectangle 3">
            <a:extLst>
              <a:ext uri="{FF2B5EF4-FFF2-40B4-BE49-F238E27FC236}">
                <a16:creationId xmlns:a16="http://schemas.microsoft.com/office/drawing/2014/main" id="{B56D5EB4-7AAF-1D43-ACE1-65AA9E036251}"/>
              </a:ext>
            </a:extLst>
          </p:cNvPr>
          <p:cNvSpPr>
            <a:spLocks noGrp="1" noChangeArrowheads="1"/>
          </p:cNvSpPr>
          <p:nvPr>
            <p:ph type="body" idx="1"/>
          </p:nvPr>
        </p:nvSpPr>
        <p:spPr>
          <a:xfrm>
            <a:off x="228600" y="990600"/>
            <a:ext cx="8915400" cy="3505200"/>
          </a:xfrm>
        </p:spPr>
        <p:txBody>
          <a:bodyPr/>
          <a:lstStyle/>
          <a:p>
            <a:pPr marL="0" indent="0">
              <a:lnSpc>
                <a:spcPct val="90000"/>
              </a:lnSpc>
              <a:buFont typeface="Monotype Sorts" pitchFamily="2" charset="2"/>
              <a:buNone/>
            </a:pPr>
            <a:r>
              <a:rPr lang="en-US" altLang="en-US" sz="2600">
                <a:cs typeface="Times New Roman" panose="02020603050405020304" pitchFamily="18" charset="0"/>
              </a:rPr>
              <a:t>Dynamic binding works as follows: Suppose an object o is an instance of classes C</a:t>
            </a:r>
            <a:r>
              <a:rPr lang="en-US" altLang="en-US" sz="2600" baseline="-30000">
                <a:cs typeface="Times New Roman" panose="02020603050405020304" pitchFamily="18" charset="0"/>
              </a:rPr>
              <a:t>1</a:t>
            </a:r>
            <a:r>
              <a:rPr lang="en-US" altLang="en-US" sz="2600">
                <a:cs typeface="Times New Roman" panose="02020603050405020304" pitchFamily="18" charset="0"/>
              </a:rPr>
              <a:t>, C</a:t>
            </a:r>
            <a:r>
              <a:rPr lang="en-US" altLang="en-US" sz="2600" baseline="-30000">
                <a:cs typeface="Times New Roman" panose="02020603050405020304" pitchFamily="18" charset="0"/>
              </a:rPr>
              <a:t>2</a:t>
            </a:r>
            <a:r>
              <a:rPr lang="en-US" altLang="en-US" sz="2600">
                <a:cs typeface="Times New Roman" panose="02020603050405020304" pitchFamily="18" charset="0"/>
              </a:rPr>
              <a:t>, ..., C</a:t>
            </a:r>
            <a:r>
              <a:rPr lang="en-US" altLang="en-US" sz="2600" baseline="-30000">
                <a:cs typeface="Times New Roman" panose="02020603050405020304" pitchFamily="18" charset="0"/>
              </a:rPr>
              <a:t>n-1</a:t>
            </a:r>
            <a:r>
              <a:rPr lang="en-US" altLang="en-US" sz="2600">
                <a:cs typeface="Times New Roman" panose="02020603050405020304" pitchFamily="18" charset="0"/>
              </a:rPr>
              <a:t>, and C</a:t>
            </a:r>
            <a:r>
              <a:rPr lang="en-US" altLang="en-US" sz="2600" baseline="-30000">
                <a:cs typeface="Times New Roman" panose="02020603050405020304" pitchFamily="18" charset="0"/>
              </a:rPr>
              <a:t>n</a:t>
            </a:r>
            <a:r>
              <a:rPr lang="en-US" altLang="en-US" sz="2600">
                <a:cs typeface="Times New Roman" panose="02020603050405020304" pitchFamily="18" charset="0"/>
              </a:rPr>
              <a:t>, where C</a:t>
            </a:r>
            <a:r>
              <a:rPr lang="en-US" altLang="en-US" sz="2600" baseline="-30000">
                <a:cs typeface="Times New Roman" panose="02020603050405020304" pitchFamily="18" charset="0"/>
              </a:rPr>
              <a:t>1</a:t>
            </a:r>
            <a:r>
              <a:rPr lang="en-US" altLang="en-US" sz="2600">
                <a:cs typeface="Times New Roman" panose="02020603050405020304" pitchFamily="18" charset="0"/>
              </a:rPr>
              <a:t> is a subclass of C</a:t>
            </a:r>
            <a:r>
              <a:rPr lang="en-US" altLang="en-US" sz="2600" baseline="-30000">
                <a:cs typeface="Times New Roman" panose="02020603050405020304" pitchFamily="18" charset="0"/>
              </a:rPr>
              <a:t>2</a:t>
            </a:r>
            <a:r>
              <a:rPr lang="en-US" altLang="en-US" sz="2600">
                <a:cs typeface="Times New Roman" panose="02020603050405020304" pitchFamily="18" charset="0"/>
              </a:rPr>
              <a:t>, C</a:t>
            </a:r>
            <a:r>
              <a:rPr lang="en-US" altLang="en-US" sz="2600" baseline="-30000">
                <a:cs typeface="Times New Roman" panose="02020603050405020304" pitchFamily="18" charset="0"/>
              </a:rPr>
              <a:t>2</a:t>
            </a:r>
            <a:r>
              <a:rPr lang="en-US" altLang="en-US" sz="2600">
                <a:cs typeface="Times New Roman" panose="02020603050405020304" pitchFamily="18" charset="0"/>
              </a:rPr>
              <a:t> is a subclass of C</a:t>
            </a:r>
            <a:r>
              <a:rPr lang="en-US" altLang="en-US" sz="2600" baseline="-30000">
                <a:cs typeface="Times New Roman" panose="02020603050405020304" pitchFamily="18" charset="0"/>
              </a:rPr>
              <a:t>3</a:t>
            </a:r>
            <a:r>
              <a:rPr lang="en-US" altLang="en-US" sz="2600">
                <a:cs typeface="Times New Roman" panose="02020603050405020304" pitchFamily="18" charset="0"/>
              </a:rPr>
              <a:t>, ..., and C</a:t>
            </a:r>
            <a:r>
              <a:rPr lang="en-US" altLang="en-US" sz="2600" baseline="-30000">
                <a:cs typeface="Times New Roman" panose="02020603050405020304" pitchFamily="18" charset="0"/>
              </a:rPr>
              <a:t>n-1</a:t>
            </a:r>
            <a:r>
              <a:rPr lang="en-US" altLang="en-US" sz="2600">
                <a:cs typeface="Times New Roman" panose="02020603050405020304" pitchFamily="18" charset="0"/>
              </a:rPr>
              <a:t> is a subclass of C</a:t>
            </a:r>
            <a:r>
              <a:rPr lang="en-US" altLang="en-US" sz="2600" baseline="-30000">
                <a:cs typeface="Times New Roman" panose="02020603050405020304" pitchFamily="18" charset="0"/>
              </a:rPr>
              <a:t>n</a:t>
            </a:r>
            <a:r>
              <a:rPr lang="en-US" altLang="en-US" sz="2600">
                <a:cs typeface="Times New Roman" panose="02020603050405020304" pitchFamily="18" charset="0"/>
              </a:rPr>
              <a:t>. </a:t>
            </a:r>
            <a:r>
              <a:rPr lang="en-US" altLang="en-US" sz="2600">
                <a:cs typeface="Courier New" panose="02070309020205020404" pitchFamily="49" charset="0"/>
              </a:rPr>
              <a:t>That is, </a:t>
            </a:r>
            <a:r>
              <a:rPr lang="en-US" altLang="en-US" sz="2600">
                <a:cs typeface="Times New Roman" panose="02020603050405020304" pitchFamily="18" charset="0"/>
              </a:rPr>
              <a:t>C</a:t>
            </a:r>
            <a:r>
              <a:rPr lang="en-US" altLang="en-US" sz="2600" baseline="-30000">
                <a:cs typeface="Times New Roman" panose="02020603050405020304" pitchFamily="18" charset="0"/>
              </a:rPr>
              <a:t>n</a:t>
            </a:r>
            <a:r>
              <a:rPr lang="en-US" altLang="en-US" sz="2600">
                <a:cs typeface="Courier New" panose="02070309020205020404" pitchFamily="49" charset="0"/>
              </a:rPr>
              <a:t> is the most general class, and </a:t>
            </a:r>
            <a:r>
              <a:rPr lang="en-US" altLang="en-US" sz="2600">
                <a:cs typeface="Times New Roman" panose="02020603050405020304" pitchFamily="18" charset="0"/>
              </a:rPr>
              <a:t>C</a:t>
            </a:r>
            <a:r>
              <a:rPr lang="en-US" altLang="en-US" sz="2600" baseline="-30000">
                <a:cs typeface="Times New Roman" panose="02020603050405020304" pitchFamily="18" charset="0"/>
              </a:rPr>
              <a:t>1</a:t>
            </a:r>
            <a:r>
              <a:rPr lang="en-US" altLang="en-US" sz="2600">
                <a:cs typeface="Courier New" panose="02070309020205020404" pitchFamily="49" charset="0"/>
              </a:rPr>
              <a:t> is the most specific class. In Java, </a:t>
            </a:r>
            <a:r>
              <a:rPr lang="en-US" altLang="en-US" sz="2600">
                <a:cs typeface="Times New Roman" panose="02020603050405020304" pitchFamily="18" charset="0"/>
              </a:rPr>
              <a:t>C</a:t>
            </a:r>
            <a:r>
              <a:rPr lang="en-US" altLang="en-US" sz="2600" baseline="-30000">
                <a:cs typeface="Times New Roman" panose="02020603050405020304" pitchFamily="18" charset="0"/>
              </a:rPr>
              <a:t>n</a:t>
            </a:r>
            <a:r>
              <a:rPr lang="en-US" altLang="en-US" sz="2600">
                <a:cs typeface="Courier New" panose="02070309020205020404" pitchFamily="49" charset="0"/>
              </a:rPr>
              <a:t> is the Object class. </a:t>
            </a:r>
            <a:r>
              <a:rPr lang="en-US" altLang="en-US" sz="2600">
                <a:cs typeface="Times New Roman" panose="02020603050405020304" pitchFamily="18" charset="0"/>
              </a:rPr>
              <a:t>If o invokes a method p, the JVM searches the implementation for the method p in C</a:t>
            </a:r>
            <a:r>
              <a:rPr lang="en-US" altLang="en-US" sz="2600" baseline="-30000">
                <a:cs typeface="Times New Roman" panose="02020603050405020304" pitchFamily="18" charset="0"/>
              </a:rPr>
              <a:t>1</a:t>
            </a:r>
            <a:r>
              <a:rPr lang="en-US" altLang="en-US" sz="2600">
                <a:cs typeface="Times New Roman" panose="02020603050405020304" pitchFamily="18" charset="0"/>
              </a:rPr>
              <a:t>, C</a:t>
            </a:r>
            <a:r>
              <a:rPr lang="en-US" altLang="en-US" sz="2600" baseline="-30000">
                <a:cs typeface="Times New Roman" panose="02020603050405020304" pitchFamily="18" charset="0"/>
              </a:rPr>
              <a:t>2</a:t>
            </a:r>
            <a:r>
              <a:rPr lang="en-US" altLang="en-US" sz="2600">
                <a:cs typeface="Times New Roman" panose="02020603050405020304" pitchFamily="18" charset="0"/>
              </a:rPr>
              <a:t>, ..., C</a:t>
            </a:r>
            <a:r>
              <a:rPr lang="en-US" altLang="en-US" sz="2600" baseline="-30000">
                <a:cs typeface="Times New Roman" panose="02020603050405020304" pitchFamily="18" charset="0"/>
              </a:rPr>
              <a:t>n-1 </a:t>
            </a:r>
            <a:r>
              <a:rPr lang="en-US" altLang="en-US" sz="2600">
                <a:cs typeface="Times New Roman" panose="02020603050405020304" pitchFamily="18" charset="0"/>
              </a:rPr>
              <a:t>and C</a:t>
            </a:r>
            <a:r>
              <a:rPr lang="en-US" altLang="en-US" sz="2600" baseline="-30000">
                <a:cs typeface="Times New Roman" panose="02020603050405020304" pitchFamily="18" charset="0"/>
              </a:rPr>
              <a:t>n</a:t>
            </a:r>
            <a:r>
              <a:rPr lang="en-US" altLang="en-US" sz="2600">
                <a:cs typeface="Times New Roman" panose="02020603050405020304" pitchFamily="18" charset="0"/>
              </a:rPr>
              <a:t>, in this order, until it is found. </a:t>
            </a:r>
            <a:r>
              <a:rPr lang="en-US" altLang="en-US" sz="2600">
                <a:cs typeface="Courier New" panose="02070309020205020404" pitchFamily="49" charset="0"/>
              </a:rPr>
              <a:t>Once an implementation is found, the search stops and the first-found implementation is invoked.</a:t>
            </a:r>
          </a:p>
        </p:txBody>
      </p:sp>
      <p:graphicFrame>
        <p:nvGraphicFramePr>
          <p:cNvPr id="34821" name="Object 4">
            <a:extLst>
              <a:ext uri="{FF2B5EF4-FFF2-40B4-BE49-F238E27FC236}">
                <a16:creationId xmlns:a16="http://schemas.microsoft.com/office/drawing/2014/main" id="{B22C237C-7EC1-FA47-AA93-0DB7CD7F086E}"/>
              </a:ext>
            </a:extLst>
          </p:cNvPr>
          <p:cNvGraphicFramePr>
            <a:graphicFrameLocks noChangeAspect="1"/>
          </p:cNvGraphicFramePr>
          <p:nvPr/>
        </p:nvGraphicFramePr>
        <p:xfrm>
          <a:off x="0" y="4343400"/>
          <a:ext cx="9144000" cy="2063750"/>
        </p:xfrm>
        <a:graphic>
          <a:graphicData uri="http://schemas.openxmlformats.org/presentationml/2006/ole">
            <mc:AlternateContent xmlns:mc="http://schemas.openxmlformats.org/markup-compatibility/2006">
              <mc:Choice xmlns:v="urn:schemas-microsoft-com:vml" Requires="v">
                <p:oleObj spid="_x0000_s3075" name="Picture" r:id="rId3" imgW="22288500" imgH="5143500" progId="Word.Picture.8">
                  <p:embed/>
                </p:oleObj>
              </mc:Choice>
              <mc:Fallback>
                <p:oleObj name="Picture" r:id="rId3" imgW="22288500" imgH="5143500" progId="Word.Picture.8">
                  <p:embed/>
                  <p:pic>
                    <p:nvPicPr>
                      <p:cNvPr id="34821" name="Object 4">
                        <a:extLst>
                          <a:ext uri="{FF2B5EF4-FFF2-40B4-BE49-F238E27FC236}">
                            <a16:creationId xmlns:a16="http://schemas.microsoft.com/office/drawing/2014/main" id="{B22C237C-7EC1-FA47-AA93-0DB7CD7F08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343400"/>
                        <a:ext cx="91440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92795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19B75FC2-D8BA-1A48-A793-A0AE299C66F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4EE1C02-67C6-474A-B34F-84A8D6154C36}" type="slidenum">
              <a:rPr lang="en-US" altLang="en-US" sz="1400" smtClean="0"/>
              <a:pPr>
                <a:spcBef>
                  <a:spcPct val="0"/>
                </a:spcBef>
                <a:buClrTx/>
                <a:buSzTx/>
                <a:buFontTx/>
                <a:buNone/>
              </a:pPr>
              <a:t>12</a:t>
            </a:fld>
            <a:endParaRPr lang="en-US" altLang="en-US" sz="1400"/>
          </a:p>
        </p:txBody>
      </p:sp>
      <p:sp>
        <p:nvSpPr>
          <p:cNvPr id="37891" name="Rectangle 2">
            <a:extLst>
              <a:ext uri="{FF2B5EF4-FFF2-40B4-BE49-F238E27FC236}">
                <a16:creationId xmlns:a16="http://schemas.microsoft.com/office/drawing/2014/main" id="{27B266CF-BC45-A947-A878-C17EF71E0A4F}"/>
              </a:ext>
            </a:extLst>
          </p:cNvPr>
          <p:cNvSpPr>
            <a:spLocks noGrp="1" noChangeArrowheads="1"/>
          </p:cNvSpPr>
          <p:nvPr>
            <p:ph type="title"/>
          </p:nvPr>
        </p:nvSpPr>
        <p:spPr>
          <a:xfrm>
            <a:off x="685800" y="228600"/>
            <a:ext cx="7772400" cy="609600"/>
          </a:xfrm>
        </p:spPr>
        <p:txBody>
          <a:bodyPr>
            <a:normAutofit fontScale="90000"/>
          </a:bodyPr>
          <a:lstStyle/>
          <a:p>
            <a:r>
              <a:rPr lang="en-US" altLang="en-US"/>
              <a:t>Casting Objects</a:t>
            </a:r>
          </a:p>
        </p:txBody>
      </p:sp>
      <p:sp>
        <p:nvSpPr>
          <p:cNvPr id="37892" name="Rectangle 3">
            <a:extLst>
              <a:ext uri="{FF2B5EF4-FFF2-40B4-BE49-F238E27FC236}">
                <a16:creationId xmlns:a16="http://schemas.microsoft.com/office/drawing/2014/main" id="{E298ED05-D4F7-284E-B959-66933E3D313C}"/>
              </a:ext>
            </a:extLst>
          </p:cNvPr>
          <p:cNvSpPr>
            <a:spLocks noGrp="1" noChangeArrowheads="1"/>
          </p:cNvSpPr>
          <p:nvPr>
            <p:ph type="body" idx="1"/>
          </p:nvPr>
        </p:nvSpPr>
        <p:spPr>
          <a:xfrm>
            <a:off x="228600" y="990600"/>
            <a:ext cx="8686800" cy="4114800"/>
          </a:xfrm>
        </p:spPr>
        <p:txBody>
          <a:bodyPr>
            <a:normAutofit lnSpcReduction="10000"/>
          </a:bodyPr>
          <a:lstStyle/>
          <a:p>
            <a:pPr marL="0" indent="0">
              <a:buFont typeface="Monotype Sorts" pitchFamily="2" charset="2"/>
              <a:buNone/>
              <a:tabLst>
                <a:tab pos="57150" algn="l"/>
                <a:tab pos="285750" algn="l"/>
              </a:tabLst>
            </a:pPr>
            <a:r>
              <a:rPr lang="en-US" altLang="en-US" sz="2400">
                <a:cs typeface="Courier New" panose="02070309020205020404" pitchFamily="49" charset="0"/>
              </a:rPr>
              <a:t>You have already used the casting operator to convert variables of one primitive type to another. </a:t>
            </a:r>
            <a:r>
              <a:rPr lang="en-US" altLang="en-US" sz="2400" i="1">
                <a:cs typeface="Courier New" panose="02070309020205020404" pitchFamily="49" charset="0"/>
              </a:rPr>
              <a:t>Casting</a:t>
            </a:r>
            <a:r>
              <a:rPr lang="en-US" altLang="en-US" sz="2400">
                <a:cs typeface="Courier New" panose="02070309020205020404" pitchFamily="49" charset="0"/>
              </a:rPr>
              <a:t> can also be used to convert an object of one class type to another within an inheritance hierarchy. In the preceding section, the statement </a:t>
            </a:r>
          </a:p>
          <a:p>
            <a:pPr marL="628650" lvl="1" indent="-171450">
              <a:buFontTx/>
              <a:buNone/>
              <a:tabLst>
                <a:tab pos="57150" algn="l"/>
                <a:tab pos="285750" algn="l"/>
              </a:tabLst>
            </a:pPr>
            <a:r>
              <a:rPr lang="en-US" altLang="en-US" sz="2000">
                <a:cs typeface="Times New Roman" panose="02020603050405020304" pitchFamily="18" charset="0"/>
              </a:rPr>
              <a:t>m(new Student());</a:t>
            </a:r>
          </a:p>
          <a:p>
            <a:pPr marL="0" indent="0" algn="ctr">
              <a:spcBef>
                <a:spcPct val="0"/>
              </a:spcBef>
              <a:buClrTx/>
              <a:buSzTx/>
              <a:buFontTx/>
              <a:buNone/>
              <a:tabLst>
                <a:tab pos="57150" algn="l"/>
                <a:tab pos="285750" algn="l"/>
              </a:tabLst>
            </a:pPr>
            <a:endParaRPr lang="en-US" altLang="en-US" sz="2400">
              <a:cs typeface="Courier New" panose="02070309020205020404" pitchFamily="49" charset="0"/>
            </a:endParaRPr>
          </a:p>
          <a:p>
            <a:pPr marL="0" indent="0">
              <a:spcBef>
                <a:spcPct val="0"/>
              </a:spcBef>
              <a:buClrTx/>
              <a:buSzTx/>
              <a:buFontTx/>
              <a:buNone/>
              <a:tabLst>
                <a:tab pos="57150" algn="l"/>
                <a:tab pos="285750" algn="l"/>
              </a:tabLst>
            </a:pPr>
            <a:r>
              <a:rPr lang="en-US" altLang="en-US" sz="2400">
                <a:cs typeface="Courier New" panose="02070309020205020404" pitchFamily="49" charset="0"/>
              </a:rPr>
              <a:t>assigns the object new Student() to a parameter of the Object type. This statement is equivalent to:</a:t>
            </a:r>
          </a:p>
          <a:p>
            <a:pPr marL="0" indent="0" algn="ctr">
              <a:spcBef>
                <a:spcPct val="0"/>
              </a:spcBef>
              <a:buClrTx/>
              <a:buSzTx/>
              <a:buFontTx/>
              <a:buNone/>
              <a:tabLst>
                <a:tab pos="57150" algn="l"/>
                <a:tab pos="285750" algn="l"/>
              </a:tabLst>
            </a:pPr>
            <a:endParaRPr lang="en-US" altLang="en-US" sz="2400">
              <a:cs typeface="Courier New" panose="02070309020205020404" pitchFamily="49" charset="0"/>
            </a:endParaRPr>
          </a:p>
          <a:p>
            <a:pPr marL="628650" lvl="1" indent="-171450">
              <a:buFontTx/>
              <a:buNone/>
              <a:tabLst>
                <a:tab pos="57150" algn="l"/>
                <a:tab pos="285750" algn="l"/>
              </a:tabLst>
            </a:pPr>
            <a:r>
              <a:rPr lang="en-US" altLang="en-US" sz="2000">
                <a:cs typeface="Times New Roman" panose="02020603050405020304" pitchFamily="18" charset="0"/>
              </a:rPr>
              <a:t>Object o = new Student(); </a:t>
            </a:r>
            <a:r>
              <a:rPr lang="en-US" altLang="en-US" sz="2000">
                <a:solidFill>
                  <a:srgbClr val="99CC00"/>
                </a:solidFill>
                <a:cs typeface="Times New Roman" panose="02020603050405020304" pitchFamily="18" charset="0"/>
              </a:rPr>
              <a:t>// Implicit casting</a:t>
            </a:r>
            <a:endParaRPr lang="en-US" altLang="en-US" sz="2000">
              <a:cs typeface="Times New Roman" panose="02020603050405020304" pitchFamily="18" charset="0"/>
            </a:endParaRPr>
          </a:p>
          <a:p>
            <a:pPr marL="628650" lvl="1" indent="-171450">
              <a:buFontTx/>
              <a:buNone/>
              <a:tabLst>
                <a:tab pos="57150" algn="l"/>
                <a:tab pos="285750" algn="l"/>
              </a:tabLst>
            </a:pPr>
            <a:r>
              <a:rPr lang="en-US" altLang="en-US" sz="2000">
                <a:cs typeface="Times New Roman" panose="02020603050405020304" pitchFamily="18" charset="0"/>
              </a:rPr>
              <a:t>m(o);</a:t>
            </a:r>
          </a:p>
        </p:txBody>
      </p:sp>
      <p:sp>
        <p:nvSpPr>
          <p:cNvPr id="330756" name="Text Box 4">
            <a:extLst>
              <a:ext uri="{FF2B5EF4-FFF2-40B4-BE49-F238E27FC236}">
                <a16:creationId xmlns:a16="http://schemas.microsoft.com/office/drawing/2014/main" id="{10E67E1B-FD24-0B43-8286-DBC2A1B16874}"/>
              </a:ext>
            </a:extLst>
          </p:cNvPr>
          <p:cNvSpPr txBox="1">
            <a:spLocks noChangeArrowheads="1"/>
          </p:cNvSpPr>
          <p:nvPr/>
        </p:nvSpPr>
        <p:spPr bwMode="auto">
          <a:xfrm>
            <a:off x="3581400" y="5486400"/>
            <a:ext cx="51054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cs typeface="Courier New" panose="02070309020205020404" pitchFamily="49" charset="0"/>
              </a:rPr>
              <a:t>The statement Object o = new Student(), known as implicit casting, is legal because an instance of Student is automatically an instance of Object.</a:t>
            </a:r>
          </a:p>
        </p:txBody>
      </p:sp>
      <p:sp>
        <p:nvSpPr>
          <p:cNvPr id="330757" name="Line 5">
            <a:extLst>
              <a:ext uri="{FF2B5EF4-FFF2-40B4-BE49-F238E27FC236}">
                <a16:creationId xmlns:a16="http://schemas.microsoft.com/office/drawing/2014/main" id="{E6769B04-CF30-344A-A090-5F9FDC3AE507}"/>
              </a:ext>
            </a:extLst>
          </p:cNvPr>
          <p:cNvSpPr>
            <a:spLocks noChangeShapeType="1"/>
          </p:cNvSpPr>
          <p:nvPr/>
        </p:nvSpPr>
        <p:spPr bwMode="auto">
          <a:xfrm flipH="1" flipV="1">
            <a:off x="2133600" y="4724400"/>
            <a:ext cx="175260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96372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0756"/>
                                        </p:tgtEl>
                                        <p:attrNameLst>
                                          <p:attrName>style.visibility</p:attrName>
                                        </p:attrNameLst>
                                      </p:cBhvr>
                                      <p:to>
                                        <p:strVal val="visible"/>
                                      </p:to>
                                    </p:set>
                                    <p:anim calcmode="lin" valueType="num">
                                      <p:cBhvr additive="base">
                                        <p:cTn id="7" dur="500" fill="hold"/>
                                        <p:tgtEl>
                                          <p:spTgt spid="330756"/>
                                        </p:tgtEl>
                                        <p:attrNameLst>
                                          <p:attrName>ppt_x</p:attrName>
                                        </p:attrNameLst>
                                      </p:cBhvr>
                                      <p:tavLst>
                                        <p:tav tm="0">
                                          <p:val>
                                            <p:strVal val="0-#ppt_w/2"/>
                                          </p:val>
                                        </p:tav>
                                        <p:tav tm="100000">
                                          <p:val>
                                            <p:strVal val="#ppt_x"/>
                                          </p:val>
                                        </p:tav>
                                      </p:tavLst>
                                    </p:anim>
                                    <p:anim calcmode="lin" valueType="num">
                                      <p:cBhvr additive="base">
                                        <p:cTn id="8" dur="500" fill="hold"/>
                                        <p:tgtEl>
                                          <p:spTgt spid="3307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30757"/>
                                        </p:tgtEl>
                                        <p:attrNameLst>
                                          <p:attrName>style.visibility</p:attrName>
                                        </p:attrNameLst>
                                      </p:cBhvr>
                                      <p:to>
                                        <p:strVal val="visible"/>
                                      </p:to>
                                    </p:set>
                                    <p:anim calcmode="lin" valueType="num">
                                      <p:cBhvr additive="base">
                                        <p:cTn id="13" dur="500" fill="hold"/>
                                        <p:tgtEl>
                                          <p:spTgt spid="330757"/>
                                        </p:tgtEl>
                                        <p:attrNameLst>
                                          <p:attrName>ppt_x</p:attrName>
                                        </p:attrNameLst>
                                      </p:cBhvr>
                                      <p:tavLst>
                                        <p:tav tm="0">
                                          <p:val>
                                            <p:strVal val="0-#ppt_w/2"/>
                                          </p:val>
                                        </p:tav>
                                        <p:tav tm="100000">
                                          <p:val>
                                            <p:strVal val="#ppt_x"/>
                                          </p:val>
                                        </p:tav>
                                      </p:tavLst>
                                    </p:anim>
                                    <p:anim calcmode="lin" valueType="num">
                                      <p:cBhvr additive="base">
                                        <p:cTn id="14" dur="500" fill="hold"/>
                                        <p:tgtEl>
                                          <p:spTgt spid="3307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5B8DB230-9059-CE47-9D0F-222A9DDB0D7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18381FA-ACDA-3E49-9DCF-EE3D651657AC}" type="slidenum">
              <a:rPr lang="en-US" altLang="en-US" sz="1400" smtClean="0"/>
              <a:pPr>
                <a:spcBef>
                  <a:spcPct val="0"/>
                </a:spcBef>
                <a:buClrTx/>
                <a:buSzTx/>
                <a:buFontTx/>
                <a:buNone/>
              </a:pPr>
              <a:t>13</a:t>
            </a:fld>
            <a:endParaRPr lang="en-US" altLang="en-US" sz="1400"/>
          </a:p>
        </p:txBody>
      </p:sp>
      <p:sp>
        <p:nvSpPr>
          <p:cNvPr id="38915" name="Rectangle 2">
            <a:extLst>
              <a:ext uri="{FF2B5EF4-FFF2-40B4-BE49-F238E27FC236}">
                <a16:creationId xmlns:a16="http://schemas.microsoft.com/office/drawing/2014/main" id="{59EEC05C-1719-DB44-AAA4-E454BCE49E2D}"/>
              </a:ext>
            </a:extLst>
          </p:cNvPr>
          <p:cNvSpPr>
            <a:spLocks noGrp="1" noChangeArrowheads="1"/>
          </p:cNvSpPr>
          <p:nvPr>
            <p:ph type="title"/>
          </p:nvPr>
        </p:nvSpPr>
        <p:spPr>
          <a:xfrm>
            <a:off x="685800" y="228600"/>
            <a:ext cx="7772400" cy="609600"/>
          </a:xfrm>
        </p:spPr>
        <p:txBody>
          <a:bodyPr>
            <a:normAutofit fontScale="90000"/>
          </a:bodyPr>
          <a:lstStyle/>
          <a:p>
            <a:r>
              <a:rPr lang="en-US" altLang="en-US"/>
              <a:t>Why Casting Is Necessary?</a:t>
            </a:r>
          </a:p>
        </p:txBody>
      </p:sp>
      <p:sp>
        <p:nvSpPr>
          <p:cNvPr id="38916" name="Rectangle 3">
            <a:extLst>
              <a:ext uri="{FF2B5EF4-FFF2-40B4-BE49-F238E27FC236}">
                <a16:creationId xmlns:a16="http://schemas.microsoft.com/office/drawing/2014/main" id="{CC61ACC7-B25A-904E-86CE-6D4C339590B2}"/>
              </a:ext>
            </a:extLst>
          </p:cNvPr>
          <p:cNvSpPr>
            <a:spLocks noGrp="1" noChangeArrowheads="1"/>
          </p:cNvSpPr>
          <p:nvPr>
            <p:ph type="body" idx="1"/>
          </p:nvPr>
        </p:nvSpPr>
        <p:spPr>
          <a:xfrm>
            <a:off x="228600" y="990600"/>
            <a:ext cx="8763000" cy="5410200"/>
          </a:xfrm>
        </p:spPr>
        <p:txBody>
          <a:bodyPr/>
          <a:lstStyle/>
          <a:p>
            <a:pPr marL="0" indent="0">
              <a:lnSpc>
                <a:spcPct val="90000"/>
              </a:lnSpc>
              <a:spcBef>
                <a:spcPct val="0"/>
              </a:spcBef>
              <a:buFont typeface="Monotype Sorts" pitchFamily="2" charset="2"/>
              <a:buNone/>
              <a:tabLst>
                <a:tab pos="57150" algn="l"/>
                <a:tab pos="285750" algn="l"/>
              </a:tabLst>
            </a:pPr>
            <a:r>
              <a:rPr lang="en-US" altLang="en-US" sz="2400">
                <a:cs typeface="Courier New" panose="02070309020205020404" pitchFamily="49" charset="0"/>
              </a:rPr>
              <a:t>Suppose you want to assign the object reference o to a variable of the Student type using the following statement:</a:t>
            </a:r>
          </a:p>
          <a:p>
            <a:pPr marL="0" indent="0">
              <a:lnSpc>
                <a:spcPct val="90000"/>
              </a:lnSpc>
              <a:spcBef>
                <a:spcPct val="0"/>
              </a:spcBef>
              <a:buFont typeface="Monotype Sorts" pitchFamily="2" charset="2"/>
              <a:buNone/>
              <a:tabLst>
                <a:tab pos="57150" algn="l"/>
                <a:tab pos="285750" algn="l"/>
              </a:tabLst>
            </a:pPr>
            <a:endParaRPr lang="en-US" altLang="en-US" sz="2400">
              <a:cs typeface="Courier New" panose="02070309020205020404" pitchFamily="49" charset="0"/>
            </a:endParaRPr>
          </a:p>
          <a:p>
            <a:pPr marL="628650" lvl="1" indent="-171450">
              <a:lnSpc>
                <a:spcPct val="90000"/>
              </a:lnSpc>
              <a:buFontTx/>
              <a:buNone/>
              <a:tabLst>
                <a:tab pos="57150" algn="l"/>
                <a:tab pos="285750" algn="l"/>
              </a:tabLst>
            </a:pPr>
            <a:r>
              <a:rPr lang="en-US" altLang="en-US" sz="2000">
                <a:cs typeface="Courier New" panose="02070309020205020404" pitchFamily="49" charset="0"/>
              </a:rPr>
              <a:t>Student b = o;</a:t>
            </a:r>
          </a:p>
          <a:p>
            <a:pPr marL="0" indent="0">
              <a:lnSpc>
                <a:spcPct val="90000"/>
              </a:lnSpc>
              <a:spcBef>
                <a:spcPct val="0"/>
              </a:spcBef>
              <a:buClrTx/>
              <a:buSzTx/>
              <a:buFontTx/>
              <a:buNone/>
              <a:tabLst>
                <a:tab pos="57150" algn="l"/>
                <a:tab pos="285750" algn="l"/>
              </a:tabLst>
            </a:pPr>
            <a:r>
              <a:rPr lang="en-US" altLang="en-US" sz="2400">
                <a:cs typeface="Courier New" panose="02070309020205020404" pitchFamily="49" charset="0"/>
              </a:rPr>
              <a:t> </a:t>
            </a:r>
          </a:p>
          <a:p>
            <a:pPr marL="0" indent="0">
              <a:lnSpc>
                <a:spcPct val="90000"/>
              </a:lnSpc>
              <a:spcBef>
                <a:spcPct val="0"/>
              </a:spcBef>
              <a:buClrTx/>
              <a:buSzTx/>
              <a:buFontTx/>
              <a:buNone/>
              <a:tabLst>
                <a:tab pos="57150" algn="l"/>
                <a:tab pos="285750" algn="l"/>
              </a:tabLst>
            </a:pPr>
            <a:r>
              <a:rPr lang="en-US" altLang="en-US" sz="2400">
                <a:cs typeface="Courier New" panose="02070309020205020404" pitchFamily="49" charset="0"/>
              </a:rPr>
              <a:t>A compile error would occur. Why does the statement </a:t>
            </a:r>
            <a:r>
              <a:rPr lang="en-US" altLang="en-US" sz="2400" b="1">
                <a:cs typeface="Courier New" panose="02070309020205020404" pitchFamily="49" charset="0"/>
              </a:rPr>
              <a:t>Object o = new Student()</a:t>
            </a:r>
            <a:r>
              <a:rPr lang="en-US" altLang="en-US" sz="2400">
                <a:cs typeface="Courier New" panose="02070309020205020404" pitchFamily="49" charset="0"/>
              </a:rPr>
              <a:t> work and the statement </a:t>
            </a:r>
            <a:r>
              <a:rPr lang="en-US" altLang="en-US" sz="2400" b="1">
                <a:cs typeface="Courier New" panose="02070309020205020404" pitchFamily="49" charset="0"/>
              </a:rPr>
              <a:t>Student b = o</a:t>
            </a:r>
            <a:r>
              <a:rPr lang="en-US" altLang="en-US" sz="2400">
                <a:cs typeface="Courier New" panose="02070309020205020404" pitchFamily="49" charset="0"/>
              </a:rPr>
              <a:t> doesn’t? This is because a Student object is always an instance of Object, but an Object is not necessarily an instance of Student. Even though you can see that o is really a Student object, the compiler is not so clever to know it. To tell the compiler that o is a Student object, use an explicit casting. The syntax is similar to the one used for casting among primitive data types. Enclose the target object type in parentheses and place it before the object to be cast, as follows:</a:t>
            </a:r>
          </a:p>
          <a:p>
            <a:pPr marL="0" indent="0">
              <a:lnSpc>
                <a:spcPct val="90000"/>
              </a:lnSpc>
              <a:spcBef>
                <a:spcPct val="0"/>
              </a:spcBef>
              <a:buClrTx/>
              <a:buSzTx/>
              <a:buFontTx/>
              <a:buNone/>
              <a:tabLst>
                <a:tab pos="57150" algn="l"/>
                <a:tab pos="285750" algn="l"/>
              </a:tabLst>
            </a:pPr>
            <a:endParaRPr lang="en-US" altLang="en-US" sz="2400">
              <a:cs typeface="Courier New" panose="02070309020205020404" pitchFamily="49" charset="0"/>
            </a:endParaRPr>
          </a:p>
          <a:p>
            <a:pPr marL="628650" lvl="1" indent="-171450">
              <a:lnSpc>
                <a:spcPct val="90000"/>
              </a:lnSpc>
              <a:buFontTx/>
              <a:buNone/>
              <a:tabLst>
                <a:tab pos="57150" algn="l"/>
                <a:tab pos="285750" algn="l"/>
              </a:tabLst>
            </a:pPr>
            <a:r>
              <a:rPr lang="en-US" altLang="en-US" sz="2000">
                <a:cs typeface="Courier New" panose="02070309020205020404" pitchFamily="49" charset="0"/>
              </a:rPr>
              <a:t>Student b = (Student)o; // Explicit casting</a:t>
            </a:r>
          </a:p>
        </p:txBody>
      </p:sp>
    </p:spTree>
    <p:extLst>
      <p:ext uri="{BB962C8B-B14F-4D97-AF65-F5344CB8AC3E}">
        <p14:creationId xmlns:p14="http://schemas.microsoft.com/office/powerpoint/2010/main" val="2809829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18C95CF6-BC24-A54C-9FFD-0DB37078428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B474D0F-8E71-B84F-B8DD-1727D882C111}" type="slidenum">
              <a:rPr lang="en-US" altLang="en-US" sz="1400" smtClean="0"/>
              <a:pPr>
                <a:spcBef>
                  <a:spcPct val="0"/>
                </a:spcBef>
                <a:buClrTx/>
                <a:buSzTx/>
                <a:buFontTx/>
                <a:buNone/>
              </a:pPr>
              <a:t>14</a:t>
            </a:fld>
            <a:endParaRPr lang="en-US" altLang="en-US" sz="1400"/>
          </a:p>
        </p:txBody>
      </p:sp>
      <p:sp>
        <p:nvSpPr>
          <p:cNvPr id="39939" name="Rectangle 2">
            <a:extLst>
              <a:ext uri="{FF2B5EF4-FFF2-40B4-BE49-F238E27FC236}">
                <a16:creationId xmlns:a16="http://schemas.microsoft.com/office/drawing/2014/main" id="{F434DBE2-835F-0648-B6F2-9102780A1363}"/>
              </a:ext>
            </a:extLst>
          </p:cNvPr>
          <p:cNvSpPr>
            <a:spLocks noGrp="1" noChangeArrowheads="1"/>
          </p:cNvSpPr>
          <p:nvPr>
            <p:ph type="title"/>
          </p:nvPr>
        </p:nvSpPr>
        <p:spPr>
          <a:xfrm>
            <a:off x="685800" y="304800"/>
            <a:ext cx="7772400" cy="1428750"/>
          </a:xfrm>
        </p:spPr>
        <p:txBody>
          <a:bodyPr/>
          <a:lstStyle/>
          <a:p>
            <a:r>
              <a:rPr lang="en-US" altLang="en-US"/>
              <a:t>Casting from</a:t>
            </a:r>
            <a:br>
              <a:rPr lang="en-US" altLang="en-US"/>
            </a:br>
            <a:r>
              <a:rPr lang="en-US" altLang="en-US"/>
              <a:t>Superclass to Subclass</a:t>
            </a:r>
          </a:p>
        </p:txBody>
      </p:sp>
      <p:sp>
        <p:nvSpPr>
          <p:cNvPr id="39940" name="Rectangle 3">
            <a:extLst>
              <a:ext uri="{FF2B5EF4-FFF2-40B4-BE49-F238E27FC236}">
                <a16:creationId xmlns:a16="http://schemas.microsoft.com/office/drawing/2014/main" id="{C7DC6D70-0924-6C40-AF39-7D087637B48E}"/>
              </a:ext>
            </a:extLst>
          </p:cNvPr>
          <p:cNvSpPr>
            <a:spLocks noGrp="1" noChangeArrowheads="1"/>
          </p:cNvSpPr>
          <p:nvPr>
            <p:ph type="body" idx="1"/>
          </p:nvPr>
        </p:nvSpPr>
        <p:spPr>
          <a:xfrm>
            <a:off x="381000" y="2057400"/>
            <a:ext cx="8458200" cy="3962400"/>
          </a:xfrm>
        </p:spPr>
        <p:txBody>
          <a:bodyPr/>
          <a:lstStyle/>
          <a:p>
            <a:pPr marL="0" indent="0">
              <a:buFont typeface="Monotype Sorts" pitchFamily="2" charset="2"/>
              <a:buNone/>
            </a:pPr>
            <a:r>
              <a:rPr lang="en-US" altLang="en-US"/>
              <a:t>Explicit casting must be used when casting an object from a superclass to a subclass.  This type of casting may not always succeed.</a:t>
            </a:r>
            <a:endParaRPr lang="en-US" altLang="en-US" sz="3600"/>
          </a:p>
          <a:p>
            <a:pPr lvl="1">
              <a:spcBef>
                <a:spcPct val="100000"/>
              </a:spcBef>
              <a:buFontTx/>
              <a:buNone/>
            </a:pPr>
            <a:r>
              <a:rPr lang="en-US" altLang="en-US" sz="2400">
                <a:latin typeface="Courier New" panose="02070309020205020404" pitchFamily="49" charset="0"/>
              </a:rPr>
              <a:t>Apple x = (Apple)fruit;</a:t>
            </a:r>
          </a:p>
          <a:p>
            <a:pPr lvl="1">
              <a:spcBef>
                <a:spcPct val="100000"/>
              </a:spcBef>
              <a:buFontTx/>
              <a:buNone/>
            </a:pPr>
            <a:r>
              <a:rPr lang="en-US" altLang="en-US" sz="2400">
                <a:latin typeface="Courier New" panose="02070309020205020404" pitchFamily="49" charset="0"/>
              </a:rPr>
              <a:t>Orange x = (Orange)fruit;</a:t>
            </a:r>
            <a:endParaRPr lang="en-US" altLang="en-US" sz="2000"/>
          </a:p>
        </p:txBody>
      </p:sp>
    </p:spTree>
    <p:extLst>
      <p:ext uri="{BB962C8B-B14F-4D97-AF65-F5344CB8AC3E}">
        <p14:creationId xmlns:p14="http://schemas.microsoft.com/office/powerpoint/2010/main" val="2506019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DF442169-926C-5F48-9776-CD937052FFC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553DB83-5327-944E-A7F4-BD43A04DBB4D}" type="slidenum">
              <a:rPr lang="en-US" altLang="en-US" sz="1400" smtClean="0"/>
              <a:pPr>
                <a:spcBef>
                  <a:spcPct val="0"/>
                </a:spcBef>
                <a:buClrTx/>
                <a:buSzTx/>
                <a:buFontTx/>
                <a:buNone/>
              </a:pPr>
              <a:t>15</a:t>
            </a:fld>
            <a:endParaRPr lang="en-US" altLang="en-US" sz="1400"/>
          </a:p>
        </p:txBody>
      </p:sp>
      <p:sp>
        <p:nvSpPr>
          <p:cNvPr id="40963" name="Rectangle 2">
            <a:extLst>
              <a:ext uri="{FF2B5EF4-FFF2-40B4-BE49-F238E27FC236}">
                <a16:creationId xmlns:a16="http://schemas.microsoft.com/office/drawing/2014/main" id="{F0579B5C-3507-2D49-84EA-8FC88CC4BDAE}"/>
              </a:ext>
            </a:extLst>
          </p:cNvPr>
          <p:cNvSpPr>
            <a:spLocks noGrp="1" noChangeArrowheads="1"/>
          </p:cNvSpPr>
          <p:nvPr>
            <p:ph type="title"/>
          </p:nvPr>
        </p:nvSpPr>
        <p:spPr>
          <a:xfrm>
            <a:off x="685800" y="0"/>
            <a:ext cx="7772400" cy="1447800"/>
          </a:xfrm>
        </p:spPr>
        <p:txBody>
          <a:bodyPr/>
          <a:lstStyle/>
          <a:p>
            <a:r>
              <a:rPr lang="en-US" altLang="en-US"/>
              <a:t>The </a:t>
            </a:r>
            <a:r>
              <a:rPr lang="en-US" altLang="en-US" sz="4200">
                <a:latin typeface="Courier New" panose="02070309020205020404" pitchFamily="49" charset="0"/>
              </a:rPr>
              <a:t>instanceof</a:t>
            </a:r>
            <a:r>
              <a:rPr lang="en-US" altLang="en-US"/>
              <a:t> Operator</a:t>
            </a:r>
          </a:p>
        </p:txBody>
      </p:sp>
      <p:sp>
        <p:nvSpPr>
          <p:cNvPr id="40964" name="Rectangle 3">
            <a:extLst>
              <a:ext uri="{FF2B5EF4-FFF2-40B4-BE49-F238E27FC236}">
                <a16:creationId xmlns:a16="http://schemas.microsoft.com/office/drawing/2014/main" id="{F894A330-C72F-1D4B-90D4-ABB6C5379B1C}"/>
              </a:ext>
            </a:extLst>
          </p:cNvPr>
          <p:cNvSpPr>
            <a:spLocks noGrp="1" noChangeArrowheads="1"/>
          </p:cNvSpPr>
          <p:nvPr>
            <p:ph type="body" idx="1"/>
          </p:nvPr>
        </p:nvSpPr>
        <p:spPr>
          <a:xfrm>
            <a:off x="609600" y="1371600"/>
            <a:ext cx="8229600" cy="990600"/>
          </a:xfrm>
        </p:spPr>
        <p:txBody>
          <a:bodyPr/>
          <a:lstStyle/>
          <a:p>
            <a:pPr marL="0" indent="0">
              <a:lnSpc>
                <a:spcPct val="105000"/>
              </a:lnSpc>
              <a:buFont typeface="Monotype Sorts" pitchFamily="2" charset="2"/>
              <a:buNone/>
            </a:pPr>
            <a:r>
              <a:rPr lang="en-US" altLang="en-US" sz="2400"/>
              <a:t>Use the </a:t>
            </a:r>
            <a:r>
              <a:rPr lang="en-US" altLang="en-US" sz="2400">
                <a:latin typeface="Courier New" panose="02070309020205020404" pitchFamily="49" charset="0"/>
              </a:rPr>
              <a:t>instanceof</a:t>
            </a:r>
            <a:r>
              <a:rPr lang="en-US" altLang="en-US" sz="2400"/>
              <a:t> operator to test whether an object is an instance of a class:</a:t>
            </a:r>
          </a:p>
        </p:txBody>
      </p:sp>
      <p:sp>
        <p:nvSpPr>
          <p:cNvPr id="40965" name="Rectangle 4">
            <a:extLst>
              <a:ext uri="{FF2B5EF4-FFF2-40B4-BE49-F238E27FC236}">
                <a16:creationId xmlns:a16="http://schemas.microsoft.com/office/drawing/2014/main" id="{D1C4DC7B-E3C1-6E40-BD6C-7BF114C8A504}"/>
              </a:ext>
            </a:extLst>
          </p:cNvPr>
          <p:cNvSpPr>
            <a:spLocks noChangeArrowheads="1"/>
          </p:cNvSpPr>
          <p:nvPr/>
        </p:nvSpPr>
        <p:spPr bwMode="auto">
          <a:xfrm>
            <a:off x="304800" y="2514600"/>
            <a:ext cx="8686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lvl="1">
              <a:lnSpc>
                <a:spcPct val="80000"/>
              </a:lnSpc>
              <a:buFontTx/>
              <a:buNone/>
            </a:pPr>
            <a:r>
              <a:rPr lang="en-US" altLang="en-US" sz="2000" b="1">
                <a:solidFill>
                  <a:schemeClr val="tx2"/>
                </a:solidFill>
                <a:latin typeface="Courier New" panose="02070309020205020404" pitchFamily="49" charset="0"/>
              </a:rPr>
              <a:t>Object myObject = new Circle();</a:t>
            </a:r>
          </a:p>
          <a:p>
            <a:pPr lvl="1">
              <a:lnSpc>
                <a:spcPct val="80000"/>
              </a:lnSpc>
              <a:buFontTx/>
              <a:buNone/>
            </a:pPr>
            <a:r>
              <a:rPr lang="en-US" altLang="en-US" sz="2000" b="1">
                <a:solidFill>
                  <a:schemeClr val="tx2"/>
                </a:solidFill>
                <a:latin typeface="Courier New" panose="02070309020205020404" pitchFamily="49" charset="0"/>
              </a:rPr>
              <a:t>... // Some lines of code</a:t>
            </a:r>
          </a:p>
          <a:p>
            <a:pPr lvl="1">
              <a:lnSpc>
                <a:spcPct val="80000"/>
              </a:lnSpc>
              <a:buFontTx/>
              <a:buNone/>
            </a:pPr>
            <a:r>
              <a:rPr lang="en-US" altLang="en-US" sz="2000" b="1">
                <a:solidFill>
                  <a:schemeClr val="tx2"/>
                </a:solidFill>
                <a:latin typeface="Courier New" panose="02070309020205020404" pitchFamily="49" charset="0"/>
              </a:rPr>
              <a:t>/** Perform casting if myObject is an instance of Circle */</a:t>
            </a:r>
          </a:p>
          <a:p>
            <a:pPr lvl="1">
              <a:lnSpc>
                <a:spcPct val="80000"/>
              </a:lnSpc>
              <a:buFontTx/>
              <a:buNone/>
            </a:pPr>
            <a:r>
              <a:rPr lang="en-US" altLang="en-US" sz="2000" b="1">
                <a:solidFill>
                  <a:schemeClr val="tx2"/>
                </a:solidFill>
                <a:latin typeface="Courier New" panose="02070309020205020404" pitchFamily="49" charset="0"/>
              </a:rPr>
              <a:t>if (myObject instanceof Circle) {</a:t>
            </a:r>
          </a:p>
          <a:p>
            <a:pPr lvl="1">
              <a:lnSpc>
                <a:spcPct val="80000"/>
              </a:lnSpc>
              <a:buFontTx/>
              <a:buNone/>
            </a:pPr>
            <a:r>
              <a:rPr lang="en-US" altLang="en-US" sz="2000" b="1">
                <a:solidFill>
                  <a:schemeClr val="tx2"/>
                </a:solidFill>
                <a:latin typeface="Courier New" panose="02070309020205020404" pitchFamily="49" charset="0"/>
              </a:rPr>
              <a:t>  System.out.println("The circle diameter is " + </a:t>
            </a:r>
          </a:p>
          <a:p>
            <a:pPr lvl="1">
              <a:lnSpc>
                <a:spcPct val="80000"/>
              </a:lnSpc>
              <a:buFontTx/>
              <a:buNone/>
            </a:pPr>
            <a:r>
              <a:rPr lang="en-US" altLang="en-US" sz="2000" b="1">
                <a:solidFill>
                  <a:schemeClr val="tx2"/>
                </a:solidFill>
                <a:latin typeface="Courier New" panose="02070309020205020404" pitchFamily="49" charset="0"/>
              </a:rPr>
              <a:t>    ((Circle)myObject).getDiameter());</a:t>
            </a:r>
          </a:p>
          <a:p>
            <a:pPr lvl="1">
              <a:lnSpc>
                <a:spcPct val="80000"/>
              </a:lnSpc>
              <a:buFontTx/>
              <a:buNone/>
            </a:pPr>
            <a:r>
              <a:rPr lang="en-US" altLang="en-US" sz="2000" b="1">
                <a:solidFill>
                  <a:schemeClr val="tx2"/>
                </a:solidFill>
                <a:latin typeface="Courier New" panose="02070309020205020404" pitchFamily="49" charset="0"/>
              </a:rPr>
              <a:t>  ...</a:t>
            </a:r>
          </a:p>
          <a:p>
            <a:pPr lvl="1">
              <a:lnSpc>
                <a:spcPct val="80000"/>
              </a:lnSpc>
              <a:buFontTx/>
              <a:buNone/>
            </a:pPr>
            <a:r>
              <a:rPr lang="en-US" altLang="en-US" sz="2000" b="1">
                <a:solidFill>
                  <a:schemeClr val="tx2"/>
                </a:solidFill>
                <a:latin typeface="Courier New" panose="02070309020205020404" pitchFamily="49" charset="0"/>
              </a:rPr>
              <a:t>}</a:t>
            </a:r>
          </a:p>
        </p:txBody>
      </p:sp>
    </p:spTree>
    <p:extLst>
      <p:ext uri="{BB962C8B-B14F-4D97-AF65-F5344CB8AC3E}">
        <p14:creationId xmlns:p14="http://schemas.microsoft.com/office/powerpoint/2010/main" val="378191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773D8AAE-3A5A-2C4E-BA34-2ADB1DBA77C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14A17D0-60D9-B24B-A4F7-F5C461CE40FC}" type="slidenum">
              <a:rPr lang="en-US" altLang="en-US" sz="1400" smtClean="0"/>
              <a:pPr>
                <a:spcBef>
                  <a:spcPct val="0"/>
                </a:spcBef>
                <a:buClrTx/>
                <a:buSzTx/>
                <a:buFontTx/>
                <a:buNone/>
              </a:pPr>
              <a:t>16</a:t>
            </a:fld>
            <a:endParaRPr lang="en-US" altLang="en-US" sz="1400"/>
          </a:p>
        </p:txBody>
      </p:sp>
      <p:sp>
        <p:nvSpPr>
          <p:cNvPr id="44035" name="Rectangle 2">
            <a:extLst>
              <a:ext uri="{FF2B5EF4-FFF2-40B4-BE49-F238E27FC236}">
                <a16:creationId xmlns:a16="http://schemas.microsoft.com/office/drawing/2014/main" id="{FFB61B31-1023-404F-8946-1445218AFCA0}"/>
              </a:ext>
            </a:extLst>
          </p:cNvPr>
          <p:cNvSpPr>
            <a:spLocks noGrp="1" noChangeArrowheads="1"/>
          </p:cNvSpPr>
          <p:nvPr>
            <p:ph type="title"/>
          </p:nvPr>
        </p:nvSpPr>
        <p:spPr>
          <a:xfrm>
            <a:off x="685800" y="228600"/>
            <a:ext cx="7772400" cy="685800"/>
          </a:xfrm>
        </p:spPr>
        <p:txBody>
          <a:bodyPr>
            <a:normAutofit fontScale="90000"/>
          </a:bodyPr>
          <a:lstStyle/>
          <a:p>
            <a:r>
              <a:rPr lang="en-US" altLang="en-US"/>
              <a:t>The   </a:t>
            </a:r>
            <a:r>
              <a:rPr lang="en-US" altLang="en-US" sz="4200">
                <a:latin typeface="Courier New" panose="02070309020205020404" pitchFamily="49" charset="0"/>
              </a:rPr>
              <a:t>equals </a:t>
            </a:r>
            <a:r>
              <a:rPr lang="en-US" altLang="en-US"/>
              <a:t>Method</a:t>
            </a:r>
          </a:p>
        </p:txBody>
      </p:sp>
      <p:sp>
        <p:nvSpPr>
          <p:cNvPr id="44036" name="Rectangle 3">
            <a:extLst>
              <a:ext uri="{FF2B5EF4-FFF2-40B4-BE49-F238E27FC236}">
                <a16:creationId xmlns:a16="http://schemas.microsoft.com/office/drawing/2014/main" id="{EF00CC02-19F2-D64F-B8DE-D670E7122BAF}"/>
              </a:ext>
            </a:extLst>
          </p:cNvPr>
          <p:cNvSpPr>
            <a:spLocks noGrp="1" noChangeArrowheads="1"/>
          </p:cNvSpPr>
          <p:nvPr>
            <p:ph type="body" idx="1"/>
          </p:nvPr>
        </p:nvSpPr>
        <p:spPr>
          <a:xfrm>
            <a:off x="304800" y="1066800"/>
            <a:ext cx="8610600" cy="1524000"/>
          </a:xfrm>
        </p:spPr>
        <p:txBody>
          <a:bodyPr/>
          <a:lstStyle/>
          <a:p>
            <a:pPr marL="0" indent="0">
              <a:spcBef>
                <a:spcPct val="75000"/>
              </a:spcBef>
              <a:buFont typeface="Monotype Sorts" pitchFamily="2" charset="2"/>
              <a:buNone/>
            </a:pPr>
            <a:r>
              <a:rPr lang="en-US" altLang="en-US" sz="2800"/>
              <a:t>The </a:t>
            </a:r>
            <a:r>
              <a:rPr lang="en-US" altLang="en-US" sz="2800">
                <a:latin typeface="Courier New" panose="02070309020205020404" pitchFamily="49" charset="0"/>
              </a:rPr>
              <a:t>equals()</a:t>
            </a:r>
            <a:r>
              <a:rPr lang="en-US" altLang="en-US" sz="2800"/>
              <a:t> method compares the</a:t>
            </a:r>
            <a:br>
              <a:rPr lang="en-US" altLang="en-US" sz="2800"/>
            </a:br>
            <a:r>
              <a:rPr lang="en-US" altLang="en-US" sz="2800"/>
              <a:t>contents of two objects. </a:t>
            </a:r>
            <a:r>
              <a:rPr lang="en-US" altLang="en-US" sz="2800">
                <a:cs typeface="Times New Roman" panose="02020603050405020304" pitchFamily="18" charset="0"/>
              </a:rPr>
              <a:t>The default implementation of the equals method in the Object class is as follows:</a:t>
            </a:r>
          </a:p>
        </p:txBody>
      </p:sp>
      <p:sp>
        <p:nvSpPr>
          <p:cNvPr id="44037" name="Rectangle 4">
            <a:extLst>
              <a:ext uri="{FF2B5EF4-FFF2-40B4-BE49-F238E27FC236}">
                <a16:creationId xmlns:a16="http://schemas.microsoft.com/office/drawing/2014/main" id="{9181D4E6-E7CF-6F4D-9092-19FABC5A3999}"/>
              </a:ext>
            </a:extLst>
          </p:cNvPr>
          <p:cNvSpPr>
            <a:spLocks noChangeArrowheads="1"/>
          </p:cNvSpPr>
          <p:nvPr/>
        </p:nvSpPr>
        <p:spPr bwMode="auto">
          <a:xfrm>
            <a:off x="1143000" y="2590800"/>
            <a:ext cx="6629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75000"/>
              </a:spcBef>
              <a:buFont typeface="Monotype Sorts" pitchFamily="2" charset="2"/>
              <a:buNone/>
            </a:pPr>
            <a:r>
              <a:rPr lang="en-US" altLang="en-US" sz="2400">
                <a:latin typeface="Courier New" panose="02070309020205020404" pitchFamily="49" charset="0"/>
                <a:cs typeface="Times New Roman" panose="02020603050405020304" pitchFamily="18" charset="0"/>
              </a:rPr>
              <a:t>public boolean equals(Object obj) {</a:t>
            </a:r>
          </a:p>
          <a:p>
            <a:pPr>
              <a:lnSpc>
                <a:spcPct val="0"/>
              </a:lnSpc>
              <a:spcBef>
                <a:spcPct val="75000"/>
              </a:spcBef>
              <a:buFont typeface="Monotype Sorts" pitchFamily="2" charset="2"/>
              <a:buNone/>
            </a:pPr>
            <a:r>
              <a:rPr lang="en-US" altLang="en-US" sz="2400">
                <a:latin typeface="Courier New" panose="02070309020205020404" pitchFamily="49" charset="0"/>
                <a:cs typeface="Times New Roman" panose="02020603050405020304" pitchFamily="18" charset="0"/>
              </a:rPr>
              <a:t>  return this == obj;</a:t>
            </a:r>
          </a:p>
          <a:p>
            <a:pPr>
              <a:lnSpc>
                <a:spcPct val="0"/>
              </a:lnSpc>
              <a:spcBef>
                <a:spcPct val="75000"/>
              </a:spcBef>
              <a:buFont typeface="Monotype Sorts" pitchFamily="2" charset="2"/>
              <a:buNone/>
            </a:pPr>
            <a:r>
              <a:rPr lang="en-US" altLang="en-US" sz="2400">
                <a:latin typeface="Courier New" panose="02070309020205020404" pitchFamily="49" charset="0"/>
                <a:cs typeface="Times New Roman" panose="02020603050405020304" pitchFamily="18" charset="0"/>
              </a:rPr>
              <a:t>}</a:t>
            </a:r>
          </a:p>
        </p:txBody>
      </p:sp>
      <p:sp>
        <p:nvSpPr>
          <p:cNvPr id="44038" name="Rectangle 6">
            <a:extLst>
              <a:ext uri="{FF2B5EF4-FFF2-40B4-BE49-F238E27FC236}">
                <a16:creationId xmlns:a16="http://schemas.microsoft.com/office/drawing/2014/main" id="{0EC28559-BBC8-5247-A791-EF31CFEAA3E9}"/>
              </a:ext>
            </a:extLst>
          </p:cNvPr>
          <p:cNvSpPr>
            <a:spLocks noChangeArrowheads="1"/>
          </p:cNvSpPr>
          <p:nvPr/>
        </p:nvSpPr>
        <p:spPr bwMode="auto">
          <a:xfrm>
            <a:off x="457200" y="3886200"/>
            <a:ext cx="2743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2000">
                <a:solidFill>
                  <a:schemeClr val="tx2"/>
                </a:solidFill>
                <a:latin typeface="Courier New" panose="02070309020205020404" pitchFamily="49" charset="0"/>
                <a:cs typeface="Courier New" panose="02070309020205020404" pitchFamily="49" charset="0"/>
              </a:rPr>
              <a:t>For example, the equals method is overridden in the Circle class.</a:t>
            </a:r>
          </a:p>
        </p:txBody>
      </p:sp>
      <p:sp>
        <p:nvSpPr>
          <p:cNvPr id="44039" name="Rectangle 7">
            <a:extLst>
              <a:ext uri="{FF2B5EF4-FFF2-40B4-BE49-F238E27FC236}">
                <a16:creationId xmlns:a16="http://schemas.microsoft.com/office/drawing/2014/main" id="{8F26A927-C173-5F48-9A5B-65AF5B2DDC80}"/>
              </a:ext>
            </a:extLst>
          </p:cNvPr>
          <p:cNvSpPr>
            <a:spLocks noChangeArrowheads="1"/>
          </p:cNvSpPr>
          <p:nvPr/>
        </p:nvSpPr>
        <p:spPr bwMode="auto">
          <a:xfrm>
            <a:off x="3429000" y="3810000"/>
            <a:ext cx="5334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public boolean equals(Object o) {</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if (o instanceof Circle) {</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return radius == ((Circle)o).radius;</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else</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return false;</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Times New Roman" panose="02020603050405020304" pitchFamily="18" charset="0"/>
              </a:rPr>
              <a:t>}</a:t>
            </a:r>
            <a:r>
              <a:rPr lang="en-US" altLang="en-US" sz="1500" b="1">
                <a:solidFill>
                  <a:schemeClr val="tx2"/>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25506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98B7B491-1566-F247-8254-D04FC50FD22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3F441B-6FD3-A447-957D-1B87881E3EE5}" type="slidenum">
              <a:rPr lang="en-US" altLang="en-US" sz="1400" smtClean="0"/>
              <a:pPr>
                <a:spcBef>
                  <a:spcPct val="0"/>
                </a:spcBef>
                <a:buClrTx/>
                <a:buSzTx/>
                <a:buFontTx/>
                <a:buNone/>
              </a:pPr>
              <a:t>17</a:t>
            </a:fld>
            <a:endParaRPr lang="en-US" altLang="en-US" sz="1400"/>
          </a:p>
        </p:txBody>
      </p:sp>
      <p:sp>
        <p:nvSpPr>
          <p:cNvPr id="45059" name="Rectangle 2">
            <a:extLst>
              <a:ext uri="{FF2B5EF4-FFF2-40B4-BE49-F238E27FC236}">
                <a16:creationId xmlns:a16="http://schemas.microsoft.com/office/drawing/2014/main" id="{6C24C544-A260-E840-AB56-4D115F3FE53D}"/>
              </a:ext>
            </a:extLst>
          </p:cNvPr>
          <p:cNvSpPr>
            <a:spLocks noGrp="1" noChangeArrowheads="1"/>
          </p:cNvSpPr>
          <p:nvPr>
            <p:ph type="title"/>
          </p:nvPr>
        </p:nvSpPr>
        <p:spPr>
          <a:xfrm>
            <a:off x="685800" y="228600"/>
            <a:ext cx="7772400" cy="685800"/>
          </a:xfrm>
        </p:spPr>
        <p:txBody>
          <a:bodyPr>
            <a:normAutofit fontScale="90000"/>
          </a:bodyPr>
          <a:lstStyle/>
          <a:p>
            <a:r>
              <a:rPr lang="en-US" altLang="en-US"/>
              <a:t>NOTE</a:t>
            </a:r>
          </a:p>
        </p:txBody>
      </p:sp>
      <p:sp>
        <p:nvSpPr>
          <p:cNvPr id="45060" name="Text Box 3">
            <a:extLst>
              <a:ext uri="{FF2B5EF4-FFF2-40B4-BE49-F238E27FC236}">
                <a16:creationId xmlns:a16="http://schemas.microsoft.com/office/drawing/2014/main" id="{EFF9AF90-CE99-ED4B-A784-F73F1111073D}"/>
              </a:ext>
            </a:extLst>
          </p:cNvPr>
          <p:cNvSpPr txBox="1">
            <a:spLocks noChangeArrowheads="1"/>
          </p:cNvSpPr>
          <p:nvPr/>
        </p:nvSpPr>
        <p:spPr bwMode="auto">
          <a:xfrm>
            <a:off x="152400" y="838200"/>
            <a:ext cx="8991600" cy="558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The == comparison operator is used for comparing two primitive data type values or for determining whether two objects have the same references. The equals method is intended to test whether two objects have the same contents, provided that the method is modified in the defining class of the objects. The == operator is stronger than the equals method, in that the == operator checks whether the two reference variables refer to the same object.</a:t>
            </a:r>
          </a:p>
        </p:txBody>
      </p:sp>
    </p:spTree>
    <p:extLst>
      <p:ext uri="{BB962C8B-B14F-4D97-AF65-F5344CB8AC3E}">
        <p14:creationId xmlns:p14="http://schemas.microsoft.com/office/powerpoint/2010/main" val="3394936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10EEA271-7CF1-EB4D-BC39-F438D419671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5992C83-2A43-1A4B-AB93-342E1A9D6AB4}" type="slidenum">
              <a:rPr lang="en-US" altLang="en-US" sz="1400" smtClean="0"/>
              <a:pPr>
                <a:spcBef>
                  <a:spcPct val="0"/>
                </a:spcBef>
                <a:buClrTx/>
                <a:buSzTx/>
                <a:buFontTx/>
                <a:buNone/>
              </a:pPr>
              <a:t>18</a:t>
            </a:fld>
            <a:endParaRPr lang="en-US" altLang="en-US" sz="1400"/>
          </a:p>
        </p:txBody>
      </p:sp>
      <p:sp>
        <p:nvSpPr>
          <p:cNvPr id="55299" name="Rectangle 2">
            <a:extLst>
              <a:ext uri="{FF2B5EF4-FFF2-40B4-BE49-F238E27FC236}">
                <a16:creationId xmlns:a16="http://schemas.microsoft.com/office/drawing/2014/main" id="{C125E279-F81C-824F-B983-2A66A0239FBF}"/>
              </a:ext>
            </a:extLst>
          </p:cNvPr>
          <p:cNvSpPr>
            <a:spLocks noGrp="1" noChangeArrowheads="1"/>
          </p:cNvSpPr>
          <p:nvPr>
            <p:ph type="title"/>
          </p:nvPr>
        </p:nvSpPr>
        <p:spPr>
          <a:xfrm>
            <a:off x="685800" y="0"/>
            <a:ext cx="7772400" cy="1428750"/>
          </a:xfrm>
        </p:spPr>
        <p:txBody>
          <a:bodyPr/>
          <a:lstStyle/>
          <a:p>
            <a:r>
              <a:rPr lang="en-US" altLang="en-US"/>
              <a:t>Accessibility Summary</a:t>
            </a:r>
          </a:p>
        </p:txBody>
      </p:sp>
      <p:sp>
        <p:nvSpPr>
          <p:cNvPr id="55300" name="Rectangle 4">
            <a:extLst>
              <a:ext uri="{FF2B5EF4-FFF2-40B4-BE49-F238E27FC236}">
                <a16:creationId xmlns:a16="http://schemas.microsoft.com/office/drawing/2014/main" id="{40664416-D09A-3146-A1BC-1A7B206A9D14}"/>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1" name="Rectangle 8">
            <a:extLst>
              <a:ext uri="{FF2B5EF4-FFF2-40B4-BE49-F238E27FC236}">
                <a16:creationId xmlns:a16="http://schemas.microsoft.com/office/drawing/2014/main" id="{71CFE15B-96A4-4943-9B3A-4C4ED6E7654D}"/>
              </a:ext>
            </a:extLst>
          </p:cNvPr>
          <p:cNvSpPr>
            <a:spLocks noChangeArrowheads="1"/>
          </p:cNvSpPr>
          <p:nvPr/>
        </p:nvSpPr>
        <p:spPr bwMode="auto">
          <a:xfrm>
            <a:off x="224790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5302" name="Object 7">
            <a:extLst>
              <a:ext uri="{FF2B5EF4-FFF2-40B4-BE49-F238E27FC236}">
                <a16:creationId xmlns:a16="http://schemas.microsoft.com/office/drawing/2014/main" id="{3B6CC951-C491-BE49-9952-7B6660B68DD4}"/>
              </a:ext>
            </a:extLst>
          </p:cNvPr>
          <p:cNvGraphicFramePr>
            <a:graphicFrameLocks noChangeAspect="1"/>
          </p:cNvGraphicFramePr>
          <p:nvPr/>
        </p:nvGraphicFramePr>
        <p:xfrm>
          <a:off x="381000" y="1981200"/>
          <a:ext cx="8382000" cy="3709988"/>
        </p:xfrm>
        <a:graphic>
          <a:graphicData uri="http://schemas.openxmlformats.org/presentationml/2006/ole">
            <mc:AlternateContent xmlns:mc="http://schemas.openxmlformats.org/markup-compatibility/2006">
              <mc:Choice xmlns:v="urn:schemas-microsoft-com:vml" Requires="v">
                <p:oleObj spid="_x0000_s10243" r:id="rId3" imgW="27889200" imgH="12344400" progId="Word.Picture.8">
                  <p:embed/>
                </p:oleObj>
              </mc:Choice>
              <mc:Fallback>
                <p:oleObj r:id="rId3" imgW="27889200" imgH="12344400" progId="Word.Picture.8">
                  <p:embed/>
                  <p:pic>
                    <p:nvPicPr>
                      <p:cNvPr id="55302" name="Object 7">
                        <a:extLst>
                          <a:ext uri="{FF2B5EF4-FFF2-40B4-BE49-F238E27FC236}">
                            <a16:creationId xmlns:a16="http://schemas.microsoft.com/office/drawing/2014/main" id="{3B6CC951-C491-BE49-9952-7B6660B68D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81200"/>
                        <a:ext cx="8382000" cy="370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96140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A33AC235-26A4-1D4D-A5C5-C8892F7020F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8A4C2D-AAF3-CB47-B56D-36918D23F9A2}" type="slidenum">
              <a:rPr lang="en-US" altLang="en-US" sz="1400" smtClean="0"/>
              <a:pPr>
                <a:spcBef>
                  <a:spcPct val="0"/>
                </a:spcBef>
                <a:buClrTx/>
                <a:buSzTx/>
                <a:buFontTx/>
                <a:buNone/>
              </a:pPr>
              <a:t>19</a:t>
            </a:fld>
            <a:endParaRPr lang="en-US" altLang="en-US" sz="1400"/>
          </a:p>
        </p:txBody>
      </p:sp>
      <p:sp>
        <p:nvSpPr>
          <p:cNvPr id="56323" name="Rectangle 2">
            <a:extLst>
              <a:ext uri="{FF2B5EF4-FFF2-40B4-BE49-F238E27FC236}">
                <a16:creationId xmlns:a16="http://schemas.microsoft.com/office/drawing/2014/main" id="{9696B308-4773-9943-95BB-B954328414F7}"/>
              </a:ext>
            </a:extLst>
          </p:cNvPr>
          <p:cNvSpPr>
            <a:spLocks noGrp="1" noChangeArrowheads="1"/>
          </p:cNvSpPr>
          <p:nvPr>
            <p:ph type="title"/>
          </p:nvPr>
        </p:nvSpPr>
        <p:spPr>
          <a:xfrm>
            <a:off x="685800" y="304800"/>
            <a:ext cx="7772400" cy="742950"/>
          </a:xfrm>
        </p:spPr>
        <p:txBody>
          <a:bodyPr>
            <a:normAutofit fontScale="90000"/>
          </a:bodyPr>
          <a:lstStyle/>
          <a:p>
            <a:r>
              <a:rPr lang="en-US" altLang="en-US"/>
              <a:t>Visibility Modifiers </a:t>
            </a:r>
          </a:p>
        </p:txBody>
      </p:sp>
      <p:sp>
        <p:nvSpPr>
          <p:cNvPr id="56324" name="Rectangle 5">
            <a:extLst>
              <a:ext uri="{FF2B5EF4-FFF2-40B4-BE49-F238E27FC236}">
                <a16:creationId xmlns:a16="http://schemas.microsoft.com/office/drawing/2014/main" id="{425D035A-4177-C84A-9E41-F24DEA382FDF}"/>
              </a:ext>
            </a:extLst>
          </p:cNvPr>
          <p:cNvSpPr>
            <a:spLocks noChangeArrowheads="1"/>
          </p:cNvSpPr>
          <p:nvPr/>
        </p:nvSpPr>
        <p:spPr bwMode="auto">
          <a:xfrm>
            <a:off x="1684338"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5" name="Rectangle 7">
            <a:extLst>
              <a:ext uri="{FF2B5EF4-FFF2-40B4-BE49-F238E27FC236}">
                <a16:creationId xmlns:a16="http://schemas.microsoft.com/office/drawing/2014/main" id="{CCA431B5-4A54-494C-B03C-1250E173944E}"/>
              </a:ext>
            </a:extLst>
          </p:cNvPr>
          <p:cNvSpPr>
            <a:spLocks noChangeArrowheads="1"/>
          </p:cNvSpPr>
          <p:nvPr/>
        </p:nvSpPr>
        <p:spPr bwMode="auto">
          <a:xfrm>
            <a:off x="1914525"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6" name="Rectangle 9">
            <a:extLst>
              <a:ext uri="{FF2B5EF4-FFF2-40B4-BE49-F238E27FC236}">
                <a16:creationId xmlns:a16="http://schemas.microsoft.com/office/drawing/2014/main" id="{A21A001D-8AAC-5244-A3C8-F6D3052D4962}"/>
              </a:ext>
            </a:extLst>
          </p:cNvPr>
          <p:cNvSpPr>
            <a:spLocks noChangeArrowheads="1"/>
          </p:cNvSpPr>
          <p:nvPr/>
        </p:nvSpPr>
        <p:spPr bwMode="auto">
          <a:xfrm>
            <a:off x="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6327" name="Object 8">
            <a:extLst>
              <a:ext uri="{FF2B5EF4-FFF2-40B4-BE49-F238E27FC236}">
                <a16:creationId xmlns:a16="http://schemas.microsoft.com/office/drawing/2014/main" id="{C99F0114-AD73-0140-B350-1B960A7E1523}"/>
              </a:ext>
            </a:extLst>
          </p:cNvPr>
          <p:cNvGraphicFramePr>
            <a:graphicFrameLocks noChangeAspect="1"/>
          </p:cNvGraphicFramePr>
          <p:nvPr/>
        </p:nvGraphicFramePr>
        <p:xfrm>
          <a:off x="0" y="1219200"/>
          <a:ext cx="8839200" cy="5040313"/>
        </p:xfrm>
        <a:graphic>
          <a:graphicData uri="http://schemas.openxmlformats.org/presentationml/2006/ole">
            <mc:AlternateContent xmlns:mc="http://schemas.openxmlformats.org/markup-compatibility/2006">
              <mc:Choice xmlns:v="urn:schemas-microsoft-com:vml" Requires="v">
                <p:oleObj spid="_x0000_s11267" name="Picture" r:id="rId3" imgW="15963900" imgH="9080500" progId="Word.Picture.8">
                  <p:embed/>
                </p:oleObj>
              </mc:Choice>
              <mc:Fallback>
                <p:oleObj name="Picture" r:id="rId3" imgW="15963900" imgH="9080500" progId="Word.Picture.8">
                  <p:embed/>
                  <p:pic>
                    <p:nvPicPr>
                      <p:cNvPr id="56327" name="Object 8">
                        <a:extLst>
                          <a:ext uri="{FF2B5EF4-FFF2-40B4-BE49-F238E27FC236}">
                            <a16:creationId xmlns:a16="http://schemas.microsoft.com/office/drawing/2014/main" id="{C99F0114-AD73-0140-B350-1B960A7E15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19200"/>
                        <a:ext cx="88392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02215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FirstChild</a:t>
            </a:r>
            <a:endParaRPr lang="en-US" dirty="0"/>
          </a:p>
        </p:txBody>
      </p:sp>
      <p:sp>
        <p:nvSpPr>
          <p:cNvPr id="3" name="Content Placeholder 2"/>
          <p:cNvSpPr>
            <a:spLocks noGrp="1"/>
          </p:cNvSpPr>
          <p:nvPr>
            <p:ph idx="1"/>
          </p:nvPr>
        </p:nvSpPr>
        <p:spPr/>
        <p:txBody>
          <a:bodyPr/>
          <a:lstStyle/>
          <a:p>
            <a:pPr marL="82296" indent="0">
              <a:buNone/>
            </a:pPr>
            <a:r>
              <a:rPr lang="en-US" b="1" dirty="0"/>
              <a:t>public class </a:t>
            </a:r>
            <a:r>
              <a:rPr lang="en-US" b="1" dirty="0" err="1"/>
              <a:t>FirstChild</a:t>
            </a:r>
            <a:r>
              <a:rPr lang="en-US" b="1" dirty="0"/>
              <a:t> extends </a:t>
            </a:r>
            <a:r>
              <a:rPr lang="en-US" b="1" dirty="0" err="1"/>
              <a:t>BaseClass</a:t>
            </a:r>
            <a:endParaRPr lang="en-US" b="1" dirty="0"/>
          </a:p>
          <a:p>
            <a:pPr marL="82296" indent="0">
              <a:buNone/>
            </a:pPr>
            <a:r>
              <a:rPr lang="en-US" dirty="0"/>
              <a:t>{</a:t>
            </a:r>
          </a:p>
          <a:p>
            <a:pPr marL="82296" indent="0">
              <a:buNone/>
            </a:pPr>
            <a:r>
              <a:rPr lang="en-US" dirty="0"/>
              <a:t>   </a:t>
            </a:r>
            <a:r>
              <a:rPr lang="en-US" b="1" dirty="0"/>
              <a:t>public String </a:t>
            </a:r>
            <a:r>
              <a:rPr lang="en-US" b="1" dirty="0" err="1"/>
              <a:t>getDescription</a:t>
            </a:r>
            <a:r>
              <a:rPr lang="en-US" b="1" dirty="0"/>
              <a:t>()</a:t>
            </a:r>
          </a:p>
          <a:p>
            <a:pPr marL="82296" indent="0">
              <a:buNone/>
            </a:pPr>
            <a:r>
              <a:rPr lang="en-US" dirty="0"/>
              <a:t>   {</a:t>
            </a:r>
          </a:p>
          <a:p>
            <a:pPr marL="82296" indent="0">
              <a:buNone/>
            </a:pPr>
            <a:r>
              <a:rPr lang="en-US" dirty="0"/>
              <a:t>     </a:t>
            </a:r>
            <a:r>
              <a:rPr lang="en-US" b="1" dirty="0"/>
              <a:t>return “I am the oldest.";</a:t>
            </a:r>
          </a:p>
          <a:p>
            <a:pPr marL="82296" indent="0">
              <a:buNone/>
            </a:pPr>
            <a:r>
              <a:rPr lang="en-US" dirty="0"/>
              <a:t>   }</a:t>
            </a:r>
          </a:p>
          <a:p>
            <a:pPr marL="82296" indent="0">
              <a:buNone/>
            </a:pPr>
            <a:r>
              <a:rPr lang="en-US" dirty="0"/>
              <a:t>}</a:t>
            </a:r>
          </a:p>
        </p:txBody>
      </p:sp>
    </p:spTree>
    <p:extLst>
      <p:ext uri="{BB962C8B-B14F-4D97-AF65-F5344CB8AC3E}">
        <p14:creationId xmlns:p14="http://schemas.microsoft.com/office/powerpoint/2010/main" val="1998482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1BD02449-ECB3-4A4A-8E96-DF77AD2A9E1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D50BAFD-1514-D54F-9307-B431E082D42C}" type="slidenum">
              <a:rPr lang="en-US" altLang="en-US" sz="1400" smtClean="0"/>
              <a:pPr>
                <a:spcBef>
                  <a:spcPct val="0"/>
                </a:spcBef>
                <a:buClrTx/>
                <a:buSzTx/>
                <a:buFontTx/>
                <a:buNone/>
              </a:pPr>
              <a:t>20</a:t>
            </a:fld>
            <a:endParaRPr lang="en-US" altLang="en-US" sz="1400"/>
          </a:p>
        </p:txBody>
      </p:sp>
      <p:sp>
        <p:nvSpPr>
          <p:cNvPr id="57347" name="Rectangle 2">
            <a:extLst>
              <a:ext uri="{FF2B5EF4-FFF2-40B4-BE49-F238E27FC236}">
                <a16:creationId xmlns:a16="http://schemas.microsoft.com/office/drawing/2014/main" id="{0796440F-7CF4-D84D-903F-966C22D567AC}"/>
              </a:ext>
            </a:extLst>
          </p:cNvPr>
          <p:cNvSpPr>
            <a:spLocks noGrp="1" noChangeArrowheads="1"/>
          </p:cNvSpPr>
          <p:nvPr>
            <p:ph type="title"/>
          </p:nvPr>
        </p:nvSpPr>
        <p:spPr>
          <a:xfrm>
            <a:off x="228600" y="228600"/>
            <a:ext cx="8610600" cy="685800"/>
          </a:xfrm>
        </p:spPr>
        <p:txBody>
          <a:bodyPr/>
          <a:lstStyle/>
          <a:p>
            <a:r>
              <a:rPr lang="en-US" altLang="en-US" sz="3600"/>
              <a:t>A Subclass Cannot Weaken the Accessibility</a:t>
            </a:r>
          </a:p>
        </p:txBody>
      </p:sp>
      <p:sp>
        <p:nvSpPr>
          <p:cNvPr id="57348" name="Text Box 3">
            <a:extLst>
              <a:ext uri="{FF2B5EF4-FFF2-40B4-BE49-F238E27FC236}">
                <a16:creationId xmlns:a16="http://schemas.microsoft.com/office/drawing/2014/main" id="{FF136EA9-47F2-1842-8AC3-EC90318D2A7B}"/>
              </a:ext>
            </a:extLst>
          </p:cNvPr>
          <p:cNvSpPr txBox="1">
            <a:spLocks noChangeArrowheads="1"/>
          </p:cNvSpPr>
          <p:nvPr/>
        </p:nvSpPr>
        <p:spPr bwMode="auto">
          <a:xfrm>
            <a:off x="533400" y="1295400"/>
            <a:ext cx="80772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A subclass may override a protected method in its superclass and change its visibility to public. However, a subclass cannot weaken the accessibility of a method defined in the superclass. For example, if a method is defined as public in the superclass, it must be defined as public in the subclass. </a:t>
            </a:r>
          </a:p>
        </p:txBody>
      </p:sp>
    </p:spTree>
    <p:extLst>
      <p:ext uri="{BB962C8B-B14F-4D97-AF65-F5344CB8AC3E}">
        <p14:creationId xmlns:p14="http://schemas.microsoft.com/office/powerpoint/2010/main" val="249142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111B9E6E-FE0B-7D47-9025-A1209C91CC7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3338E39-E67E-3541-B188-A96A5ABA95A0}" type="slidenum">
              <a:rPr lang="en-US" altLang="en-US" sz="1400" smtClean="0"/>
              <a:pPr>
                <a:spcBef>
                  <a:spcPct val="0"/>
                </a:spcBef>
                <a:buClrTx/>
                <a:buSzTx/>
                <a:buFontTx/>
                <a:buNone/>
              </a:pPr>
              <a:t>21</a:t>
            </a:fld>
            <a:endParaRPr lang="en-US" altLang="en-US" sz="1400"/>
          </a:p>
        </p:txBody>
      </p:sp>
      <p:sp>
        <p:nvSpPr>
          <p:cNvPr id="58371" name="Rectangle 2">
            <a:extLst>
              <a:ext uri="{FF2B5EF4-FFF2-40B4-BE49-F238E27FC236}">
                <a16:creationId xmlns:a16="http://schemas.microsoft.com/office/drawing/2014/main" id="{FDC28155-76D0-0242-8402-05257BE753AE}"/>
              </a:ext>
            </a:extLst>
          </p:cNvPr>
          <p:cNvSpPr>
            <a:spLocks noGrp="1" noChangeArrowheads="1"/>
          </p:cNvSpPr>
          <p:nvPr>
            <p:ph type="title"/>
          </p:nvPr>
        </p:nvSpPr>
        <p:spPr>
          <a:xfrm>
            <a:off x="685800" y="228600"/>
            <a:ext cx="7772400" cy="685800"/>
          </a:xfrm>
        </p:spPr>
        <p:txBody>
          <a:bodyPr>
            <a:normAutofit fontScale="90000"/>
          </a:bodyPr>
          <a:lstStyle/>
          <a:p>
            <a:r>
              <a:rPr lang="en-US" altLang="en-US"/>
              <a:t>NOTE</a:t>
            </a:r>
          </a:p>
        </p:txBody>
      </p:sp>
      <p:sp>
        <p:nvSpPr>
          <p:cNvPr id="58372" name="Text Box 3">
            <a:extLst>
              <a:ext uri="{FF2B5EF4-FFF2-40B4-BE49-F238E27FC236}">
                <a16:creationId xmlns:a16="http://schemas.microsoft.com/office/drawing/2014/main" id="{E3C821F9-1B6E-DE40-A084-0F4C4C90ECB5}"/>
              </a:ext>
            </a:extLst>
          </p:cNvPr>
          <p:cNvSpPr txBox="1">
            <a:spLocks noChangeArrowheads="1"/>
          </p:cNvSpPr>
          <p:nvPr/>
        </p:nvSpPr>
        <p:spPr bwMode="auto">
          <a:xfrm>
            <a:off x="533400" y="1295400"/>
            <a:ext cx="80772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The modifiers are used on classes and class members (data and methods), except that the </a:t>
            </a:r>
            <a:r>
              <a:rPr lang="en-US" altLang="en-US" sz="3600" u="sng">
                <a:cs typeface="Times New Roman" panose="02020603050405020304" pitchFamily="18" charset="0"/>
              </a:rPr>
              <a:t>final</a:t>
            </a:r>
            <a:r>
              <a:rPr lang="en-US" altLang="en-US" sz="3600">
                <a:cs typeface="Times New Roman" panose="02020603050405020304" pitchFamily="18" charset="0"/>
              </a:rPr>
              <a:t> modifier can also be used on local variables in a method. A final local variable is a constant inside a method.</a:t>
            </a:r>
          </a:p>
        </p:txBody>
      </p:sp>
    </p:spTree>
    <p:extLst>
      <p:ext uri="{BB962C8B-B14F-4D97-AF65-F5344CB8AC3E}">
        <p14:creationId xmlns:p14="http://schemas.microsoft.com/office/powerpoint/2010/main" val="3567003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4844F4D2-BFD9-4E48-9937-FA0FE21C5EC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CFAF5A-1E2E-5548-B01C-A307C8EE38EC}" type="slidenum">
              <a:rPr lang="en-US" altLang="en-US" sz="1400" smtClean="0"/>
              <a:pPr>
                <a:spcBef>
                  <a:spcPct val="0"/>
                </a:spcBef>
                <a:buClrTx/>
                <a:buSzTx/>
                <a:buFontTx/>
                <a:buNone/>
              </a:pPr>
              <a:t>22</a:t>
            </a:fld>
            <a:endParaRPr lang="en-US" altLang="en-US" sz="1400"/>
          </a:p>
        </p:txBody>
      </p:sp>
      <p:sp>
        <p:nvSpPr>
          <p:cNvPr id="59395" name="Rectangle 2">
            <a:extLst>
              <a:ext uri="{FF2B5EF4-FFF2-40B4-BE49-F238E27FC236}">
                <a16:creationId xmlns:a16="http://schemas.microsoft.com/office/drawing/2014/main" id="{090A9E81-9BA3-A040-B299-28596758A87D}"/>
              </a:ext>
            </a:extLst>
          </p:cNvPr>
          <p:cNvSpPr>
            <a:spLocks noGrp="1" noChangeArrowheads="1"/>
          </p:cNvSpPr>
          <p:nvPr>
            <p:ph type="title"/>
          </p:nvPr>
        </p:nvSpPr>
        <p:spPr>
          <a:xfrm>
            <a:off x="685800" y="0"/>
            <a:ext cx="7772400" cy="1428750"/>
          </a:xfrm>
        </p:spPr>
        <p:txBody>
          <a:bodyPr/>
          <a:lstStyle/>
          <a:p>
            <a:r>
              <a:rPr lang="en-US" altLang="en-US"/>
              <a:t>The </a:t>
            </a:r>
            <a:r>
              <a:rPr lang="en-US" altLang="en-US" sz="4200">
                <a:latin typeface="Courier New" panose="02070309020205020404" pitchFamily="49" charset="0"/>
              </a:rPr>
              <a:t>final</a:t>
            </a:r>
            <a:r>
              <a:rPr lang="en-US" altLang="en-US"/>
              <a:t> Modifier</a:t>
            </a:r>
          </a:p>
        </p:txBody>
      </p:sp>
      <p:sp>
        <p:nvSpPr>
          <p:cNvPr id="57348" name="Rectangle 3">
            <a:extLst>
              <a:ext uri="{FF2B5EF4-FFF2-40B4-BE49-F238E27FC236}">
                <a16:creationId xmlns:a16="http://schemas.microsoft.com/office/drawing/2014/main" id="{AFA0152C-7648-B945-AFEA-034D60194780}"/>
              </a:ext>
            </a:extLst>
          </p:cNvPr>
          <p:cNvSpPr>
            <a:spLocks noGrp="1" noChangeArrowheads="1"/>
          </p:cNvSpPr>
          <p:nvPr>
            <p:ph type="body" idx="1"/>
          </p:nvPr>
        </p:nvSpPr>
        <p:spPr>
          <a:xfrm>
            <a:off x="685800" y="1371600"/>
            <a:ext cx="7772400" cy="4133850"/>
          </a:xfrm>
        </p:spPr>
        <p:txBody>
          <a:bodyPr/>
          <a:lstStyle/>
          <a:p>
            <a:pPr>
              <a:lnSpc>
                <a:spcPct val="90000"/>
              </a:lnSpc>
              <a:buFont typeface="Wingdings" panose="05000000000000000000" pitchFamily="2" charset="2"/>
              <a:buChar char="q"/>
              <a:defRPr/>
            </a:pPr>
            <a:r>
              <a:rPr lang="en-US" altLang="en-US" sz="2600" dirty="0"/>
              <a:t>The </a:t>
            </a:r>
            <a:r>
              <a:rPr lang="en-US" altLang="en-US" sz="2600" dirty="0">
                <a:latin typeface="Courier New" panose="02070309020205020404" pitchFamily="49" charset="0"/>
              </a:rPr>
              <a:t>final</a:t>
            </a:r>
            <a:r>
              <a:rPr lang="en-US" altLang="en-US" sz="2800" dirty="0"/>
              <a:t> class cannot be extended:</a:t>
            </a:r>
          </a:p>
          <a:p>
            <a:pPr marL="0" indent="0">
              <a:lnSpc>
                <a:spcPct val="90000"/>
              </a:lnSpc>
              <a:buFont typeface="Monotype Sorts"/>
              <a:buNone/>
              <a:defRPr/>
            </a:pPr>
            <a:r>
              <a:rPr lang="en-US" altLang="en-US" sz="2400" dirty="0">
                <a:solidFill>
                  <a:schemeClr val="tx2"/>
                </a:solidFill>
              </a:rPr>
              <a:t>        </a:t>
            </a:r>
            <a:r>
              <a:rPr lang="en-US" altLang="en-US" sz="2200" dirty="0">
                <a:solidFill>
                  <a:schemeClr val="tx2"/>
                </a:solidFill>
                <a:latin typeface="Courier New" panose="02070309020205020404" pitchFamily="49" charset="0"/>
              </a:rPr>
              <a:t>final class Math {</a:t>
            </a:r>
          </a:p>
          <a:p>
            <a:pPr marL="0" indent="0">
              <a:lnSpc>
                <a:spcPct val="90000"/>
              </a:lnSpc>
              <a:buFont typeface="Monotype Sorts"/>
              <a:buNone/>
              <a:defRPr/>
            </a:pPr>
            <a:r>
              <a:rPr lang="en-US" altLang="en-US" sz="2200" dirty="0">
                <a:solidFill>
                  <a:schemeClr val="tx2"/>
                </a:solidFill>
                <a:latin typeface="Courier New" panose="02070309020205020404" pitchFamily="49" charset="0"/>
              </a:rPr>
              <a:t>      ...</a:t>
            </a:r>
          </a:p>
          <a:p>
            <a:pPr marL="0" indent="0">
              <a:lnSpc>
                <a:spcPct val="90000"/>
              </a:lnSpc>
              <a:buFont typeface="Monotype Sorts"/>
              <a:buNone/>
              <a:defRPr/>
            </a:pPr>
            <a:r>
              <a:rPr lang="en-US" altLang="en-US" sz="2200" dirty="0">
                <a:solidFill>
                  <a:schemeClr val="tx2"/>
                </a:solidFill>
                <a:latin typeface="Courier New" panose="02070309020205020404" pitchFamily="49" charset="0"/>
              </a:rPr>
              <a:t>    }</a:t>
            </a:r>
            <a:endParaRPr lang="en-US" altLang="en-US" sz="2800" dirty="0">
              <a:solidFill>
                <a:schemeClr val="tx2"/>
              </a:solidFill>
            </a:endParaRPr>
          </a:p>
          <a:p>
            <a:pPr>
              <a:lnSpc>
                <a:spcPct val="90000"/>
              </a:lnSpc>
              <a:spcBef>
                <a:spcPct val="100000"/>
              </a:spcBef>
              <a:buFont typeface="Wingdings" panose="05000000000000000000" pitchFamily="2" charset="2"/>
              <a:buChar char="q"/>
              <a:defRPr/>
            </a:pPr>
            <a:r>
              <a:rPr lang="en-US" altLang="en-US" sz="2600" dirty="0"/>
              <a:t>The </a:t>
            </a:r>
            <a:r>
              <a:rPr lang="en-US" altLang="en-US" sz="2600" dirty="0">
                <a:latin typeface="Courier New" panose="02070309020205020404" pitchFamily="49" charset="0"/>
              </a:rPr>
              <a:t>final</a:t>
            </a:r>
            <a:r>
              <a:rPr lang="en-US" altLang="en-US" sz="2800" dirty="0"/>
              <a:t> variable is a constant:</a:t>
            </a:r>
          </a:p>
          <a:p>
            <a:pPr marL="0" indent="0">
              <a:lnSpc>
                <a:spcPct val="90000"/>
              </a:lnSpc>
              <a:buFont typeface="Monotype Sorts"/>
              <a:buNone/>
              <a:defRPr/>
            </a:pPr>
            <a:r>
              <a:rPr lang="en-US" altLang="en-US" sz="2400"/>
              <a:t>        </a:t>
            </a:r>
            <a:r>
              <a:rPr lang="en-US" altLang="en-US" sz="2200" dirty="0">
                <a:solidFill>
                  <a:schemeClr val="tx2"/>
                </a:solidFill>
                <a:latin typeface="Courier New" panose="02070309020205020404" pitchFamily="49" charset="0"/>
              </a:rPr>
              <a:t>final static double PI = 3.14159;</a:t>
            </a:r>
            <a:endParaRPr lang="en-US" altLang="en-US" sz="2800" dirty="0">
              <a:solidFill>
                <a:schemeClr val="tx2"/>
              </a:solidFill>
            </a:endParaRPr>
          </a:p>
          <a:p>
            <a:pPr>
              <a:lnSpc>
                <a:spcPct val="90000"/>
              </a:lnSpc>
              <a:spcBef>
                <a:spcPct val="100000"/>
              </a:spcBef>
              <a:buFont typeface="Wingdings" panose="05000000000000000000" pitchFamily="2" charset="2"/>
              <a:buChar char="q"/>
              <a:defRPr/>
            </a:pPr>
            <a:r>
              <a:rPr lang="en-US" altLang="en-US" sz="2600" dirty="0"/>
              <a:t>The </a:t>
            </a:r>
            <a:r>
              <a:rPr lang="en-US" altLang="en-US" sz="2600" dirty="0">
                <a:latin typeface="Courier New" panose="02070309020205020404" pitchFamily="49" charset="0"/>
              </a:rPr>
              <a:t>final</a:t>
            </a:r>
            <a:r>
              <a:rPr lang="en-US" altLang="en-US" sz="2800" dirty="0"/>
              <a:t> method cannot be</a:t>
            </a:r>
            <a:br>
              <a:rPr lang="en-US" altLang="en-US" sz="2800" dirty="0"/>
            </a:br>
            <a:r>
              <a:rPr lang="en-US" altLang="en-US" sz="2800" dirty="0"/>
              <a:t>overridden by its subclasses.</a:t>
            </a:r>
          </a:p>
        </p:txBody>
      </p:sp>
    </p:spTree>
    <p:extLst>
      <p:ext uri="{BB962C8B-B14F-4D97-AF65-F5344CB8AC3E}">
        <p14:creationId xmlns:p14="http://schemas.microsoft.com/office/powerpoint/2010/main" val="984241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SecondChild</a:t>
            </a:r>
            <a:endParaRPr lang="en-US" dirty="0"/>
          </a:p>
        </p:txBody>
      </p:sp>
      <p:sp>
        <p:nvSpPr>
          <p:cNvPr id="3" name="Content Placeholder 2"/>
          <p:cNvSpPr>
            <a:spLocks noGrp="1"/>
          </p:cNvSpPr>
          <p:nvPr>
            <p:ph idx="1"/>
          </p:nvPr>
        </p:nvSpPr>
        <p:spPr/>
        <p:txBody>
          <a:bodyPr/>
          <a:lstStyle/>
          <a:p>
            <a:pPr marL="82296" indent="0">
              <a:buNone/>
            </a:pPr>
            <a:r>
              <a:rPr lang="en-US" b="1" dirty="0"/>
              <a:t>public class </a:t>
            </a:r>
            <a:r>
              <a:rPr lang="en-US" b="1" dirty="0" err="1"/>
              <a:t>SecondChild</a:t>
            </a:r>
            <a:r>
              <a:rPr lang="en-US" b="1" dirty="0"/>
              <a:t> extends </a:t>
            </a:r>
            <a:r>
              <a:rPr lang="en-US" b="1" dirty="0" err="1"/>
              <a:t>BaseClass</a:t>
            </a:r>
            <a:endParaRPr lang="en-US" b="1" dirty="0"/>
          </a:p>
          <a:p>
            <a:pPr marL="82296" indent="0">
              <a:buNone/>
            </a:pPr>
            <a:r>
              <a:rPr lang="en-US" dirty="0"/>
              <a:t>{</a:t>
            </a:r>
          </a:p>
          <a:p>
            <a:pPr marL="82296" indent="0">
              <a:buNone/>
            </a:pPr>
            <a:r>
              <a:rPr lang="en-US" dirty="0"/>
              <a:t>   </a:t>
            </a:r>
            <a:r>
              <a:rPr lang="en-US" b="1" dirty="0"/>
              <a:t>public String </a:t>
            </a:r>
            <a:r>
              <a:rPr lang="en-US" b="1" dirty="0" err="1"/>
              <a:t>getDescription</a:t>
            </a:r>
            <a:r>
              <a:rPr lang="en-US" b="1" dirty="0"/>
              <a:t>()</a:t>
            </a:r>
          </a:p>
          <a:p>
            <a:pPr marL="82296" indent="0">
              <a:buNone/>
            </a:pPr>
            <a:r>
              <a:rPr lang="en-US" dirty="0"/>
              <a:t>   {</a:t>
            </a:r>
          </a:p>
          <a:p>
            <a:pPr marL="82296" indent="0">
              <a:buNone/>
            </a:pPr>
            <a:r>
              <a:rPr lang="en-US" dirty="0"/>
              <a:t>      </a:t>
            </a:r>
            <a:r>
              <a:rPr lang="en-US" b="1" dirty="0"/>
              <a:t>return “I am the second child.";</a:t>
            </a:r>
          </a:p>
          <a:p>
            <a:pPr marL="82296" indent="0">
              <a:buNone/>
            </a:pPr>
            <a:r>
              <a:rPr lang="en-US" dirty="0"/>
              <a:t>    }</a:t>
            </a:r>
          </a:p>
          <a:p>
            <a:pPr marL="82296" indent="0">
              <a:buNone/>
            </a:pPr>
            <a:r>
              <a:rPr lang="en-US" dirty="0"/>
              <a:t>}</a:t>
            </a:r>
          </a:p>
        </p:txBody>
      </p:sp>
    </p:spTree>
    <p:extLst>
      <p:ext uri="{BB962C8B-B14F-4D97-AF65-F5344CB8AC3E}">
        <p14:creationId xmlns:p14="http://schemas.microsoft.com/office/powerpoint/2010/main" val="3721657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Tester</a:t>
            </a:r>
          </a:p>
        </p:txBody>
      </p:sp>
      <p:sp>
        <p:nvSpPr>
          <p:cNvPr id="3" name="Content Placeholder 2"/>
          <p:cNvSpPr>
            <a:spLocks noGrp="1"/>
          </p:cNvSpPr>
          <p:nvPr>
            <p:ph idx="1"/>
          </p:nvPr>
        </p:nvSpPr>
        <p:spPr/>
        <p:txBody>
          <a:bodyPr>
            <a:normAutofit fontScale="55000" lnSpcReduction="20000"/>
          </a:bodyPr>
          <a:lstStyle/>
          <a:p>
            <a:pPr marL="82296" indent="0">
              <a:buNone/>
            </a:pPr>
            <a:r>
              <a:rPr lang="en-US" dirty="0"/>
              <a:t>public static void main(String[] </a:t>
            </a:r>
            <a:r>
              <a:rPr lang="en-US" dirty="0" err="1"/>
              <a:t>args</a:t>
            </a:r>
            <a:r>
              <a:rPr lang="en-US" dirty="0"/>
              <a:t>) {</a:t>
            </a:r>
          </a:p>
          <a:p>
            <a:pPr marL="82296" indent="0">
              <a:buNone/>
            </a:pPr>
            <a:r>
              <a:rPr lang="en-US" dirty="0"/>
              <a:t>  </a:t>
            </a:r>
            <a:r>
              <a:rPr lang="en-US" dirty="0" err="1"/>
              <a:t>BaseClass</a:t>
            </a:r>
            <a:r>
              <a:rPr lang="en-US" dirty="0"/>
              <a:t>[] </a:t>
            </a:r>
            <a:r>
              <a:rPr lang="en-US" dirty="0" err="1"/>
              <a:t>bc</a:t>
            </a:r>
            <a:r>
              <a:rPr lang="en-US" dirty="0"/>
              <a:t> = </a:t>
            </a:r>
            <a:r>
              <a:rPr lang="en-US" b="1" dirty="0"/>
              <a:t>new </a:t>
            </a:r>
            <a:r>
              <a:rPr lang="en-US" b="1" dirty="0" err="1"/>
              <a:t>BaseClass</a:t>
            </a:r>
            <a:r>
              <a:rPr lang="en-US" b="1" dirty="0"/>
              <a:t>[21];</a:t>
            </a:r>
          </a:p>
          <a:p>
            <a:pPr marL="82296" indent="0">
              <a:buNone/>
            </a:pPr>
            <a:r>
              <a:rPr lang="en-US" b="1" dirty="0"/>
              <a:t>  </a:t>
            </a:r>
            <a:r>
              <a:rPr lang="fr-FR" b="1" dirty="0" err="1"/>
              <a:t>int</a:t>
            </a:r>
            <a:r>
              <a:rPr lang="fr-FR" b="1" dirty="0"/>
              <a:t> type = 0;</a:t>
            </a:r>
          </a:p>
          <a:p>
            <a:pPr marL="82296" indent="0">
              <a:buNone/>
            </a:pPr>
            <a:r>
              <a:rPr lang="fr-FR" b="1" dirty="0"/>
              <a:t>  f</a:t>
            </a:r>
            <a:r>
              <a:rPr lang="en-US" b="1" dirty="0"/>
              <a:t>or (</a:t>
            </a:r>
            <a:r>
              <a:rPr lang="en-US" b="1" dirty="0" err="1"/>
              <a:t>int</a:t>
            </a:r>
            <a:r>
              <a:rPr lang="en-US" b="1" dirty="0"/>
              <a:t> index = 0; index &lt; 21; index++) </a:t>
            </a:r>
            <a:r>
              <a:rPr lang="en-US" dirty="0"/>
              <a:t>{</a:t>
            </a:r>
          </a:p>
          <a:p>
            <a:pPr marL="356616" lvl="1" indent="0">
              <a:buNone/>
            </a:pPr>
            <a:r>
              <a:rPr lang="en-US" dirty="0"/>
              <a:t>type = (</a:t>
            </a:r>
            <a:r>
              <a:rPr lang="en-US" b="1" dirty="0" err="1"/>
              <a:t>int</a:t>
            </a:r>
            <a:r>
              <a:rPr lang="en-US" b="1" dirty="0"/>
              <a:t>)(</a:t>
            </a:r>
            <a:r>
              <a:rPr lang="en-US" b="1" dirty="0" err="1"/>
              <a:t>Math.</a:t>
            </a:r>
            <a:r>
              <a:rPr lang="en-US" b="1" i="1" dirty="0" err="1"/>
              <a:t>random</a:t>
            </a:r>
            <a:r>
              <a:rPr lang="en-US" b="1" i="1" dirty="0"/>
              <a:t>() * 3);</a:t>
            </a:r>
          </a:p>
          <a:p>
            <a:pPr marL="356616" lvl="1" indent="0">
              <a:buNone/>
            </a:pPr>
            <a:r>
              <a:rPr lang="en-US" b="1" dirty="0"/>
              <a:t>if (type == 0)</a:t>
            </a:r>
          </a:p>
          <a:p>
            <a:pPr marL="356616" lvl="1" indent="0">
              <a:buNone/>
            </a:pPr>
            <a:r>
              <a:rPr lang="en-US" dirty="0"/>
              <a:t>  </a:t>
            </a:r>
            <a:r>
              <a:rPr lang="en-US" dirty="0" err="1"/>
              <a:t>bc</a:t>
            </a:r>
            <a:r>
              <a:rPr lang="en-US" dirty="0"/>
              <a:t>[index] = </a:t>
            </a:r>
            <a:r>
              <a:rPr lang="en-US" b="1" dirty="0"/>
              <a:t>new </a:t>
            </a:r>
            <a:r>
              <a:rPr lang="en-US" b="1" dirty="0" err="1"/>
              <a:t>BaseClass</a:t>
            </a:r>
            <a:r>
              <a:rPr lang="en-US" b="1" dirty="0"/>
              <a:t>();</a:t>
            </a:r>
          </a:p>
          <a:p>
            <a:pPr marL="356616" lvl="1" indent="0">
              <a:buNone/>
            </a:pPr>
            <a:r>
              <a:rPr lang="en-US" b="1" dirty="0"/>
              <a:t>else if (type == 1)</a:t>
            </a:r>
          </a:p>
          <a:p>
            <a:pPr marL="356616" lvl="1" indent="0">
              <a:buNone/>
            </a:pPr>
            <a:r>
              <a:rPr lang="en-US" dirty="0"/>
              <a:t>  </a:t>
            </a:r>
            <a:r>
              <a:rPr lang="en-US" dirty="0" err="1"/>
              <a:t>bc</a:t>
            </a:r>
            <a:r>
              <a:rPr lang="en-US" dirty="0"/>
              <a:t>[index] = </a:t>
            </a:r>
            <a:r>
              <a:rPr lang="en-US" b="1" dirty="0"/>
              <a:t>new </a:t>
            </a:r>
            <a:r>
              <a:rPr lang="en-US" b="1" dirty="0" err="1"/>
              <a:t>FirstChild</a:t>
            </a:r>
            <a:r>
              <a:rPr lang="en-US" b="1" dirty="0"/>
              <a:t>();</a:t>
            </a:r>
          </a:p>
          <a:p>
            <a:pPr marL="356616" lvl="1" indent="0">
              <a:buNone/>
            </a:pPr>
            <a:r>
              <a:rPr lang="da-DK" b="1" dirty="0" err="1"/>
              <a:t>else</a:t>
            </a:r>
            <a:r>
              <a:rPr lang="da-DK" b="1" dirty="0"/>
              <a:t> </a:t>
            </a:r>
          </a:p>
          <a:p>
            <a:pPr marL="356616" lvl="1" indent="0">
              <a:buNone/>
            </a:pPr>
            <a:r>
              <a:rPr lang="da-DK" dirty="0"/>
              <a:t>  </a:t>
            </a:r>
            <a:r>
              <a:rPr lang="da-DK" dirty="0" err="1"/>
              <a:t>bc</a:t>
            </a:r>
            <a:r>
              <a:rPr lang="da-DK" dirty="0"/>
              <a:t>[</a:t>
            </a:r>
            <a:r>
              <a:rPr lang="da-DK" dirty="0" err="1"/>
              <a:t>index</a:t>
            </a:r>
            <a:r>
              <a:rPr lang="da-DK" dirty="0"/>
              <a:t>] = </a:t>
            </a:r>
            <a:r>
              <a:rPr lang="da-DK" b="1" dirty="0"/>
              <a:t>new </a:t>
            </a:r>
            <a:r>
              <a:rPr lang="da-DK" b="1" dirty="0" err="1"/>
              <a:t>SecondChild</a:t>
            </a:r>
            <a:r>
              <a:rPr lang="da-DK" b="1" dirty="0"/>
              <a:t>();</a:t>
            </a:r>
          </a:p>
          <a:p>
            <a:pPr marL="356616" lvl="1" indent="0">
              <a:buNone/>
            </a:pPr>
            <a:r>
              <a:rPr lang="da-DK" dirty="0"/>
              <a:t>}</a:t>
            </a:r>
          </a:p>
          <a:p>
            <a:pPr marL="356616" lvl="1" indent="0">
              <a:buNone/>
            </a:pPr>
            <a:r>
              <a:rPr lang="en-US" b="1" dirty="0"/>
              <a:t>for (</a:t>
            </a:r>
            <a:r>
              <a:rPr lang="en-US" b="1" dirty="0" err="1"/>
              <a:t>int</a:t>
            </a:r>
            <a:r>
              <a:rPr lang="en-US" b="1" dirty="0"/>
              <a:t> index = 0; index &lt; 21; index++)</a:t>
            </a:r>
            <a:r>
              <a:rPr lang="en-US" dirty="0"/>
              <a:t>{</a:t>
            </a:r>
          </a:p>
          <a:p>
            <a:pPr marL="356616" lvl="1" indent="0">
              <a:buNone/>
            </a:pPr>
            <a:r>
              <a:rPr lang="en-US" dirty="0"/>
              <a:t>  </a:t>
            </a:r>
            <a:r>
              <a:rPr lang="en-US" dirty="0" err="1"/>
              <a:t>System.</a:t>
            </a:r>
            <a:r>
              <a:rPr lang="en-US" b="1" i="1" dirty="0" err="1"/>
              <a:t>out.println</a:t>
            </a:r>
            <a:r>
              <a:rPr lang="en-US" b="1" i="1" dirty="0"/>
              <a:t>((index + 1) + "   "  + </a:t>
            </a:r>
            <a:r>
              <a:rPr lang="en-US" b="1" i="1" dirty="0" err="1"/>
              <a:t>bc</a:t>
            </a:r>
            <a:r>
              <a:rPr lang="en-US" b="1" i="1" dirty="0"/>
              <a:t>[index].</a:t>
            </a:r>
            <a:r>
              <a:rPr lang="en-US" b="1" i="1" dirty="0" err="1"/>
              <a:t>getDescription</a:t>
            </a:r>
            <a:r>
              <a:rPr lang="en-US" b="1" i="1" dirty="0"/>
              <a:t>());</a:t>
            </a:r>
          </a:p>
          <a:p>
            <a:pPr marL="356616" lvl="1" indent="0">
              <a:buNone/>
            </a:pPr>
            <a:r>
              <a:rPr lang="en-US" dirty="0"/>
              <a:t>}</a:t>
            </a:r>
          </a:p>
          <a:p>
            <a:pPr marL="82296" indent="0">
              <a:buNone/>
            </a:pPr>
            <a:r>
              <a:rPr lang="en-US" dirty="0"/>
              <a:t>}</a:t>
            </a:r>
          </a:p>
          <a:p>
            <a:pPr marL="356616" lvl="1" indent="0">
              <a:buNone/>
            </a:pPr>
            <a:r>
              <a:rPr lang="en-US" dirty="0"/>
              <a:t>  </a:t>
            </a:r>
          </a:p>
        </p:txBody>
      </p:sp>
    </p:spTree>
    <p:extLst>
      <p:ext uri="{BB962C8B-B14F-4D97-AF65-F5344CB8AC3E}">
        <p14:creationId xmlns:p14="http://schemas.microsoft.com/office/powerpoint/2010/main" val="2724295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Socrative</a:t>
            </a:r>
            <a:endParaRPr lang="en-US" dirty="0"/>
          </a:p>
        </p:txBody>
      </p:sp>
      <p:sp>
        <p:nvSpPr>
          <p:cNvPr id="3" name="Content Placeholder 2"/>
          <p:cNvSpPr>
            <a:spLocks noGrp="1"/>
          </p:cNvSpPr>
          <p:nvPr>
            <p:ph idx="1"/>
          </p:nvPr>
        </p:nvSpPr>
        <p:spPr/>
        <p:txBody>
          <a:bodyPr/>
          <a:lstStyle/>
          <a:p>
            <a:r>
              <a:rPr lang="en-US" dirty="0" err="1"/>
              <a:t>Socrative.com</a:t>
            </a:r>
            <a:endParaRPr lang="en-US" dirty="0"/>
          </a:p>
          <a:p>
            <a:r>
              <a:rPr lang="en-US" dirty="0"/>
              <a:t>Student login</a:t>
            </a:r>
          </a:p>
          <a:p>
            <a:r>
              <a:rPr lang="en-US" dirty="0"/>
              <a:t>Quiz number is 410864</a:t>
            </a:r>
          </a:p>
          <a:p>
            <a:endParaRPr lang="en-US" dirty="0"/>
          </a:p>
          <a:p>
            <a:r>
              <a:rPr lang="en-US" dirty="0"/>
              <a:t>Please answer the question</a:t>
            </a:r>
          </a:p>
        </p:txBody>
      </p:sp>
    </p:spTree>
    <p:extLst>
      <p:ext uri="{BB962C8B-B14F-4D97-AF65-F5344CB8AC3E}">
        <p14:creationId xmlns:p14="http://schemas.microsoft.com/office/powerpoint/2010/main" val="1584828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Polymorphism</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02089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Content Placeholder 2"/>
          <p:cNvSpPr>
            <a:spLocks noGrp="1"/>
          </p:cNvSpPr>
          <p:nvPr>
            <p:ph idx="1"/>
          </p:nvPr>
        </p:nvSpPr>
        <p:spPr/>
        <p:txBody>
          <a:bodyPr/>
          <a:lstStyle/>
          <a:p>
            <a:r>
              <a:rPr lang="en-US" i="1" dirty="0"/>
              <a:t>polymorphism</a:t>
            </a:r>
            <a:r>
              <a:rPr lang="en-US" dirty="0"/>
              <a:t> refers to a principle in biology in which an organism or species can have many different forms or stages. </a:t>
            </a:r>
          </a:p>
          <a:p>
            <a:endParaRPr lang="en-US" dirty="0"/>
          </a:p>
          <a:p>
            <a:r>
              <a:rPr lang="en-US" dirty="0"/>
              <a:t>Object-Oriented Software</a:t>
            </a:r>
          </a:p>
          <a:p>
            <a:pPr lvl="1"/>
            <a:r>
              <a:rPr lang="en-US" dirty="0"/>
              <a:t>Subclasses of a class can define their own unique behaviors and yet share some of the same functionality of the parent class.</a:t>
            </a:r>
          </a:p>
        </p:txBody>
      </p:sp>
    </p:spTree>
    <p:extLst>
      <p:ext uri="{BB962C8B-B14F-4D97-AF65-F5344CB8AC3E}">
        <p14:creationId xmlns:p14="http://schemas.microsoft.com/office/powerpoint/2010/main" val="2064293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81200"/>
            <a:ext cx="6841418" cy="3657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383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ChangeArrowheads="1"/>
          </p:cNvSpPr>
          <p:nvPr/>
        </p:nvSpPr>
        <p:spPr bwMode="auto">
          <a:xfrm>
            <a:off x="1066800" y="704691"/>
            <a:ext cx="7772400" cy="52629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p>
            <a:pPr marL="228600" indent="-228600">
              <a:buFontTx/>
              <a:buChar char="•"/>
            </a:pPr>
            <a:r>
              <a:rPr lang="en-US" sz="2400" dirty="0"/>
              <a:t>When the virtual machine calls an instance method, it locates the method of the implicit parameter's class — called </a:t>
            </a:r>
            <a:r>
              <a:rPr lang="en-US" sz="2400" i="1" dirty="0"/>
              <a:t>dynamic method lookup</a:t>
            </a:r>
            <a:r>
              <a:rPr lang="en-US" sz="2400" dirty="0"/>
              <a:t> </a:t>
            </a:r>
          </a:p>
          <a:p>
            <a:pPr marL="228600" indent="-228600">
              <a:spcBef>
                <a:spcPct val="50000"/>
              </a:spcBef>
              <a:buFontTx/>
              <a:buChar char="•"/>
            </a:pPr>
            <a:r>
              <a:rPr lang="en-US" sz="2400" dirty="0"/>
              <a:t>If </a:t>
            </a:r>
            <a:r>
              <a:rPr lang="en-US" sz="2400" dirty="0" err="1"/>
              <a:t>bc</a:t>
            </a:r>
            <a:r>
              <a:rPr lang="en-US" sz="2400" dirty="0">
                <a:solidFill>
                  <a:srgbClr val="6E7069"/>
                </a:solidFill>
                <a:latin typeface="Courier New" pitchFamily="-107" charset="0"/>
                <a:cs typeface="Courier New" pitchFamily="-107" charset="0"/>
              </a:rPr>
              <a:t> </a:t>
            </a:r>
            <a:r>
              <a:rPr lang="en-US" sz="2400" dirty="0"/>
              <a:t>refers to a </a:t>
            </a:r>
            <a:r>
              <a:rPr lang="en-US" sz="2400" dirty="0" err="1">
                <a:solidFill>
                  <a:srgbClr val="6E7069"/>
                </a:solidFill>
                <a:latin typeface="Courier New" pitchFamily="-107" charset="0"/>
                <a:cs typeface="Courier New" pitchFamily="-107" charset="0"/>
              </a:rPr>
              <a:t>BaseClass</a:t>
            </a:r>
            <a:r>
              <a:rPr lang="en-US" sz="2400" dirty="0">
                <a:solidFill>
                  <a:srgbClr val="6E7069"/>
                </a:solidFill>
                <a:latin typeface="Courier New" pitchFamily="-107" charset="0"/>
                <a:cs typeface="Courier New" pitchFamily="-107" charset="0"/>
              </a:rPr>
              <a:t> </a:t>
            </a:r>
            <a:r>
              <a:rPr lang="en-US" sz="2400" dirty="0"/>
              <a:t>object, then </a:t>
            </a:r>
            <a:r>
              <a:rPr lang="en-US" sz="2400" dirty="0" err="1">
                <a:solidFill>
                  <a:srgbClr val="6E7069"/>
                </a:solidFill>
                <a:latin typeface="Courier New" pitchFamily="-107" charset="0"/>
                <a:cs typeface="Courier New" pitchFamily="-107" charset="0"/>
              </a:rPr>
              <a:t>bc.getDescription</a:t>
            </a:r>
            <a:r>
              <a:rPr lang="en-US" sz="2400" dirty="0">
                <a:solidFill>
                  <a:srgbClr val="6E7069"/>
                </a:solidFill>
                <a:latin typeface="Courier New" pitchFamily="-107" charset="0"/>
                <a:cs typeface="Courier New" pitchFamily="-107" charset="0"/>
              </a:rPr>
              <a:t>() </a:t>
            </a:r>
            <a:r>
              <a:rPr lang="en-US" sz="2400" dirty="0"/>
              <a:t>calls the </a:t>
            </a:r>
            <a:r>
              <a:rPr lang="en-US" sz="2400" dirty="0" err="1">
                <a:solidFill>
                  <a:srgbClr val="6E7069"/>
                </a:solidFill>
                <a:latin typeface="Courier New" pitchFamily="-107" charset="0"/>
                <a:cs typeface="Courier New" pitchFamily="-107" charset="0"/>
              </a:rPr>
              <a:t>BaseClass.getDescription</a:t>
            </a:r>
            <a:r>
              <a:rPr lang="en-US" sz="2400" dirty="0">
                <a:solidFill>
                  <a:srgbClr val="6E7069"/>
                </a:solidFill>
                <a:latin typeface="Courier New" pitchFamily="-107" charset="0"/>
                <a:cs typeface="Courier New" pitchFamily="-107" charset="0"/>
              </a:rPr>
              <a:t> </a:t>
            </a:r>
            <a:r>
              <a:rPr lang="en-US" sz="2400" dirty="0"/>
              <a:t>method</a:t>
            </a:r>
          </a:p>
          <a:p>
            <a:pPr marL="228600" indent="-228600">
              <a:spcBef>
                <a:spcPct val="50000"/>
              </a:spcBef>
              <a:buFontTx/>
              <a:buChar char="•"/>
            </a:pPr>
            <a:r>
              <a:rPr lang="en-US" sz="2400" dirty="0"/>
              <a:t>If </a:t>
            </a:r>
            <a:r>
              <a:rPr lang="en-US" sz="2400" dirty="0" err="1">
                <a:solidFill>
                  <a:srgbClr val="6E7069"/>
                </a:solidFill>
                <a:latin typeface="Courier New" pitchFamily="-107" charset="0"/>
                <a:cs typeface="Courier New" pitchFamily="-107" charset="0"/>
              </a:rPr>
              <a:t>bc</a:t>
            </a:r>
            <a:r>
              <a:rPr lang="en-US" sz="2400" dirty="0"/>
              <a:t> refers to a </a:t>
            </a:r>
            <a:r>
              <a:rPr lang="en-US" sz="2400" dirty="0" err="1">
                <a:solidFill>
                  <a:srgbClr val="6E7069"/>
                </a:solidFill>
                <a:latin typeface="Courier New" pitchFamily="-107" charset="0"/>
                <a:cs typeface="Courier New" pitchFamily="-107" charset="0"/>
              </a:rPr>
              <a:t>FirstChild</a:t>
            </a:r>
            <a:r>
              <a:rPr lang="en-US" sz="2400" dirty="0"/>
              <a:t> object, then method </a:t>
            </a:r>
            <a:r>
              <a:rPr lang="en-US" sz="2400" dirty="0" err="1">
                <a:solidFill>
                  <a:srgbClr val="6E7069"/>
                </a:solidFill>
                <a:latin typeface="Courier New" pitchFamily="-107" charset="0"/>
                <a:cs typeface="Courier New" pitchFamily="-107" charset="0"/>
              </a:rPr>
              <a:t>FirstChild.getDescription</a:t>
            </a:r>
            <a:r>
              <a:rPr lang="en-US" sz="2400" dirty="0">
                <a:solidFill>
                  <a:srgbClr val="6E7069"/>
                </a:solidFill>
                <a:latin typeface="Courier New" pitchFamily="-107" charset="0"/>
                <a:cs typeface="Courier New" pitchFamily="-107" charset="0"/>
              </a:rPr>
              <a:t> </a:t>
            </a:r>
            <a:r>
              <a:rPr lang="en-US" sz="2400" dirty="0"/>
              <a:t>is called</a:t>
            </a:r>
          </a:p>
          <a:p>
            <a:pPr marL="228600" indent="-228600">
              <a:spcBef>
                <a:spcPct val="50000"/>
              </a:spcBef>
              <a:buFontTx/>
              <a:buChar char="•"/>
            </a:pPr>
            <a:r>
              <a:rPr lang="en-US" sz="2400" dirty="0"/>
              <a:t>If </a:t>
            </a:r>
            <a:r>
              <a:rPr lang="en-US" sz="2400" dirty="0" err="1">
                <a:solidFill>
                  <a:srgbClr val="6E7069"/>
                </a:solidFill>
                <a:latin typeface="Courier New" pitchFamily="-107" charset="0"/>
                <a:cs typeface="Courier New" pitchFamily="-107" charset="0"/>
              </a:rPr>
              <a:t>bc</a:t>
            </a:r>
            <a:r>
              <a:rPr lang="en-US" sz="2400" dirty="0"/>
              <a:t> refers to a </a:t>
            </a:r>
            <a:r>
              <a:rPr lang="en-US" sz="2400" dirty="0" err="1">
                <a:solidFill>
                  <a:srgbClr val="6E7069"/>
                </a:solidFill>
                <a:latin typeface="Courier New" pitchFamily="-107" charset="0"/>
                <a:cs typeface="Courier New" pitchFamily="-107" charset="0"/>
              </a:rPr>
              <a:t>SecondChild</a:t>
            </a:r>
            <a:r>
              <a:rPr lang="en-US" sz="2400" dirty="0">
                <a:solidFill>
                  <a:srgbClr val="6E7069"/>
                </a:solidFill>
                <a:latin typeface="Courier New" pitchFamily="-107" charset="0"/>
                <a:cs typeface="Courier New" pitchFamily="-107" charset="0"/>
              </a:rPr>
              <a:t> </a:t>
            </a:r>
            <a:r>
              <a:rPr lang="en-US" sz="2400" dirty="0"/>
              <a:t>object, then method </a:t>
            </a:r>
            <a:r>
              <a:rPr lang="en-US" sz="2400" dirty="0" err="1">
                <a:solidFill>
                  <a:srgbClr val="6E7069"/>
                </a:solidFill>
                <a:latin typeface="Courier New" pitchFamily="-107" charset="0"/>
                <a:cs typeface="Courier New" pitchFamily="-107" charset="0"/>
              </a:rPr>
              <a:t>SecondChild.getDescription</a:t>
            </a:r>
            <a:r>
              <a:rPr lang="en-US" sz="2400" dirty="0">
                <a:solidFill>
                  <a:srgbClr val="6E7069"/>
                </a:solidFill>
                <a:latin typeface="Courier New" pitchFamily="-107" charset="0"/>
                <a:cs typeface="Courier New" pitchFamily="-107" charset="0"/>
              </a:rPr>
              <a:t> </a:t>
            </a:r>
            <a:r>
              <a:rPr lang="en-US" sz="2400" dirty="0"/>
              <a:t>is called</a:t>
            </a:r>
          </a:p>
          <a:p>
            <a:pPr marL="228600" indent="-228600">
              <a:spcBef>
                <a:spcPct val="50000"/>
              </a:spcBef>
              <a:buFontTx/>
              <a:buChar char="•"/>
            </a:pPr>
            <a:r>
              <a:rPr lang="en-US" sz="2400" dirty="0"/>
              <a:t>Polymorphism (many shapes) denotes the ability to treat objects with differences in behavior in a uniform way</a:t>
            </a:r>
          </a:p>
        </p:txBody>
      </p:sp>
      <p:sp>
        <p:nvSpPr>
          <p:cNvPr id="106499" name="Text Box 4"/>
          <p:cNvSpPr txBox="1">
            <a:spLocks noChangeArrowheads="1"/>
          </p:cNvSpPr>
          <p:nvPr/>
        </p:nvSpPr>
        <p:spPr bwMode="auto">
          <a:xfrm>
            <a:off x="1219200" y="228600"/>
            <a:ext cx="7010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eaLnBrk="1" hangingPunct="1"/>
            <a:r>
              <a:rPr lang="en-US" b="1" dirty="0">
                <a:latin typeface="Lucida Sans" pitchFamily="-107" charset="0"/>
              </a:rPr>
              <a:t>Polymorphism</a:t>
            </a:r>
          </a:p>
        </p:txBody>
      </p:sp>
    </p:spTree>
    <p:extLst>
      <p:ext uri="{BB962C8B-B14F-4D97-AF65-F5344CB8AC3E}">
        <p14:creationId xmlns:p14="http://schemas.microsoft.com/office/powerpoint/2010/main" val="2108369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2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184</TotalTime>
  <Words>1136</Words>
  <Application>Microsoft Macintosh PowerPoint</Application>
  <PresentationFormat>On-screen Show (4:3)</PresentationFormat>
  <Paragraphs>143</Paragraphs>
  <Slides>22</Slides>
  <Notes>2</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37" baseType="lpstr">
      <vt:lpstr>ＭＳ Ｐゴシック</vt:lpstr>
      <vt:lpstr>Book Antiqua</vt:lpstr>
      <vt:lpstr>Calibri</vt:lpstr>
      <vt:lpstr>Courier</vt:lpstr>
      <vt:lpstr>Courier New</vt:lpstr>
      <vt:lpstr>Gill Sans MT</vt:lpstr>
      <vt:lpstr>Lucida Sans</vt:lpstr>
      <vt:lpstr>Monotype Sorts</vt:lpstr>
      <vt:lpstr>Times New Roman</vt:lpstr>
      <vt:lpstr>Verdana</vt:lpstr>
      <vt:lpstr>Wingdings</vt:lpstr>
      <vt:lpstr>Wingdings 2</vt:lpstr>
      <vt:lpstr>Solstice</vt:lpstr>
      <vt:lpstr>Picture</vt:lpstr>
      <vt:lpstr>Word.Picture.8</vt:lpstr>
      <vt:lpstr>BaseClass</vt:lpstr>
      <vt:lpstr>FirstChild</vt:lpstr>
      <vt:lpstr>SecondChild</vt:lpstr>
      <vt:lpstr>Tester</vt:lpstr>
      <vt:lpstr>Socrative</vt:lpstr>
      <vt:lpstr>Polymorphism</vt:lpstr>
      <vt:lpstr>Polymorphism</vt:lpstr>
      <vt:lpstr>UML Diagram</vt:lpstr>
      <vt:lpstr>PowerPoint Presentation</vt:lpstr>
      <vt:lpstr>Polymorphism</vt:lpstr>
      <vt:lpstr>Dynamic Binding</vt:lpstr>
      <vt:lpstr>Casting Objects</vt:lpstr>
      <vt:lpstr>Why Casting Is Necessary?</vt:lpstr>
      <vt:lpstr>Casting from Superclass to Subclass</vt:lpstr>
      <vt:lpstr>The instanceof Operator</vt:lpstr>
      <vt:lpstr>The   equals Method</vt:lpstr>
      <vt:lpstr>NOTE</vt:lpstr>
      <vt:lpstr>Accessibility Summary</vt:lpstr>
      <vt:lpstr>Visibility Modifiers </vt:lpstr>
      <vt:lpstr>A Subclass Cannot Weaken the Accessibility</vt:lpstr>
      <vt:lpstr>NOTE</vt:lpstr>
      <vt:lpstr>The final Modifier</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Price</dc:creator>
  <cp:lastModifiedBy>Rick Price</cp:lastModifiedBy>
  <cp:revision>16</cp:revision>
  <dcterms:created xsi:type="dcterms:W3CDTF">2012-09-19T03:02:14Z</dcterms:created>
  <dcterms:modified xsi:type="dcterms:W3CDTF">2018-06-05T20:42:52Z</dcterms:modified>
</cp:coreProperties>
</file>