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48" r:id="rId2"/>
    <p:sldMasterId id="2147483960" r:id="rId3"/>
  </p:sldMasterIdLst>
  <p:notesMasterIdLst>
    <p:notesMasterId r:id="rId41"/>
  </p:notesMasterIdLst>
  <p:sldIdLst>
    <p:sldId id="398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52" r:id="rId23"/>
    <p:sldId id="399" r:id="rId24"/>
    <p:sldId id="402" r:id="rId25"/>
    <p:sldId id="403" r:id="rId26"/>
    <p:sldId id="434" r:id="rId27"/>
    <p:sldId id="400" r:id="rId28"/>
    <p:sldId id="405" r:id="rId29"/>
    <p:sldId id="406" r:id="rId30"/>
    <p:sldId id="401" r:id="rId31"/>
    <p:sldId id="397" r:id="rId32"/>
    <p:sldId id="435" r:id="rId33"/>
    <p:sldId id="408" r:id="rId34"/>
    <p:sldId id="409" r:id="rId35"/>
    <p:sldId id="410" r:id="rId36"/>
    <p:sldId id="411" r:id="rId37"/>
    <p:sldId id="412" r:id="rId38"/>
    <p:sldId id="413" r:id="rId39"/>
    <p:sldId id="43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C1"/>
    <a:srgbClr val="6E7069"/>
    <a:srgbClr val="0033CC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2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8C8E-E860-44F1-AD89-F3B352A1E75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8B3D-5682-4880-B8AD-5EE63B1E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word is any sequence of characters that is not white space.  White space includes spaces, tab characters and the newline that separates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01E-1A13-4FFF-9DDF-F481307DA3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useDelimiter</a:t>
            </a:r>
            <a:r>
              <a:rPr lang="en-US" dirty="0"/>
              <a:t> – uses regular expression or some</a:t>
            </a:r>
            <a:r>
              <a:rPr lang="en-US" baseline="0" dirty="0"/>
              <a:t> other Pattern object to control what the delimiter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01E-1A13-4FFF-9DDF-F481307DA3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isDigit</a:t>
            </a:r>
            <a:r>
              <a:rPr lang="en-US" baseline="0" dirty="0"/>
              <a:t> and </a:t>
            </a:r>
            <a:r>
              <a:rPr lang="en-US" baseline="0" dirty="0" err="1"/>
              <a:t>isWhitespace</a:t>
            </a:r>
            <a:r>
              <a:rPr lang="en-US" baseline="0" dirty="0"/>
              <a:t> identify whether character is number or whitespace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01E-1A13-4FFF-9DDF-F481307DA3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F20737-103D-4084-9FEE-7C6FC498DB79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38328-318C-4AE9-B46C-6308EBEBB7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C0D3EF-A311-4C8B-B1AC-D063DA6A114B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E73B-AAF8-41DD-BD5A-D848FF647C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505D9-64EA-46EC-8A33-A31F536A8335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4F4BC-C1E0-48E7-B474-53687EF6E6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FDBA00-E706-4B72-B44E-D3F53B5891C6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415F9-41DB-42E5-B1CB-A512119642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7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ACF71-052F-48C4-B8C7-D8869360A65C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63D44-1DE6-4DAB-B7EF-1DCBF1BC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FA87D6-3276-49A1-90E7-4D42FC4B0F24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A6DD9-3EF0-4AC4-8F55-48B97E453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9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22129-7E95-4F55-BC37-63F888095941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6AB5F-94E1-45F0-9C88-FCBC3A3E58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7A593-AE1C-401B-9AE0-3A3BE32457E8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F3B1C-847E-489A-A363-ED61790FB9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8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4F468-B349-48B7-B6CF-7A3BDD021911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38306-23A8-4701-B401-177276FB0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2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D2F47-125E-4155-AB65-1551947FAD84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A4716-AE01-4A38-823E-5E045649D2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0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82A4D-A526-4962-ABCF-99ED25E95241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854E7-96D5-4757-8BE6-D9B4839DC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007C9-B2C0-4A28-8637-8072C2259988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0D0E2-F66D-43CC-9AFD-36B8A3CA6A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6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02C159-6794-4AE6-A483-D740DACA804F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575B6-2CF4-4E32-B678-191D10EA5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6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ACB436-08E2-4953-8268-844D488D65D3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4EA1E-1398-46D7-A3DD-470BC3591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2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FA933A-0FEF-43DA-8349-816B97EFCFE4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E7339-BA88-462B-B871-3679F7A63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3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0737-103D-4084-9FEE-7C6FC498DB79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8328-318C-4AE9-B46C-6308EBEBB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7C9-B2C0-4A28-8637-8072C2259988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0E2-F66D-43CC-9AFD-36B8A3CA6A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59A2-23DF-4D52-907B-E55578241E1A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93D0-4F52-4491-A12B-238F7D9B9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6B06-7550-46B0-BBD2-F5E29058E276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B23-AD91-4E5B-A41A-4D03E8D66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5BA-E984-441C-A694-F7CE1536E043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CCE-E1D5-4041-95AA-1C9435E44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7D81-1ED9-42AC-AE79-3F3FCCE827B3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926C-C201-49AC-A594-29E9D4A66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06B-3471-4646-9768-B5E246B169EF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AD9-7D59-40F7-9A59-4C54CA9BE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E59A2-23DF-4D52-907B-E55578241E1A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93D0-4F52-4491-A12B-238F7D9B99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2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DD51-6E2D-45BB-A5D8-146F0DB229CC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31B-9A78-47A1-A4F0-081E64FEB4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E4F-5407-40B0-AA2E-7CA7E81FAC53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A4A7D-6A42-4CAE-9EE3-531254C14F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D3EF-A311-4C8B-B1AC-D063DA6A114B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E73B-AAF8-41DD-BD5A-D848FF647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5D9-64EA-46EC-8A33-A31F536A8335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F4BC-C1E0-48E7-B474-53687EF6E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86B06-7550-46B0-BBD2-F5E29058E276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65B23-AD91-4E5B-A41A-4D03E8D66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7005BA-E984-441C-A694-F7CE1536E043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FCCCE-E1D5-4041-95AA-1C9435E44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77D81-1ED9-42AC-AE79-3F3FCCE827B3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1926C-C201-49AC-A594-29E9D4A668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FD406B-3471-4646-9768-B5E246B169EF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28AD9-7D59-40F7-9A59-4C54CA9BE5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0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5EDD51-6E2D-45BB-A5D8-146F0DB229CC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8931B-9A78-47A1-A4F0-081E64FEB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55EE4F-5407-40B0-AA2E-7CA7E81FAC53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A4A7D-6A42-4CAE-9EE3-531254C14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06D9FE1-78C5-444B-95A8-DD43C433E7B6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3CB3E37-96CB-47AF-B2B5-3AF7BCB71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4" r:id="rId2"/>
    <p:sldLayoutId id="2147483923" r:id="rId3"/>
    <p:sldLayoutId id="2147483922" r:id="rId4"/>
    <p:sldLayoutId id="2147483921" r:id="rId5"/>
    <p:sldLayoutId id="2147483920" r:id="rId6"/>
    <p:sldLayoutId id="2147483919" r:id="rId7"/>
    <p:sldLayoutId id="2147483918" r:id="rId8"/>
    <p:sldLayoutId id="2147483917" r:id="rId9"/>
    <p:sldLayoutId id="2147483916" r:id="rId10"/>
    <p:sldLayoutId id="214748391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C2A00EE-01C1-4453-80AB-CF5F32BA11F9}" type="datetime1">
              <a:rPr lang="en-US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D436BD1-CDA3-462A-9BF7-50C35A5EE4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 eaLnBrk="1" hangingPunct="1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5" r:id="rId2"/>
    <p:sldLayoutId id="2147483934" r:id="rId3"/>
    <p:sldLayoutId id="2147483933" r:id="rId4"/>
    <p:sldLayoutId id="2147483932" r:id="rId5"/>
    <p:sldLayoutId id="2147483931" r:id="rId6"/>
    <p:sldLayoutId id="2147483930" r:id="rId7"/>
    <p:sldLayoutId id="2147483929" r:id="rId8"/>
    <p:sldLayoutId id="2147483928" r:id="rId9"/>
    <p:sldLayoutId id="2147483927" r:id="rId10"/>
    <p:sldLayoutId id="214748392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CB3E37-96CB-47AF-B2B5-3AF7BCB71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06D9FE1-78C5-444B-95A8-DD43C433E7B6}" type="datetime1">
              <a:rPr lang="en-US" smtClean="0"/>
              <a:pPr/>
              <a:t>6/6/18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Reader.html" TargetMode="External"/><Relationship Id="rId2" Type="http://schemas.openxmlformats.org/officeDocument/2006/relationships/hyperlink" Target="http://docs.oracle.com/javase/7/docs/api/java/lang/Object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docs.oracle.com/javase/7/docs/api/java/io/InputStreamReader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PrintStream.html" TargetMode="External"/><Relationship Id="rId2" Type="http://schemas.openxmlformats.org/officeDocument/2006/relationships/hyperlink" Target="http://docs.oracle.com/javase/7/docs/api/java/io/Writer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docs.oracle.com/javase/7/docs/api/java/io/PrintWriter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File.html" TargetMode="External"/><Relationship Id="rId2" Type="http://schemas.openxmlformats.org/officeDocument/2006/relationships/hyperlink" Target="http://docs.oracle.com/javase/7/docs/api/java/io/PrintWriter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docs.oracle.com/javase/7/docs/api/java/io/Writer.html" TargetMode="External"/><Relationship Id="rId5" Type="http://schemas.openxmlformats.org/officeDocument/2006/relationships/hyperlink" Target="http://docs.oracle.com/javase/7/docs/api/java/io/OutputStream.html" TargetMode="External"/><Relationship Id="rId4" Type="http://schemas.openxmlformats.org/officeDocument/2006/relationships/hyperlink" Target="http://docs.oracle.com/javase/7/docs/api/java/lang/String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err="1">
                <a:latin typeface="Lucida Sans" pitchFamily="-107" charset="0"/>
              </a:rPr>
              <a:t>Input/Output</a:t>
            </a:r>
            <a:r>
              <a:rPr lang="en-US" sz="5400" b="1" dirty="0">
                <a:latin typeface="Lucida Sans" pitchFamily="-107" charset="0"/>
              </a:rPr>
              <a:t> and Exception Handling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Lucida Sans" pitchFamily="-107" charset="0"/>
              </a:rPr>
              <a:t>Chapter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3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ct val="50000"/>
              </a:spcBef>
            </a:pPr>
            <a:r>
              <a:rPr lang="en-US" dirty="0"/>
              <a:t>Use a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try/catch </a:t>
            </a:r>
            <a:r>
              <a:rPr lang="en-US" dirty="0"/>
              <a:t>block to handle exceptions</a:t>
            </a:r>
          </a:p>
          <a:p>
            <a:pPr marL="236538" indent="-236538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try</a:t>
            </a:r>
            <a:r>
              <a:rPr lang="en-US" dirty="0"/>
              <a:t> block contains statements that may cause an exception </a:t>
            </a:r>
          </a:p>
          <a:p>
            <a:pPr marL="236538" indent="-236538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catch</a:t>
            </a:r>
            <a:r>
              <a:rPr lang="en-US" dirty="0"/>
              <a:t> clause contains handler for an exception type.  Can have more than one catch clause.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try</a:t>
            </a:r>
            <a:r>
              <a:rPr lang="en-US" sz="1600" dirty="0">
                <a:solidFill>
                  <a:srgbClr val="6E7069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   String filename = ...;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  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</a:rPr>
              <a:t>FileReader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 reader = new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</a:rPr>
              <a:t>FileReader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(filename);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   Scanner in = new Scanner(reader);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   String input =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</a:rPr>
              <a:t>in.next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  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 value =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</a:rPr>
              <a:t>Integer.parseInt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(input);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-107" charset="0"/>
              </a:rPr>
              <a:t>	</a:t>
            </a:r>
            <a:r>
              <a:rPr lang="en-US" sz="1600" dirty="0">
                <a:solidFill>
                  <a:srgbClr val="0057C1"/>
                </a:solidFill>
                <a:latin typeface="Courier New" pitchFamily="-107" charset="0"/>
              </a:rPr>
              <a:t>catch (</a:t>
            </a:r>
            <a:r>
              <a:rPr lang="en-US" sz="1600" dirty="0" err="1">
                <a:solidFill>
                  <a:srgbClr val="0057C1"/>
                </a:solidFill>
                <a:latin typeface="Courier New" pitchFamily="-107" charset="0"/>
              </a:rPr>
              <a:t>IOException</a:t>
            </a:r>
            <a:r>
              <a:rPr lang="en-US" sz="1600" dirty="0">
                <a:solidFill>
                  <a:srgbClr val="0057C1"/>
                </a:solidFill>
                <a:latin typeface="Courier New" pitchFamily="-107" charset="0"/>
              </a:rPr>
              <a:t> exception)</a:t>
            </a:r>
            <a:r>
              <a:rPr lang="en-US" sz="1600" dirty="0">
                <a:latin typeface="Courier New" pitchFamily="-107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-107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  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</a:rPr>
              <a:t>exception.printStackTrace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-107" charset="0"/>
              </a:rPr>
              <a:t>	</a:t>
            </a:r>
            <a:r>
              <a:rPr lang="en-US" sz="1600" dirty="0">
                <a:solidFill>
                  <a:srgbClr val="0057C1"/>
                </a:solidFill>
                <a:latin typeface="Courier New" pitchFamily="-107" charset="0"/>
              </a:rPr>
              <a:t>catch (</a:t>
            </a:r>
            <a:r>
              <a:rPr lang="en-US" sz="1600" dirty="0" err="1">
                <a:solidFill>
                  <a:srgbClr val="0057C1"/>
                </a:solidFill>
                <a:latin typeface="Courier New" pitchFamily="-107" charset="0"/>
              </a:rPr>
              <a:t>NumberFormatException</a:t>
            </a:r>
            <a:r>
              <a:rPr lang="en-US" sz="1600" dirty="0">
                <a:solidFill>
                  <a:srgbClr val="0057C1"/>
                </a:solidFill>
                <a:latin typeface="Courier New" pitchFamily="-107" charset="0"/>
              </a:rPr>
              <a:t> exception)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-107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  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</a:rPr>
              <a:t>System.out.println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("Input was not a number");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7442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try block does not throw an exception skip catch block(s)</a:t>
            </a:r>
          </a:p>
          <a:p>
            <a:r>
              <a:rPr lang="en-US" dirty="0"/>
              <a:t>If exception thrown, corresponding catch block handles it</a:t>
            </a:r>
          </a:p>
          <a:p>
            <a:r>
              <a:rPr lang="en-US" dirty="0"/>
              <a:t>If no corresponding catch, exception continues to be thrown until handled</a:t>
            </a:r>
          </a:p>
        </p:txBody>
      </p:sp>
    </p:spTree>
    <p:extLst>
      <p:ext uri="{BB962C8B-B14F-4D97-AF65-F5344CB8AC3E}">
        <p14:creationId xmlns:p14="http://schemas.microsoft.com/office/powerpoint/2010/main" val="58055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 dirty="0">
                <a:latin typeface="Lucida Sans" pitchFamily="-107" charset="0"/>
              </a:rPr>
              <a:t>Catching Exceptions</a:t>
            </a:r>
          </a:p>
        </p:txBody>
      </p:sp>
      <p:pic>
        <p:nvPicPr>
          <p:cNvPr id="79876" name="Picture 7" descr="syntax_try_c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95400"/>
            <a:ext cx="76962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finally</a:t>
            </a:r>
            <a:r>
              <a:rPr lang="en-US" dirty="0"/>
              <a:t> clause for code that must be executed “no matter what”</a:t>
            </a:r>
          </a:p>
          <a:p>
            <a:r>
              <a:rPr lang="en-US" dirty="0"/>
              <a:t>Exception terminates the method so critical code may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37498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FileReader</a:t>
            </a: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 reader = new </a:t>
            </a:r>
            <a:r>
              <a:rPr lang="en-US" sz="22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FileReader</a:t>
            </a: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(filename); </a:t>
            </a:r>
            <a:b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try </a:t>
            </a:r>
            <a:b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 </a:t>
            </a:r>
            <a:b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Scanner in = new Scanner(reader); </a:t>
            </a:r>
            <a:b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sz="22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readData</a:t>
            </a: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(in); </a:t>
            </a:r>
            <a:b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 </a:t>
            </a:r>
            <a:br>
              <a:rPr lang="en-US" sz="2200" dirty="0"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0057C1"/>
                </a:solidFill>
                <a:latin typeface="Courier New" pitchFamily="-107" charset="0"/>
                <a:cs typeface="Courier New" pitchFamily="-107" charset="0"/>
              </a:rPr>
              <a:t>finally </a:t>
            </a:r>
            <a:br>
              <a:rPr lang="en-US" sz="2200" dirty="0">
                <a:solidFill>
                  <a:srgbClr val="0057C1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0057C1"/>
                </a:solidFill>
                <a:latin typeface="Courier New" pitchFamily="-107" charset="0"/>
                <a:cs typeface="Courier New" pitchFamily="-107" charset="0"/>
              </a:rPr>
              <a:t>{</a:t>
            </a:r>
            <a:r>
              <a:rPr lang="en-US" sz="2200" dirty="0">
                <a:latin typeface="Courier New" pitchFamily="-107" charset="0"/>
                <a:cs typeface="Courier New" pitchFamily="-107" charset="0"/>
              </a:rPr>
              <a:t> </a:t>
            </a:r>
            <a:br>
              <a:rPr lang="en-US" sz="2200" dirty="0"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sz="22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reader.close</a:t>
            </a: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// if an exception occurs, finally clause</a:t>
            </a:r>
            <a:b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// is</a:t>
            </a:r>
            <a:r>
              <a:rPr lang="en-US" sz="22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also executed before exception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// is passed to its handler </a:t>
            </a:r>
            <a:br>
              <a:rPr lang="en-US" sz="22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200" dirty="0">
                <a:solidFill>
                  <a:srgbClr val="0057C1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38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sz="2400" dirty="0"/>
              <a:t>Executed when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try</a:t>
            </a:r>
            <a:r>
              <a:rPr lang="en-US" sz="2400" dirty="0"/>
              <a:t> block is exited in any of three ways: </a:t>
            </a:r>
          </a:p>
          <a:p>
            <a:pPr marL="914400" lvl="1" indent="-457200">
              <a:spcBef>
                <a:spcPts val="1200"/>
              </a:spcBef>
              <a:buFont typeface="Arial" charset="0"/>
              <a:buAutoNum type="arabicPeriod"/>
            </a:pPr>
            <a:r>
              <a:rPr lang="en-US" sz="2000" i="1" dirty="0"/>
              <a:t>After last statement of </a:t>
            </a:r>
            <a:r>
              <a:rPr lang="en-US" sz="2400" i="1" dirty="0">
                <a:solidFill>
                  <a:srgbClr val="6E7069"/>
                </a:solidFill>
                <a:latin typeface="Courier New" pitchFamily="-107" charset="0"/>
              </a:rPr>
              <a:t>try</a:t>
            </a:r>
            <a:r>
              <a:rPr lang="en-US" sz="2000" i="1" dirty="0"/>
              <a:t> block </a:t>
            </a:r>
          </a:p>
          <a:p>
            <a:pPr marL="914400" lvl="1" indent="-457200">
              <a:spcBef>
                <a:spcPts val="1200"/>
              </a:spcBef>
              <a:buFont typeface="Arial" charset="0"/>
              <a:buAutoNum type="arabicPeriod"/>
            </a:pPr>
            <a:r>
              <a:rPr lang="en-US" sz="2000" i="1" dirty="0"/>
              <a:t>After last statement of catch clause, if this </a:t>
            </a:r>
            <a:r>
              <a:rPr lang="en-US" sz="2400" i="1" dirty="0">
                <a:solidFill>
                  <a:srgbClr val="6E7069"/>
                </a:solidFill>
                <a:latin typeface="Courier New" pitchFamily="-107" charset="0"/>
              </a:rPr>
              <a:t>try</a:t>
            </a:r>
            <a:r>
              <a:rPr lang="en-US" sz="2000" i="1" dirty="0"/>
              <a:t> block caught an exception </a:t>
            </a:r>
          </a:p>
          <a:p>
            <a:pPr marL="914400" lvl="1" indent="-457200">
              <a:spcBef>
                <a:spcPts val="1200"/>
              </a:spcBef>
              <a:buFont typeface="Arial" charset="0"/>
              <a:buAutoNum type="arabicPeriod"/>
            </a:pPr>
            <a:r>
              <a:rPr lang="en-US" sz="2000" i="1" dirty="0"/>
              <a:t>When an exception was thrown in </a:t>
            </a:r>
            <a:r>
              <a:rPr lang="en-US" sz="2400" i="1" dirty="0">
                <a:solidFill>
                  <a:srgbClr val="6E7069"/>
                </a:solidFill>
                <a:latin typeface="Courier New" pitchFamily="-107" charset="0"/>
              </a:rPr>
              <a:t>try</a:t>
            </a:r>
            <a:r>
              <a:rPr lang="en-US" sz="2000" i="1" dirty="0"/>
              <a:t> block and not caught </a:t>
            </a:r>
          </a:p>
        </p:txBody>
      </p:sp>
    </p:spTree>
    <p:extLst>
      <p:ext uri="{BB962C8B-B14F-4D97-AF65-F5344CB8AC3E}">
        <p14:creationId xmlns:p14="http://schemas.microsoft.com/office/powerpoint/2010/main" val="33079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6E7069"/>
                </a:solidFill>
                <a:latin typeface="Courier New" pitchFamily="-107" charset="0"/>
              </a:rPr>
              <a:t>finally</a:t>
            </a:r>
            <a:r>
              <a:rPr lang="en-US" b="1" dirty="0">
                <a:latin typeface="Lucida Sans" pitchFamily="-107" charset="0"/>
              </a:rPr>
              <a:t> Clause</a:t>
            </a:r>
          </a:p>
        </p:txBody>
      </p:sp>
      <p:pic>
        <p:nvPicPr>
          <p:cNvPr id="86020" name="Picture 7" descr="syntax_final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38284"/>
            <a:ext cx="7010400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You can design your own exception types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subclasses 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Exception</a:t>
            </a:r>
            <a:r>
              <a:rPr lang="en-US" sz="2000" dirty="0"/>
              <a:t> or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RuntimeException</a:t>
            </a:r>
            <a:r>
              <a:rPr lang="en-US" sz="2000" dirty="0">
                <a:latin typeface="Courier New" pitchFamily="-107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Make it an unchecked exception </a:t>
            </a:r>
            <a:r>
              <a:rPr lang="en-US" sz="2400" dirty="0">
                <a:cs typeface="Arial" charset="0"/>
              </a:rPr>
              <a:t>—</a:t>
            </a:r>
            <a:r>
              <a:rPr lang="en-US" sz="2400" dirty="0"/>
              <a:t> programmer could have avoided it by calling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getBalance</a:t>
            </a:r>
            <a:r>
              <a:rPr lang="en-US" sz="2400" dirty="0"/>
              <a:t> first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Extend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RuntimeException</a:t>
            </a:r>
            <a:r>
              <a:rPr lang="en-US" sz="2400" dirty="0"/>
              <a:t> or one of its subclasses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Supply two constructors </a:t>
            </a:r>
          </a:p>
          <a:p>
            <a:pPr marL="800100" lvl="1" indent="-342900">
              <a:spcBef>
                <a:spcPts val="600"/>
              </a:spcBef>
              <a:buFontTx/>
              <a:buAutoNum type="arabicPeriod"/>
            </a:pPr>
            <a:r>
              <a:rPr lang="en-US" sz="2000" i="1"/>
              <a:t>No argument </a:t>
            </a:r>
            <a:r>
              <a:rPr lang="en-US" sz="2000" i="1" dirty="0"/>
              <a:t>constructor </a:t>
            </a:r>
          </a:p>
          <a:p>
            <a:pPr marL="800100" lvl="1" indent="-342900">
              <a:spcBef>
                <a:spcPts val="600"/>
              </a:spcBef>
              <a:buFontTx/>
              <a:buAutoNum type="arabicPeriod"/>
            </a:pPr>
            <a:r>
              <a:rPr lang="en-US" sz="2000" i="1" dirty="0"/>
              <a:t>A constructor that accepts a message string describing reason for exception </a:t>
            </a:r>
          </a:p>
        </p:txBody>
      </p:sp>
    </p:spTree>
    <p:extLst>
      <p:ext uri="{BB962C8B-B14F-4D97-AF65-F5344CB8AC3E}">
        <p14:creationId xmlns:p14="http://schemas.microsoft.com/office/powerpoint/2010/main" val="379983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exception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public class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InsufficientFundsException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   extends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RuntimeException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{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public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InsufficientFundsException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() {}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public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InsufficientFundsException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(String message)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{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   super(message);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}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}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33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sz="2400" dirty="0"/>
              <a:t>Simplest way to read text: Use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class 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 To read from a disk file, construct a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FileReader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 Then, use the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FileReader</a:t>
            </a:r>
            <a:r>
              <a:rPr lang="en-US" sz="2400" dirty="0"/>
              <a:t> to construct a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</a:t>
            </a:r>
            <a:r>
              <a:rPr lang="en-US" sz="2400" dirty="0"/>
              <a:t> object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	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FileReader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reader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FileReader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("input.txt");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Scanner in = new Scanner(reader);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 Use 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</a:t>
            </a:r>
            <a:r>
              <a:rPr lang="en-US" sz="2400" dirty="0"/>
              <a:t> methods to read data from file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next</a:t>
            </a:r>
            <a:r>
              <a:rPr lang="en-US" sz="2000" i="1" dirty="0"/>
              <a:t>,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nextLine</a:t>
            </a:r>
            <a:r>
              <a:rPr lang="en-US" sz="2000" i="1" dirty="0"/>
              <a:t>,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nextInt</a:t>
            </a:r>
            <a:r>
              <a:rPr lang="en-US" sz="2000" i="1" dirty="0"/>
              <a:t>, and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nextDouble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84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java.io</a:t>
            </a:r>
          </a:p>
          <a:p>
            <a:r>
              <a:rPr lang="en-US" sz="1800" b="1" dirty="0"/>
              <a:t>Class </a:t>
            </a:r>
            <a:r>
              <a:rPr lang="en-US" sz="1800" b="1" dirty="0" err="1"/>
              <a:t>FileReader</a:t>
            </a:r>
            <a:endParaRPr lang="en-US" sz="1800" b="1" dirty="0"/>
          </a:p>
          <a:p>
            <a:r>
              <a:rPr lang="en-US" sz="1800" dirty="0" err="1">
                <a:hlinkClick r:id="rId2" action="ppaction://hlinkfile" tooltip="class in java.lang"/>
              </a:rPr>
              <a:t>java.lang.Object</a:t>
            </a:r>
            <a:endParaRPr lang="en-US" sz="1800" dirty="0"/>
          </a:p>
          <a:p>
            <a:pPr lvl="1"/>
            <a:r>
              <a:rPr lang="en-US" sz="1800" dirty="0" err="1">
                <a:hlinkClick r:id="rId3" action="ppaction://hlinkfile" tooltip="class in java.io"/>
              </a:rPr>
              <a:t>java.io.Reader</a:t>
            </a:r>
            <a:endParaRPr lang="en-US" sz="1800" dirty="0"/>
          </a:p>
          <a:p>
            <a:pPr lvl="2"/>
            <a:r>
              <a:rPr lang="en-US" sz="1800" dirty="0" err="1">
                <a:hlinkClick r:id="rId4" action="ppaction://hlinkfile" tooltip="class in java.io"/>
              </a:rPr>
              <a:t>java.io.InputStreamReader</a:t>
            </a:r>
            <a:endParaRPr lang="en-US" sz="1800" dirty="0"/>
          </a:p>
          <a:p>
            <a:pPr lvl="3"/>
            <a:r>
              <a:rPr lang="en-US" sz="1800" dirty="0" err="1"/>
              <a:t>java.io.FileReader</a:t>
            </a:r>
            <a:endParaRPr lang="en-US" sz="1800" dirty="0"/>
          </a:p>
          <a:p>
            <a:r>
              <a:rPr lang="en-US" sz="1800" dirty="0"/>
              <a:t>public class </a:t>
            </a:r>
            <a:r>
              <a:rPr lang="en-US" sz="1800" dirty="0" err="1"/>
              <a:t>FileReader</a:t>
            </a:r>
            <a:r>
              <a:rPr lang="en-US" sz="1800" dirty="0"/>
              <a:t> extends </a:t>
            </a:r>
            <a:r>
              <a:rPr lang="en-US" sz="1800" dirty="0" err="1">
                <a:hlinkClick r:id="rId4" action="ppaction://hlinkfile" tooltip="class in java.io"/>
              </a:rPr>
              <a:t>InputStreamReader</a:t>
            </a:r>
            <a:endParaRPr lang="en-US" sz="1800" dirty="0"/>
          </a:p>
          <a:p>
            <a:r>
              <a:rPr lang="en-US" sz="1800" dirty="0"/>
              <a:t>Convenience class for reading character files. The constructors of this class assume that the default character encoding and the default byte-buffer size are appropriate. To specify these values yourself, construct an </a:t>
            </a:r>
            <a:r>
              <a:rPr lang="en-US" sz="1800" dirty="0" err="1"/>
              <a:t>InputStreamReader</a:t>
            </a:r>
            <a:r>
              <a:rPr lang="en-US" sz="1800" dirty="0"/>
              <a:t> on a </a:t>
            </a:r>
            <a:r>
              <a:rPr lang="en-US" sz="1800" dirty="0" err="1"/>
              <a:t>FileInputStream</a:t>
            </a:r>
            <a:r>
              <a:rPr lang="en-US" sz="1800" dirty="0"/>
              <a:t>. </a:t>
            </a:r>
            <a:r>
              <a:rPr lang="en-US" sz="1800" dirty="0" err="1"/>
              <a:t>FileReader</a:t>
            </a:r>
            <a:r>
              <a:rPr lang="en-US" sz="1800" dirty="0"/>
              <a:t> is meant for reading streams of characters. For reading streams of raw bytes, consider using a </a:t>
            </a:r>
            <a:r>
              <a:rPr lang="en-US" sz="1800" dirty="0" err="1"/>
              <a:t>FileInputStream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492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FileReader</a:t>
            </a:r>
            <a:r>
              <a:rPr lang="en-US" dirty="0"/>
              <a:t>(File file)</a:t>
            </a:r>
          </a:p>
          <a:p>
            <a:pPr lvl="1"/>
            <a:r>
              <a:rPr lang="en-US" sz="2600" dirty="0"/>
              <a:t>Creates a new </a:t>
            </a:r>
            <a:r>
              <a:rPr lang="en-US" sz="2600" dirty="0" err="1"/>
              <a:t>FileReader</a:t>
            </a:r>
            <a:r>
              <a:rPr lang="en-US" sz="2600" dirty="0"/>
              <a:t> given the File to read from</a:t>
            </a:r>
          </a:p>
          <a:p>
            <a:r>
              <a:rPr lang="en-US" sz="3000" dirty="0" err="1"/>
              <a:t>FileReader</a:t>
            </a:r>
            <a:r>
              <a:rPr lang="en-US" sz="3000" dirty="0"/>
              <a:t>(</a:t>
            </a:r>
            <a:r>
              <a:rPr lang="en-US" sz="3000" dirty="0" err="1"/>
              <a:t>FileDescriptor</a:t>
            </a:r>
            <a:r>
              <a:rPr lang="en-US" sz="3000" dirty="0"/>
              <a:t> </a:t>
            </a:r>
            <a:r>
              <a:rPr lang="en-US" sz="3000" dirty="0" err="1"/>
              <a:t>fd</a:t>
            </a:r>
            <a:r>
              <a:rPr lang="en-US" sz="3000" dirty="0"/>
              <a:t>)</a:t>
            </a:r>
          </a:p>
          <a:p>
            <a:pPr lvl="1"/>
            <a:r>
              <a:rPr lang="en-US" sz="2600" dirty="0"/>
              <a:t>Creates a new </a:t>
            </a:r>
            <a:r>
              <a:rPr lang="en-US" sz="2600" dirty="0" err="1"/>
              <a:t>FileReader</a:t>
            </a:r>
            <a:r>
              <a:rPr lang="en-US" sz="2600" dirty="0"/>
              <a:t> given the </a:t>
            </a:r>
            <a:r>
              <a:rPr lang="en-US" sz="2600" dirty="0" err="1"/>
              <a:t>FileDescriptor</a:t>
            </a:r>
            <a:r>
              <a:rPr lang="en-US" sz="2600" dirty="0"/>
              <a:t> to read from</a:t>
            </a:r>
          </a:p>
          <a:p>
            <a:pPr lvl="2"/>
            <a:r>
              <a:rPr lang="en-US" sz="2200" dirty="0"/>
              <a:t>Descriptor represents an open file, open socket, or another source or sink of bytes.</a:t>
            </a:r>
          </a:p>
          <a:p>
            <a:r>
              <a:rPr lang="en-US" sz="3000" dirty="0" err="1"/>
              <a:t>FileReader</a:t>
            </a:r>
            <a:r>
              <a:rPr lang="en-US" sz="3000" dirty="0"/>
              <a:t>(String </a:t>
            </a:r>
            <a:r>
              <a:rPr lang="en-US" sz="3000" dirty="0" err="1"/>
              <a:t>fileName</a:t>
            </a:r>
            <a:r>
              <a:rPr lang="en-US" sz="3000" dirty="0"/>
              <a:t>)</a:t>
            </a:r>
          </a:p>
          <a:p>
            <a:pPr lvl="1"/>
            <a:r>
              <a:rPr lang="en-US" sz="2600" dirty="0"/>
              <a:t>Creates a new </a:t>
            </a:r>
            <a:r>
              <a:rPr lang="en-US" sz="2600" dirty="0" err="1"/>
              <a:t>FileReader</a:t>
            </a:r>
            <a:r>
              <a:rPr lang="en-US" sz="2600" dirty="0"/>
              <a:t> given the name of the file to read from</a:t>
            </a:r>
          </a:p>
        </p:txBody>
      </p:sp>
    </p:spTree>
    <p:extLst>
      <p:ext uri="{BB962C8B-B14F-4D97-AF65-F5344CB8AC3E}">
        <p14:creationId xmlns:p14="http://schemas.microsoft.com/office/powerpoint/2010/main" val="36372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ReadFile.java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java.io.FileNotFoundException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java.io.FileReader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public class </a:t>
            </a:r>
            <a:r>
              <a:rPr lang="en-US" sz="1800" b="1" dirty="0" err="1"/>
              <a:t>ReadFile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throws </a:t>
            </a:r>
            <a:r>
              <a:rPr lang="en-US" sz="1800" b="1" dirty="0" err="1"/>
              <a:t>FileNotFoundException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File </a:t>
            </a:r>
            <a:r>
              <a:rPr lang="en-US" sz="1800" dirty="0" err="1"/>
              <a:t>inFile</a:t>
            </a:r>
            <a:r>
              <a:rPr lang="en-US" sz="1800" dirty="0"/>
              <a:t> = </a:t>
            </a:r>
            <a:r>
              <a:rPr lang="en-US" sz="1800" b="1" dirty="0"/>
              <a:t>new File(”</a:t>
            </a:r>
            <a:r>
              <a:rPr lang="en-US" sz="1800" b="1" dirty="0" err="1"/>
              <a:t>test.txt</a:t>
            </a:r>
            <a:r>
              <a:rPr lang="en-US" sz="1800" b="1" dirty="0"/>
              <a:t>");</a:t>
            </a:r>
          </a:p>
          <a:p>
            <a:pPr marL="0" indent="0">
              <a:buNone/>
            </a:pPr>
            <a:r>
              <a:rPr lang="en-US" sz="1800" b="1" dirty="0"/>
              <a:t>		//looks in the current directory for the file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FileReader</a:t>
            </a:r>
            <a:r>
              <a:rPr lang="en-US" sz="1800" dirty="0"/>
              <a:t> </a:t>
            </a:r>
            <a:r>
              <a:rPr lang="en-US" sz="1800" u="sng" dirty="0" err="1"/>
              <a:t>fr</a:t>
            </a:r>
            <a:r>
              <a:rPr lang="en-US" sz="1800" u="sng" dirty="0"/>
              <a:t> = </a:t>
            </a:r>
            <a:r>
              <a:rPr lang="en-US" sz="1800" b="1" u="sng" dirty="0"/>
              <a:t>new </a:t>
            </a:r>
            <a:r>
              <a:rPr lang="en-US" sz="1800" b="1" u="sng" dirty="0" err="1"/>
              <a:t>FileReader</a:t>
            </a:r>
            <a:r>
              <a:rPr lang="en-US" sz="1800" b="1" u="sng" dirty="0"/>
              <a:t>(</a:t>
            </a:r>
            <a:r>
              <a:rPr lang="en-US" sz="1800" b="1" u="sng" dirty="0" err="1"/>
              <a:t>inFile</a:t>
            </a:r>
            <a:r>
              <a:rPr lang="en-US" sz="1800" b="1" u="sng" dirty="0"/>
              <a:t>);</a:t>
            </a:r>
          </a:p>
          <a:p>
            <a:pPr marL="0" indent="0">
              <a:buNone/>
            </a:pPr>
            <a:r>
              <a:rPr lang="en-US" sz="1800" dirty="0"/>
              <a:t>		Scanner input = </a:t>
            </a:r>
            <a:r>
              <a:rPr lang="en-US" sz="1800" b="1" dirty="0"/>
              <a:t>new Scanner(</a:t>
            </a:r>
            <a:r>
              <a:rPr lang="en-US" sz="1800" b="1" dirty="0" err="1"/>
              <a:t>fr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		while (</a:t>
            </a:r>
            <a:r>
              <a:rPr lang="en-US" sz="1800" b="1" dirty="0" err="1"/>
              <a:t>input.hasNextLine</a:t>
            </a:r>
            <a:r>
              <a:rPr lang="en-US" sz="1800" b="1" dirty="0"/>
              <a:t>())</a:t>
            </a:r>
          </a:p>
          <a:p>
            <a:pPr marL="0" indent="0">
              <a:buNone/>
            </a:pPr>
            <a:r>
              <a:rPr lang="en-US" sz="1800" dirty="0"/>
              <a:t>		{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System.</a:t>
            </a:r>
            <a:r>
              <a:rPr lang="en-US" sz="1800" i="1" dirty="0" err="1"/>
              <a:t>out.println</a:t>
            </a:r>
            <a:r>
              <a:rPr lang="en-US" sz="1800" i="1" dirty="0"/>
              <a:t>(</a:t>
            </a:r>
            <a:r>
              <a:rPr lang="en-US" sz="1800" i="1" dirty="0" err="1"/>
              <a:t>input.nextLine</a:t>
            </a:r>
            <a:r>
              <a:rPr lang="en-US" sz="1800" i="1" dirty="0"/>
              <a:t>());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49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To write to a file, construct a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PrintWriter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object:</a:t>
            </a:r>
          </a:p>
          <a:p>
            <a:pPr marL="693738" lvl="1" indent="-236538">
              <a:spcBef>
                <a:spcPts val="6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PrintWriter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output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PrintWriter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("output.txt");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If file already exists, it is emptied before the new data are written into it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If file doesn’t exist, an empty file is created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print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println</a:t>
            </a:r>
            <a:r>
              <a:rPr lang="en-US" sz="2400" dirty="0"/>
              <a:t> to write into a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PrintWriter</a:t>
            </a:r>
            <a:r>
              <a:rPr lang="en-US" sz="2400" dirty="0"/>
              <a:t>:</a:t>
            </a:r>
          </a:p>
          <a:p>
            <a:pPr marL="693738" lvl="1" indent="-236538">
              <a:spcBef>
                <a:spcPts val="6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output.println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(29.95);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output.println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(new Rectangle(5, 10, 15, 25));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output.println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("Hello, World!");</a:t>
            </a:r>
            <a:r>
              <a:rPr lang="en-US" sz="2000" dirty="0">
                <a:latin typeface="Courier New" pitchFamily="-107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51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public class </a:t>
            </a:r>
            <a:r>
              <a:rPr lang="en-US" sz="2000" dirty="0" err="1"/>
              <a:t>PrintWriter</a:t>
            </a:r>
            <a:r>
              <a:rPr lang="en-US" sz="2000" dirty="0"/>
              <a:t> extends </a:t>
            </a:r>
            <a:r>
              <a:rPr lang="en-US" sz="2000" dirty="0">
                <a:hlinkClick r:id="rId2" action="ppaction://hlinkfile" tooltip="class in java.io"/>
              </a:rPr>
              <a:t>Writer</a:t>
            </a:r>
            <a:endParaRPr lang="en-US" sz="2000" dirty="0"/>
          </a:p>
          <a:p>
            <a:r>
              <a:rPr lang="en-US" sz="2000" dirty="0"/>
              <a:t>Prints formatted representations of objects to a text-output stream. This class implements all of the print methods found in </a:t>
            </a:r>
            <a:r>
              <a:rPr lang="en-US" sz="2000" dirty="0" err="1">
                <a:hlinkClick r:id="rId3" action="ppaction://hlinkfile" tooltip="class in java.io"/>
              </a:rPr>
              <a:t>PrintStream</a:t>
            </a:r>
            <a:r>
              <a:rPr lang="en-US" sz="2000" dirty="0"/>
              <a:t>. It does not contain methods for writing raw bytes, for which a program should use </a:t>
            </a:r>
            <a:r>
              <a:rPr lang="en-US" sz="2000" dirty="0" err="1"/>
              <a:t>unencoded</a:t>
            </a:r>
            <a:r>
              <a:rPr lang="en-US" sz="2000" dirty="0"/>
              <a:t> byte streams. </a:t>
            </a:r>
          </a:p>
          <a:p>
            <a:r>
              <a:rPr lang="en-US" sz="2000" dirty="0"/>
              <a:t>Unlike the </a:t>
            </a:r>
            <a:r>
              <a:rPr lang="en-US" sz="2000" dirty="0" err="1">
                <a:hlinkClick r:id="rId3" action="ppaction://hlinkfile" tooltip="class in java.io"/>
              </a:rPr>
              <a:t>PrintStream</a:t>
            </a:r>
            <a:r>
              <a:rPr lang="en-US" sz="2000" dirty="0"/>
              <a:t> class, if automatic flushing is enabled it will be done only when one of the </a:t>
            </a:r>
            <a:r>
              <a:rPr lang="en-US" sz="2000" dirty="0" err="1"/>
              <a:t>println</a:t>
            </a:r>
            <a:r>
              <a:rPr lang="en-US" sz="2000" dirty="0"/>
              <a:t>, </a:t>
            </a:r>
            <a:r>
              <a:rPr lang="en-US" sz="2000" dirty="0" err="1"/>
              <a:t>printf</a:t>
            </a:r>
            <a:r>
              <a:rPr lang="en-US" sz="2000" dirty="0"/>
              <a:t>, or format methods is invoked, rather than whenever a newline character happens to be output. These methods use the platform's own notion of line separator rather than the newline character. </a:t>
            </a:r>
          </a:p>
          <a:p>
            <a:r>
              <a:rPr lang="en-US" sz="2000" dirty="0"/>
              <a:t>Methods in this class never throw I/O exceptions, although some of its constructors may. The client may inquire as to whether any errors have occurred by invoking </a:t>
            </a:r>
            <a:r>
              <a:rPr lang="en-US" sz="2000" dirty="0" err="1">
                <a:hlinkClick r:id="rId4" action="ppaction://hlinkfile"/>
              </a:rPr>
              <a:t>checkError</a:t>
            </a:r>
            <a:r>
              <a:rPr lang="en-US" sz="2000" dirty="0">
                <a:hlinkClick r:id="rId4" action="ppaction://hlinkfile"/>
              </a:rPr>
              <a:t>()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50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>
                <a:hlinkClick r:id="rId3" tooltip="class in java.io"/>
              </a:rPr>
              <a:t>File</a:t>
            </a:r>
            <a:r>
              <a:rPr lang="en-US" sz="1600" dirty="0"/>
              <a:t> file)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, without automatic line flushing, with the specified file.</a:t>
            </a:r>
          </a:p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>
                <a:hlinkClick r:id="rId3" tooltip="class in java.io"/>
              </a:rPr>
              <a:t>File</a:t>
            </a:r>
            <a:r>
              <a:rPr lang="en-US" sz="1600" dirty="0"/>
              <a:t> </a:t>
            </a:r>
            <a:r>
              <a:rPr lang="en-US" sz="1600" dirty="0" err="1"/>
              <a:t>file</a:t>
            </a:r>
            <a:r>
              <a:rPr lang="en-US" sz="1600" dirty="0"/>
              <a:t>, </a:t>
            </a:r>
            <a:r>
              <a:rPr lang="en-US" sz="1600" b="1" dirty="0">
                <a:hlinkClick r:id="rId4" tooltip="class in java.lang"/>
              </a:rPr>
              <a:t>String</a:t>
            </a:r>
            <a:r>
              <a:rPr lang="en-US" sz="1600" dirty="0"/>
              <a:t> </a:t>
            </a:r>
            <a:r>
              <a:rPr lang="en-US" sz="1600" dirty="0" err="1"/>
              <a:t>csn</a:t>
            </a:r>
            <a:r>
              <a:rPr lang="en-US" sz="1600" dirty="0"/>
              <a:t>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, without automatic line flushing, with the specified file and charset.</a:t>
            </a:r>
          </a:p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 err="1">
                <a:hlinkClick r:id="rId5" tooltip="class in java.io"/>
              </a:rPr>
              <a:t>OutputStream</a:t>
            </a:r>
            <a:r>
              <a:rPr lang="en-US" sz="1600" dirty="0"/>
              <a:t> out)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, without automatic line flushing, from an existing </a:t>
            </a:r>
            <a:r>
              <a:rPr lang="en-US" sz="1600" dirty="0" err="1"/>
              <a:t>OutputStream</a:t>
            </a:r>
            <a:r>
              <a:rPr lang="en-US" sz="1600" dirty="0"/>
              <a:t>.</a:t>
            </a:r>
          </a:p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 err="1">
                <a:hlinkClick r:id="rId5" tooltip="class in java.io"/>
              </a:rPr>
              <a:t>OutputStream</a:t>
            </a:r>
            <a:r>
              <a:rPr lang="en-US" sz="1600" dirty="0"/>
              <a:t> out,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autoFlush</a:t>
            </a:r>
            <a:r>
              <a:rPr lang="en-US" sz="1600" dirty="0"/>
              <a:t>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 from an existing </a:t>
            </a:r>
            <a:r>
              <a:rPr lang="en-US" sz="1600" dirty="0" err="1"/>
              <a:t>OutputStream</a:t>
            </a:r>
            <a:r>
              <a:rPr lang="en-US" sz="1600" dirty="0"/>
              <a:t>.</a:t>
            </a:r>
          </a:p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>
                <a:hlinkClick r:id="rId4" tooltip="class in java.lang"/>
              </a:rPr>
              <a:t>String</a:t>
            </a:r>
            <a:r>
              <a:rPr lang="en-US" sz="1600" dirty="0"/>
              <a:t> </a:t>
            </a:r>
            <a:r>
              <a:rPr lang="en-US" sz="1600" dirty="0" err="1"/>
              <a:t>fileName</a:t>
            </a:r>
            <a:r>
              <a:rPr lang="en-US" sz="1600" dirty="0"/>
              <a:t>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, without automatic line flushing, with the specified file name.</a:t>
            </a:r>
          </a:p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>
                <a:hlinkClick r:id="rId4" tooltip="class in java.lang"/>
              </a:rPr>
              <a:t>String</a:t>
            </a:r>
            <a:r>
              <a:rPr lang="en-US" sz="1600" dirty="0"/>
              <a:t> </a:t>
            </a:r>
            <a:r>
              <a:rPr lang="en-US" sz="1600" dirty="0" err="1"/>
              <a:t>fileName</a:t>
            </a:r>
            <a:r>
              <a:rPr lang="en-US" sz="1600" dirty="0"/>
              <a:t>, </a:t>
            </a:r>
            <a:r>
              <a:rPr lang="en-US" sz="1600" b="1" dirty="0">
                <a:hlinkClick r:id="rId4" tooltip="class in java.lang"/>
              </a:rPr>
              <a:t>String</a:t>
            </a:r>
            <a:r>
              <a:rPr lang="en-US" sz="1600" dirty="0"/>
              <a:t> </a:t>
            </a:r>
            <a:r>
              <a:rPr lang="en-US" sz="1600" dirty="0" err="1"/>
              <a:t>csn</a:t>
            </a:r>
            <a:r>
              <a:rPr lang="en-US" sz="1600" dirty="0"/>
              <a:t>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, without automatic line flushing, with the specified file name and charset.</a:t>
            </a:r>
          </a:p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>
                <a:hlinkClick r:id="rId6" tooltip="class in java.io"/>
              </a:rPr>
              <a:t>Writer</a:t>
            </a:r>
            <a:r>
              <a:rPr lang="en-US" sz="1600" dirty="0"/>
              <a:t> out)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, without automatic line flushing.</a:t>
            </a:r>
          </a:p>
          <a:p>
            <a:r>
              <a:rPr lang="en-US" sz="1600" b="1" dirty="0" err="1">
                <a:hlinkClick r:id="rId2"/>
              </a:rPr>
              <a:t>PrintWriter</a:t>
            </a:r>
            <a:r>
              <a:rPr lang="en-US" sz="1600" dirty="0"/>
              <a:t>(</a:t>
            </a:r>
            <a:r>
              <a:rPr lang="en-US" sz="1600" b="1" dirty="0">
                <a:hlinkClick r:id="rId6" tooltip="class in java.io"/>
              </a:rPr>
              <a:t>Writer</a:t>
            </a:r>
            <a:r>
              <a:rPr lang="en-US" sz="1600" dirty="0"/>
              <a:t> out,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autoFlush</a:t>
            </a:r>
            <a:r>
              <a:rPr lang="en-US" sz="1600" dirty="0"/>
              <a:t>)</a:t>
            </a:r>
          </a:p>
          <a:p>
            <a:r>
              <a:rPr lang="en-US" sz="1600" dirty="0"/>
              <a:t>Creates a new </a:t>
            </a:r>
            <a:r>
              <a:rPr lang="en-US" sz="1600" dirty="0" err="1"/>
              <a:t>PrintWriter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071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You must close a file when you are done processing it:</a:t>
            </a:r>
          </a:p>
          <a:p>
            <a:pPr marL="693738" lvl="1" indent="-236538">
              <a:spcBef>
                <a:spcPts val="6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out.close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();</a:t>
            </a:r>
          </a:p>
          <a:p>
            <a:pPr marL="236538" indent="-236538">
              <a:spcBef>
                <a:spcPts val="600"/>
              </a:spcBef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400" dirty="0"/>
              <a:t>Otherwise, not all of the output may be written to the disk 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46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FileNotFoundException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8" indent="-173038"/>
            <a:r>
              <a:rPr lang="en-US" dirty="0"/>
              <a:t>When the input or output file doesn’t exist, a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FileNotFoundException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/>
              <a:t>can occur </a:t>
            </a:r>
          </a:p>
          <a:p>
            <a:pPr marL="173038" indent="-173038">
              <a:spcBef>
                <a:spcPct val="50000"/>
              </a:spcBef>
            </a:pPr>
            <a:r>
              <a:rPr lang="en-US" dirty="0"/>
              <a:t>To handle the exception, label the main method like this: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public static void main(String[]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</a:rPr>
              <a:t>args</a:t>
            </a:r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r>
              <a:rPr lang="en-US" sz="2800" dirty="0">
                <a:solidFill>
                  <a:srgbClr val="0033CC"/>
                </a:solidFill>
                <a:latin typeface="Courier New" pitchFamily="-107" charset="0"/>
              </a:rPr>
              <a:t>throws </a:t>
            </a:r>
            <a:r>
              <a:rPr lang="en-US" sz="2800" dirty="0" err="1">
                <a:solidFill>
                  <a:srgbClr val="0033CC"/>
                </a:solidFill>
                <a:latin typeface="Courier New" pitchFamily="-107" charset="0"/>
              </a:rPr>
              <a:t>FileNotFoundException</a:t>
            </a:r>
            <a:endParaRPr lang="en-US" sz="2800" dirty="0">
              <a:solidFill>
                <a:srgbClr val="0033CC"/>
              </a:solidFill>
              <a:latin typeface="Courier New" pitchFamily="-107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aspects to exception handling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Recovery</a:t>
            </a:r>
          </a:p>
          <a:p>
            <a:r>
              <a:rPr lang="en-US" dirty="0"/>
              <a:t>Provides a convenient method of passing control from location error encountered to code handling the error</a:t>
            </a:r>
          </a:p>
          <a:p>
            <a:r>
              <a:rPr lang="en-US" dirty="0"/>
              <a:t>When error encountered, throw the appropriate exception object</a:t>
            </a:r>
          </a:p>
        </p:txBody>
      </p:sp>
    </p:spTree>
    <p:extLst>
      <p:ext uri="{BB962C8B-B14F-4D97-AF65-F5344CB8AC3E}">
        <p14:creationId xmlns:p14="http://schemas.microsoft.com/office/powerpoint/2010/main" val="2102177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java.io.FileNotFoundException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java.io.PrintWriter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public class </a:t>
            </a:r>
            <a:r>
              <a:rPr lang="en-US" sz="1800" b="1" dirty="0" err="1"/>
              <a:t>WriteFile</a:t>
            </a:r>
            <a:endParaRPr lang="en-US" sz="1800" b="1" dirty="0"/>
          </a:p>
          <a:p>
            <a:pPr marL="0" indent="0" defTabSz="182880">
              <a:buNone/>
            </a:pPr>
            <a:r>
              <a:rPr lang="en-US" sz="1800" dirty="0"/>
              <a:t>{</a:t>
            </a:r>
          </a:p>
          <a:p>
            <a:pPr marL="0" indent="0" defTabSz="182880">
              <a:buNone/>
            </a:pPr>
            <a:r>
              <a:rPr lang="en-US" sz="1800" b="1" dirty="0"/>
              <a:t>	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throws </a:t>
            </a:r>
            <a:r>
              <a:rPr lang="en-US" sz="1800" b="1" dirty="0" err="1"/>
              <a:t>FileNotFoundException</a:t>
            </a:r>
            <a:endParaRPr lang="en-US" sz="1800" b="1" dirty="0"/>
          </a:p>
          <a:p>
            <a:pPr marL="0" indent="0" defTabSz="182880">
              <a:buNone/>
            </a:pPr>
            <a:r>
              <a:rPr lang="en-US" sz="1800" dirty="0"/>
              <a:t>	{</a:t>
            </a:r>
          </a:p>
          <a:p>
            <a:pPr marL="0" indent="0" defTabSz="182880">
              <a:buNone/>
            </a:pPr>
            <a:r>
              <a:rPr lang="en-US" sz="1800" dirty="0"/>
              <a:t>		</a:t>
            </a:r>
            <a:r>
              <a:rPr lang="en-US" sz="1800" dirty="0" err="1"/>
              <a:t>PrintWriter</a:t>
            </a:r>
            <a:r>
              <a:rPr lang="en-US" sz="1800" dirty="0"/>
              <a:t> pw = </a:t>
            </a:r>
            <a:r>
              <a:rPr lang="en-US" sz="1800" b="1" dirty="0"/>
              <a:t>new </a:t>
            </a:r>
          </a:p>
          <a:p>
            <a:pPr marL="0" indent="0" defTabSz="182880">
              <a:buNone/>
            </a:pPr>
            <a:r>
              <a:rPr lang="en-US" sz="1800" b="1" dirty="0"/>
              <a:t>					</a:t>
            </a:r>
            <a:r>
              <a:rPr lang="en-US" sz="1800" b="1" dirty="0" err="1"/>
              <a:t>PrintWriter</a:t>
            </a:r>
            <a:r>
              <a:rPr lang="en-US" sz="1800" b="1" dirty="0"/>
              <a:t>("C:\\</a:t>
            </a:r>
            <a:r>
              <a:rPr lang="en-US" sz="1800" b="1" dirty="0" err="1"/>
              <a:t>src</a:t>
            </a:r>
            <a:r>
              <a:rPr lang="en-US" sz="1800" b="1" dirty="0"/>
              <a:t>\\2150\\Examples\\</a:t>
            </a:r>
            <a:r>
              <a:rPr lang="en-US" sz="1800" b="1" dirty="0" err="1"/>
              <a:t>src</a:t>
            </a:r>
            <a:r>
              <a:rPr lang="en-US" sz="1800" b="1" dirty="0"/>
              <a:t>\\Files\\newFile.txt");</a:t>
            </a:r>
          </a:p>
          <a:p>
            <a:pPr marL="0" indent="0" defTabSz="182880">
              <a:buNone/>
            </a:pPr>
            <a:r>
              <a:rPr lang="en-US" sz="1800" dirty="0"/>
              <a:t>		</a:t>
            </a:r>
            <a:r>
              <a:rPr lang="en-US" sz="1800" dirty="0" err="1"/>
              <a:t>pw.println</a:t>
            </a:r>
            <a:r>
              <a:rPr lang="en-US" sz="1800" dirty="0"/>
              <a:t>("This is the first line of the text file.");</a:t>
            </a:r>
          </a:p>
          <a:p>
            <a:pPr marL="0" indent="0" defTabSz="182880">
              <a:buNone/>
            </a:pPr>
            <a:r>
              <a:rPr lang="en-US" sz="1800" dirty="0"/>
              <a:t>		</a:t>
            </a:r>
            <a:r>
              <a:rPr lang="en-US" sz="1800" dirty="0" err="1"/>
              <a:t>pw.println</a:t>
            </a:r>
            <a:r>
              <a:rPr lang="en-US" sz="1800" dirty="0"/>
              <a:t>("This is the second line.");</a:t>
            </a:r>
          </a:p>
          <a:p>
            <a:pPr marL="0" indent="0" defTabSz="182880">
              <a:buNone/>
            </a:pPr>
            <a:r>
              <a:rPr lang="en-US" sz="1800" dirty="0"/>
              <a:t>		</a:t>
            </a:r>
            <a:r>
              <a:rPr lang="en-US" sz="1800" dirty="0" err="1"/>
              <a:t>pw.close</a:t>
            </a:r>
            <a:r>
              <a:rPr lang="en-US" sz="1800" dirty="0"/>
              <a:t>();</a:t>
            </a:r>
          </a:p>
          <a:p>
            <a:pPr marL="0" indent="0" defTabSz="182880">
              <a:buNone/>
            </a:pPr>
            <a:r>
              <a:rPr lang="en-US" sz="1800" dirty="0"/>
              <a:t>		</a:t>
            </a:r>
            <a:r>
              <a:rPr lang="en-US" sz="1800" dirty="0" err="1"/>
              <a:t>System.</a:t>
            </a:r>
            <a:r>
              <a:rPr lang="en-US" sz="1800" i="1" dirty="0" err="1"/>
              <a:t>out.println</a:t>
            </a:r>
            <a:r>
              <a:rPr lang="en-US" sz="1800" i="1" dirty="0"/>
              <a:t>("File writing complete.");</a:t>
            </a:r>
          </a:p>
          <a:p>
            <a:pPr marL="0" indent="0" defTabSz="182880">
              <a:buNone/>
            </a:pPr>
            <a:r>
              <a:rPr lang="en-US" sz="1800" dirty="0"/>
              <a:t>	}</a:t>
            </a:r>
          </a:p>
          <a:p>
            <a:pPr marL="0" indent="0" defTabSz="18288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823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Chooser Dialog</a:t>
            </a:r>
          </a:p>
        </p:txBody>
      </p:sp>
      <p:pic>
        <p:nvPicPr>
          <p:cNvPr id="4" name="Picture 6" descr="JFileChoos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6" b="7906"/>
          <a:stretch/>
        </p:blipFill>
        <p:spPr bwMode="auto">
          <a:xfrm>
            <a:off x="1295400" y="1524000"/>
            <a:ext cx="6400800" cy="453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785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Chooser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JFileChooser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chooser = new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JFileChooser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FileReader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in = null;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if</a:t>
            </a:r>
            <a:r>
              <a:rPr lang="en-US" sz="24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chooser.showOpenDialog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(null)</a:t>
            </a:r>
            <a:r>
              <a:rPr lang="en-US" sz="24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==</a:t>
            </a:r>
            <a:r>
              <a:rPr lang="en-US" sz="2400" dirty="0">
                <a:solidFill>
                  <a:srgbClr val="6E7069"/>
                </a:solidFill>
                <a:cs typeface="Arial" charset="0"/>
              </a:rPr>
              <a:t> </a:t>
            </a:r>
          </a:p>
          <a:p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JFileChooser.APPROVE_OPTION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{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File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selectedFile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=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chooser.getSelectedFile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reader = new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FileReader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selectedFile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);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  ... </a:t>
            </a:r>
            <a:br>
              <a:rPr lang="en-US" sz="24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11176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/>
            <a:r>
              <a:rPr lang="en-US" sz="1800" dirty="0"/>
              <a:t>The 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next </a:t>
            </a:r>
            <a:r>
              <a:rPr lang="en-US" sz="1800" dirty="0"/>
              <a:t>method reads a word at a time: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while (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in.hasNext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()) 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{ 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  String input =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in.next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 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System.out.println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(input);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}</a:t>
            </a:r>
          </a:p>
          <a:p>
            <a:pPr marL="236538" indent="-236538">
              <a:spcBef>
                <a:spcPct val="50000"/>
              </a:spcBef>
            </a:pPr>
            <a:r>
              <a:rPr lang="en-US" sz="1800" dirty="0"/>
              <a:t>With our sample input, the output is: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Mary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had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little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lamb </a:t>
            </a:r>
          </a:p>
          <a:p>
            <a:pPr marL="693738" lvl="1" indent="-236538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… </a:t>
            </a:r>
          </a:p>
          <a:p>
            <a:pPr marL="236538" indent="-236538">
              <a:spcBef>
                <a:spcPct val="50000"/>
              </a:spcBef>
            </a:pPr>
            <a:r>
              <a:rPr lang="en-US" sz="1800" dirty="0"/>
              <a:t>A </a:t>
            </a:r>
            <a:r>
              <a:rPr lang="en-US" sz="1800" i="1" dirty="0"/>
              <a:t>word</a:t>
            </a:r>
            <a:r>
              <a:rPr lang="en-US" sz="1800" dirty="0"/>
              <a:t> is any sequence of characters that is not white space</a:t>
            </a:r>
          </a:p>
        </p:txBody>
      </p:sp>
    </p:spTree>
    <p:extLst>
      <p:ext uri="{BB962C8B-B14F-4D97-AF65-F5344CB8AC3E}">
        <p14:creationId xmlns:p14="http://schemas.microsoft.com/office/powerpoint/2010/main" val="109969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Words,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sz="2400" dirty="0"/>
              <a:t>To specify a pattern for word boundaries, call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Scanner.useDelimiter</a:t>
            </a:r>
            <a:endParaRPr lang="en-US" sz="2000" dirty="0">
              <a:solidFill>
                <a:srgbClr val="6E7069"/>
              </a:solidFill>
              <a:latin typeface="Courier New" pitchFamily="-107" charset="0"/>
            </a:endParaRP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Example: discard anything that isn't a letter: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 in = new Scanner(. . .); </a:t>
            </a:r>
          </a:p>
          <a:p>
            <a:pPr marL="693738" lvl="1" indent="-236538"/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in.useDelimiter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("[^A-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Za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-z]+");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...</a:t>
            </a:r>
          </a:p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400" dirty="0"/>
              <a:t>The notation used for describing the character pattern is called a </a:t>
            </a:r>
            <a:r>
              <a:rPr lang="en-US" sz="2400" i="1" dirty="0"/>
              <a:t>regular expression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66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400" dirty="0"/>
              <a:t>Then use the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isDigit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isWhitespace</a:t>
            </a:r>
            <a:r>
              <a:rPr lang="en-US" sz="2400" dirty="0"/>
              <a:t> methods to find out where the name ends and the number starts. E.g. locate the first digit: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0;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while (!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Character.isDigit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line.charAt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))) {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++; }</a:t>
            </a:r>
          </a:p>
          <a:p>
            <a:pPr marL="236538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Then extract the country name and population: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String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countryName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line.substring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(0,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);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String population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line.substring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);</a:t>
            </a:r>
          </a:p>
          <a:p>
            <a:pPr marL="293688" indent="-236538"/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Use trim() to remove spaces at the end of the line</a:t>
            </a:r>
          </a:p>
        </p:txBody>
      </p:sp>
    </p:spTree>
    <p:extLst>
      <p:ext uri="{BB962C8B-B14F-4D97-AF65-F5344CB8AC3E}">
        <p14:creationId xmlns:p14="http://schemas.microsoft.com/office/powerpoint/2010/main" val="605950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600200"/>
          </a:xfrm>
        </p:spPr>
        <p:txBody>
          <a:bodyPr/>
          <a:lstStyle/>
          <a:p>
            <a:r>
              <a:rPr lang="en-US" sz="3600" dirty="0"/>
              <a:t>Reading Text Input: Processing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400" dirty="0"/>
              <a:t>Occasionally easier to construct a new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</a:t>
            </a:r>
            <a:r>
              <a:rPr lang="en-US" sz="2400" dirty="0"/>
              <a:t> object to read the characters from a string: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lineScanner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new Scanner(line); </a:t>
            </a:r>
          </a:p>
          <a:p>
            <a:pPr marL="236538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Then you can use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lineScanner</a:t>
            </a:r>
            <a:r>
              <a:rPr lang="en-US" sz="2400" dirty="0"/>
              <a:t> like any other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</a:t>
            </a:r>
            <a:r>
              <a:rPr lang="en-US" sz="2400" dirty="0"/>
              <a:t> object, reading words and numbers:</a:t>
            </a:r>
            <a:endParaRPr lang="en-US" sz="2000" dirty="0">
              <a:latin typeface="Courier New" pitchFamily="-107" charset="0"/>
              <a:cs typeface="Courier New" pitchFamily="-107" charset="0"/>
            </a:endParaRPr>
          </a:p>
          <a:p>
            <a:pPr marL="693738" lvl="1" indent="-236538">
              <a:spcBef>
                <a:spcPts val="12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String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countryName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lineScanner.next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();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while (!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lineScanner.hasNextInt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())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countryName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countryName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+ " " +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lineScanner.next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();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 </a:t>
            </a:r>
          </a:p>
          <a:p>
            <a:pPr marL="693738" lvl="1" indent="-236538"/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populationValue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lineScanner.nextInt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08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/>
            <a:r>
              <a:rPr lang="en-US" sz="2400" dirty="0"/>
              <a:t>Throw an exception object to signal an exceptional condition has occurred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Example:</a:t>
            </a:r>
            <a:r>
              <a:rPr lang="en-US" sz="2000" dirty="0">
                <a:latin typeface="Courier New" pitchFamily="-107" charset="0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IllegalArgumentException</a:t>
            </a:r>
            <a:r>
              <a:rPr lang="en-US" sz="2400" dirty="0">
                <a:cs typeface="Arial" charset="0"/>
              </a:rPr>
              <a:t>: I</a:t>
            </a:r>
            <a:r>
              <a:rPr lang="en-US" sz="2400" dirty="0"/>
              <a:t>llegal parameter value: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000" dirty="0" err="1">
                <a:latin typeface="Courier New" pitchFamily="-107" charset="0"/>
              </a:rPr>
              <a:t>IllegalArgumentException</a:t>
            </a:r>
            <a:r>
              <a:rPr lang="en-US" sz="2000" dirty="0">
                <a:latin typeface="Courier New" pitchFamily="-107" charset="0"/>
              </a:rPr>
              <a:t> exception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-107" charset="0"/>
              </a:rPr>
              <a:t>	   = new </a:t>
            </a:r>
            <a:r>
              <a:rPr lang="en-US" sz="2000" dirty="0" err="1">
                <a:latin typeface="Courier New" pitchFamily="-107" charset="0"/>
              </a:rPr>
              <a:t>IllegalArgumentException</a:t>
            </a:r>
            <a:r>
              <a:rPr lang="en-US" sz="2000" dirty="0">
                <a:latin typeface="Courier New" pitchFamily="-107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-107" charset="0"/>
              </a:rPr>
              <a:t>			"Amount exceeds balance"); </a:t>
            </a:r>
            <a:br>
              <a:rPr lang="en-US" sz="2000" dirty="0">
                <a:latin typeface="Courier New" pitchFamily="-107" charset="0"/>
              </a:rPr>
            </a:br>
            <a:r>
              <a:rPr lang="en-US" sz="2000" dirty="0">
                <a:latin typeface="Courier New" pitchFamily="-107" charset="0"/>
              </a:rPr>
              <a:t>throw exception; 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When an exception is thrown, method terminates immediately</a:t>
            </a:r>
          </a:p>
          <a:p>
            <a:pPr marL="693738" lvl="1" indent="-236538">
              <a:buFontTx/>
              <a:buChar char="•"/>
            </a:pPr>
            <a:r>
              <a:rPr lang="en-US" sz="2000" i="1" dirty="0"/>
              <a:t>Execution continues with an exception handler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Hierarchy of Exception Classes</a:t>
            </a:r>
          </a:p>
        </p:txBody>
      </p:sp>
      <p:pic>
        <p:nvPicPr>
          <p:cNvPr id="65540" name="Picture 5" descr="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 dirty="0">
                <a:latin typeface="Lucida Sans" pitchFamily="-107" charset="0"/>
              </a:rPr>
              <a:t>Throwing an Exception</a:t>
            </a:r>
          </a:p>
        </p:txBody>
      </p:sp>
      <p:pic>
        <p:nvPicPr>
          <p:cNvPr id="66564" name="Picture 5" descr="syntax_thr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7924800" cy="256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Checked and Unchecked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3688" indent="-236538">
              <a:spcBef>
                <a:spcPts val="600"/>
              </a:spcBef>
            </a:pPr>
            <a:r>
              <a:rPr lang="en-US" sz="2400" i="1" dirty="0"/>
              <a:t>Checked </a:t>
            </a:r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/>
              <a:t>The compiler ensures you handle the exception</a:t>
            </a:r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/>
              <a:t>Due to external circumstances that the programmer cannot prevent </a:t>
            </a:r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/>
              <a:t>Majority occur when dealing with input and output </a:t>
            </a:r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 err="1"/>
              <a:t>FileNotFoundException</a:t>
            </a:r>
            <a:endParaRPr lang="en-US" sz="1800" i="1" dirty="0"/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/>
              <a:t>Extends Exception, </a:t>
            </a:r>
            <a:r>
              <a:rPr lang="en-US" sz="1800" i="1" dirty="0" err="1"/>
              <a:t>FileNotFoundException</a:t>
            </a:r>
            <a:r>
              <a:rPr lang="en-US" sz="1800" i="1" dirty="0"/>
              <a:t>, </a:t>
            </a:r>
            <a:r>
              <a:rPr lang="en-US" sz="1800" i="1" dirty="0" err="1"/>
              <a:t>ClassNotFoundException</a:t>
            </a:r>
            <a:r>
              <a:rPr lang="en-US" sz="1800" i="1" dirty="0"/>
              <a:t> or </a:t>
            </a:r>
            <a:r>
              <a:rPr lang="en-US" sz="1800" i="1" dirty="0" err="1"/>
              <a:t>CloneNotSupportedException</a:t>
            </a:r>
            <a:r>
              <a:rPr lang="en-US" sz="1800" i="1" dirty="0"/>
              <a:t> or their children </a:t>
            </a:r>
          </a:p>
          <a:p>
            <a:pPr marL="293688" indent="-236538">
              <a:spcBef>
                <a:spcPts val="600"/>
              </a:spcBef>
            </a:pPr>
            <a:r>
              <a:rPr lang="en-US" sz="2400" i="1" dirty="0"/>
              <a:t>Unchecked</a:t>
            </a:r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/>
              <a:t>Extend the class </a:t>
            </a:r>
            <a:r>
              <a:rPr lang="en-US" sz="1800" i="1" dirty="0" err="1">
                <a:solidFill>
                  <a:srgbClr val="6E7069"/>
                </a:solidFill>
                <a:latin typeface="Courier New" pitchFamily="-107" charset="0"/>
              </a:rPr>
              <a:t>RuntimeException</a:t>
            </a:r>
            <a:r>
              <a:rPr lang="en-US" sz="1800" i="1" dirty="0"/>
              <a:t> or </a:t>
            </a:r>
            <a:r>
              <a:rPr lang="en-US" sz="1800" i="1" dirty="0">
                <a:solidFill>
                  <a:srgbClr val="6E7069"/>
                </a:solidFill>
                <a:latin typeface="Courier New" pitchFamily="-107" charset="0"/>
              </a:rPr>
              <a:t>Error</a:t>
            </a:r>
            <a:r>
              <a:rPr lang="en-US" sz="1800" i="1" dirty="0"/>
              <a:t> </a:t>
            </a:r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/>
              <a:t>They are the programmer’s fault </a:t>
            </a:r>
          </a:p>
          <a:p>
            <a:pPr marL="750888" lvl="1" indent="-236538">
              <a:spcBef>
                <a:spcPts val="600"/>
              </a:spcBef>
              <a:buSzPct val="75000"/>
              <a:buFontTx/>
              <a:buChar char="o"/>
            </a:pPr>
            <a:r>
              <a:rPr lang="en-US" sz="1800" i="1" dirty="0"/>
              <a:t>Examples of runtime exceptions: </a:t>
            </a:r>
          </a:p>
          <a:p>
            <a:pPr marL="1150938" lvl="2" indent="-236538">
              <a:spcBef>
                <a:spcPts val="600"/>
              </a:spcBef>
            </a:pPr>
            <a:r>
              <a:rPr lang="en-US" sz="1800" i="1" dirty="0" err="1">
                <a:solidFill>
                  <a:srgbClr val="6E7069"/>
                </a:solidFill>
                <a:latin typeface="Courier New" pitchFamily="-107" charset="0"/>
              </a:rPr>
              <a:t>NumberFormatException</a:t>
            </a:r>
            <a:endParaRPr lang="en-US" sz="1800" i="1" dirty="0">
              <a:solidFill>
                <a:srgbClr val="6E7069"/>
              </a:solidFill>
              <a:latin typeface="Courier New" pitchFamily="-107" charset="0"/>
            </a:endParaRPr>
          </a:p>
          <a:p>
            <a:pPr marL="1150938" lvl="2" indent="-236538"/>
            <a:r>
              <a:rPr lang="en-US" sz="1800" i="1" dirty="0" err="1">
                <a:solidFill>
                  <a:srgbClr val="6E7069"/>
                </a:solidFill>
                <a:latin typeface="Courier New" pitchFamily="-107" charset="0"/>
              </a:rPr>
              <a:t>IllegalArgumentException</a:t>
            </a:r>
            <a:r>
              <a:rPr lang="en-US" sz="1800" i="1" dirty="0">
                <a:latin typeface="Courier New" pitchFamily="-107" charset="0"/>
              </a:rPr>
              <a:t> </a:t>
            </a:r>
          </a:p>
          <a:p>
            <a:pPr marL="1150938" lvl="2" indent="-236538"/>
            <a:r>
              <a:rPr lang="en-US" sz="1800" i="1" dirty="0" err="1">
                <a:solidFill>
                  <a:srgbClr val="6E7069"/>
                </a:solidFill>
                <a:latin typeface="Courier New" pitchFamily="-107" charset="0"/>
              </a:rPr>
              <a:t>NullPointerException</a:t>
            </a:r>
            <a:r>
              <a:rPr lang="en-US" sz="1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06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</a:t>
            </a:r>
          </a:p>
          <a:p>
            <a:pPr lvl="1"/>
            <a:r>
              <a:rPr lang="en-US" dirty="0"/>
              <a:t>Handle the exception</a:t>
            </a:r>
          </a:p>
          <a:p>
            <a:pPr lvl="1"/>
            <a:r>
              <a:rPr lang="en-US" dirty="0"/>
              <a:t>Let the JVM stop the method and raise the exception</a:t>
            </a:r>
          </a:p>
          <a:p>
            <a:pPr lvl="2"/>
            <a:r>
              <a:rPr lang="en-US" dirty="0"/>
              <a:t>public void method() throws exception</a:t>
            </a:r>
          </a:p>
          <a:p>
            <a:pPr lvl="2"/>
            <a:r>
              <a:rPr lang="en-US" dirty="0"/>
              <a:t>public void method() throws exception1, exception2</a:t>
            </a:r>
          </a:p>
          <a:p>
            <a:r>
              <a:rPr lang="en-US" dirty="0"/>
              <a:t>Keep inheritance in mind.  </a:t>
            </a:r>
          </a:p>
          <a:p>
            <a:pPr lvl="1"/>
            <a:r>
              <a:rPr lang="en-US" dirty="0"/>
              <a:t>If you are throwing an inherited exception and its parent, only need to throws parent.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throws </a:t>
            </a:r>
            <a:r>
              <a:rPr lang="en-US" b="1" dirty="0">
                <a:latin typeface="Lucida Sans" pitchFamily="-107" charset="0"/>
              </a:rPr>
              <a:t>Clause</a:t>
            </a:r>
          </a:p>
        </p:txBody>
      </p:sp>
      <p:pic>
        <p:nvPicPr>
          <p:cNvPr id="73732" name="Picture 5" descr="syntax_thro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23615"/>
            <a:ext cx="7982622" cy="207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1370</Words>
  <Application>Microsoft Macintosh PowerPoint</Application>
  <PresentationFormat>On-screen Show (4:3)</PresentationFormat>
  <Paragraphs>242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Cambria</vt:lpstr>
      <vt:lpstr>Courier New</vt:lpstr>
      <vt:lpstr>Lucida Sans</vt:lpstr>
      <vt:lpstr>Office Theme</vt:lpstr>
      <vt:lpstr>1_Office Theme</vt:lpstr>
      <vt:lpstr>Adjacency</vt:lpstr>
      <vt:lpstr>Input/Output and Exception Handling</vt:lpstr>
      <vt:lpstr>Exceptions</vt:lpstr>
      <vt:lpstr>Exceptions</vt:lpstr>
      <vt:lpstr>Throwing Exceptions</vt:lpstr>
      <vt:lpstr>PowerPoint Presentation</vt:lpstr>
      <vt:lpstr>PowerPoint Presentation</vt:lpstr>
      <vt:lpstr>Checked and Unchecked Exceptions</vt:lpstr>
      <vt:lpstr>Exception Handling</vt:lpstr>
      <vt:lpstr>PowerPoint Presentation</vt:lpstr>
      <vt:lpstr>Catching Exceptions</vt:lpstr>
      <vt:lpstr>Catching Exceptions Example</vt:lpstr>
      <vt:lpstr>Try/Catch</vt:lpstr>
      <vt:lpstr>PowerPoint Presentation</vt:lpstr>
      <vt:lpstr>finally block</vt:lpstr>
      <vt:lpstr>finally examples</vt:lpstr>
      <vt:lpstr>finally block</vt:lpstr>
      <vt:lpstr>PowerPoint Presentation</vt:lpstr>
      <vt:lpstr>Designing exceptions</vt:lpstr>
      <vt:lpstr>Own exception example</vt:lpstr>
      <vt:lpstr>File Handling</vt:lpstr>
      <vt:lpstr>Reading Text Files</vt:lpstr>
      <vt:lpstr>FileReader</vt:lpstr>
      <vt:lpstr>FileReader Constructors</vt:lpstr>
      <vt:lpstr>ReadFile.java</vt:lpstr>
      <vt:lpstr>Writing Text Files</vt:lpstr>
      <vt:lpstr>PrintWriter</vt:lpstr>
      <vt:lpstr>PrintWriter Constructors</vt:lpstr>
      <vt:lpstr>Close files</vt:lpstr>
      <vt:lpstr>FileNotFoundException</vt:lpstr>
      <vt:lpstr>FileWriter</vt:lpstr>
      <vt:lpstr>File Chooser Dialog</vt:lpstr>
      <vt:lpstr>File Chooser Dialog</vt:lpstr>
      <vt:lpstr>Reading Words</vt:lpstr>
      <vt:lpstr>Reading Words, Part 2</vt:lpstr>
      <vt:lpstr>Parsing Lines</vt:lpstr>
      <vt:lpstr>Reading Text Input: Processing Lines</vt:lpstr>
      <vt:lpstr>Questions?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Rick Price</cp:lastModifiedBy>
  <cp:revision>190</cp:revision>
  <dcterms:created xsi:type="dcterms:W3CDTF">2009-11-14T18:34:28Z</dcterms:created>
  <dcterms:modified xsi:type="dcterms:W3CDTF">2018-06-07T00:14:40Z</dcterms:modified>
</cp:coreProperties>
</file>