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906" r:id="rId1"/>
  </p:sldMasterIdLst>
  <p:notesMasterIdLst>
    <p:notesMasterId r:id="rId46"/>
  </p:notesMasterIdLst>
  <p:handoutMasterIdLst>
    <p:handoutMasterId r:id="rId47"/>
  </p:handoutMasterIdLst>
  <p:sldIdLst>
    <p:sldId id="438" r:id="rId2"/>
    <p:sldId id="511" r:id="rId3"/>
    <p:sldId id="512" r:id="rId4"/>
    <p:sldId id="440" r:id="rId5"/>
    <p:sldId id="513" r:id="rId6"/>
    <p:sldId id="441" r:id="rId7"/>
    <p:sldId id="443" r:id="rId8"/>
    <p:sldId id="476" r:id="rId9"/>
    <p:sldId id="454" r:id="rId10"/>
    <p:sldId id="514" r:id="rId11"/>
    <p:sldId id="509" r:id="rId12"/>
    <p:sldId id="517" r:id="rId13"/>
    <p:sldId id="455" r:id="rId14"/>
    <p:sldId id="460" r:id="rId15"/>
    <p:sldId id="484" r:id="rId16"/>
    <p:sldId id="494" r:id="rId17"/>
    <p:sldId id="515" r:id="rId18"/>
    <p:sldId id="453" r:id="rId19"/>
    <p:sldId id="519" r:id="rId20"/>
    <p:sldId id="520" r:id="rId21"/>
    <p:sldId id="521" r:id="rId22"/>
    <p:sldId id="462" r:id="rId23"/>
    <p:sldId id="463" r:id="rId24"/>
    <p:sldId id="508" r:id="rId25"/>
    <p:sldId id="465" r:id="rId26"/>
    <p:sldId id="506" r:id="rId27"/>
    <p:sldId id="507" r:id="rId28"/>
    <p:sldId id="500" r:id="rId29"/>
    <p:sldId id="495" r:id="rId30"/>
    <p:sldId id="504" r:id="rId31"/>
    <p:sldId id="496" r:id="rId32"/>
    <p:sldId id="535" r:id="rId33"/>
    <p:sldId id="523" r:id="rId34"/>
    <p:sldId id="524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0"/>
    <p:restoredTop sz="94712"/>
  </p:normalViewPr>
  <p:slideViewPr>
    <p:cSldViewPr>
      <p:cViewPr varScale="1">
        <p:scale>
          <a:sx n="120" d="100"/>
          <a:sy n="120" d="100"/>
        </p:scale>
        <p:origin x="1024" y="176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35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EC42BDE-ED18-A34B-B257-A3760CA0C7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563E47D-02E4-1045-9115-29A8184178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DA409F5A-1538-B54B-B5E8-1D658C74B3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6A888CF-DB09-CB4A-942B-53DD53FA51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CB41BB4-AB94-7C43-99C2-AC9D405ECF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FDA1FB-1AFD-A742-B6E1-F5591AC5A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FFCEC3F-9AB8-864F-A93E-E89B568F0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997D80DB-0ECA-CE4F-A87C-9BC65F8FED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144C96A9-3A27-3849-98F6-28038A6D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Sets store – non-duplicate elements</a:t>
            </a:r>
          </a:p>
          <a:p>
            <a:pPr marL="628650" lvl="1" indent="-171450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Lists – store an ordered collection of elements</a:t>
            </a:r>
          </a:p>
          <a:p>
            <a:pPr marL="628650" lvl="1" indent="-171450">
              <a:buFontTx/>
              <a:buChar char="•"/>
            </a:pPr>
            <a:r>
              <a:rPr lang="en-US" altLang="en-US">
                <a:ea typeface="ＭＳ Ｐゴシック" panose="020B0600070205080204" pitchFamily="34" charset="-128"/>
              </a:rPr>
              <a:t>Queue – store objects that are processed first-in, first-out </a:t>
            </a:r>
          </a:p>
          <a:p>
            <a:pPr marL="171450" indent="-171450">
              <a:buFontTx/>
              <a:buChar char="•"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171450" indent="-171450"/>
            <a:r>
              <a:rPr lang="en-US" altLang="en-US">
                <a:ea typeface="ＭＳ Ｐゴシック" panose="020B0600070205080204" pitchFamily="34" charset="-128"/>
              </a:rPr>
              <a:t>		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2647A9A2-C65C-B94F-9556-C2E974F9F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7C7444-0A3A-1F43-A98B-E1AE8D309615}" type="slidenum">
              <a:rPr lang="en-US" altLang="en-US" sz="1000" smtClean="0"/>
              <a:pPr/>
              <a:t>5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236CF84F-D024-CE45-9D82-D30D60BA51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F85D9BC7-5E0A-2949-AB14-37322B32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7CA415A5-56D0-B04E-AA37-4ED98B271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90C1D42-9AF3-4449-83CD-190DE9CEC29A}" type="slidenum">
              <a:rPr lang="en-US" altLang="en-US" sz="1000" smtClean="0"/>
              <a:pPr/>
              <a:t>38</a:t>
            </a:fld>
            <a:endParaRPr lang="en-US" alt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F3FC7C6A-A6AA-C244-919B-C2770BCF0FB5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02C45D91-3923-9548-98B0-35E0F368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C818BC2-1098-8844-8A14-F6E39EE87F80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C8EAFCC-CA13-874B-9AA3-77C0AEBE97CC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1B035C2C-E745-9F43-BE72-5F0E8AC4680C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0DF18C4-02F7-6140-8B81-E2304700F7A9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159ADEB-E02D-9244-B803-B4773BA21CAD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130811D5-A580-AD4C-AED4-F152F7C904CC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1DB7AD9-53AA-A54C-8075-0E77BEA4AE24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750F858-253C-3E4C-A279-C2CB22C8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E41F1-E291-4246-8582-E5072D1F4B22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DA08CEA-2A8F-864C-91ED-2F782911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14501AE-7F7C-8243-950A-38D1D0B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872F-32F7-1D43-9AD3-4C33E68D3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9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A4E3D1-5FAC-4048-8693-3B97ADE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792DD-AC6B-B64D-8E26-F0AFE5E3280C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E5BEF5-D1FE-DC48-8FE6-832E0755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E338BE-5E16-DB48-84C0-1AF30BCD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BDA2C-4D53-1E41-8F53-7BF2E66064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686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3938-B597-8340-BBC7-843D5735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52688-3F7D-9D40-B224-8A32F923BDB0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7AFB-DC29-4940-B46D-0C0850F1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7D4-693A-B842-B6DA-56A38CC9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A2BB5-488F-A64A-B98E-D48DC5E15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694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12104D-9F3E-7E4B-8C72-2FB498F8D94D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  <a:latin typeface="Times New Roman" charset="0"/>
                <a:ea typeface="ＭＳ Ｐゴシック" charset="-128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C600E-EA61-BA44-8534-AF64CE66382F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  <a:latin typeface="Times New Roman" charset="0"/>
                <a:ea typeface="ＭＳ Ｐゴシック" charset="-128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42A780-1CE6-EF46-8FE2-B60B7EC767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AA469-87D4-704C-BA41-52D46718B72B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DE8E2D-0D82-9C4D-9E82-1D667D5D8B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B0E628-2D6F-9B47-BE63-3ABF7F9BEA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5EB0F-81FB-5341-AFB5-93521F423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908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E246-B0FB-8442-ACA6-D69BA68D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62ADB-69C7-F44F-B465-3F93126A8D45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D663-938A-AC4E-ADA3-408E195E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14B3-E421-E34F-85E1-96DBF3F7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D4813-CF07-914E-8350-0BEC6D94E4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904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77C6F-2F82-A34B-8B53-6690D58F7E46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  <a:latin typeface="Times New Roman" charset="0"/>
                <a:ea typeface="ＭＳ Ｐゴシック" charset="-128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643CC-366D-1346-B59E-212CCDB22BC9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  <a:latin typeface="Times New Roman" charset="0"/>
                <a:ea typeface="ＭＳ Ｐゴシック" charset="-128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5A51BD-817E-1645-8EB7-3A57337CE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9D56D-9DD8-EE41-8761-34EE0E6704B7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031E4AA-EE94-1B47-8D07-C34944CB7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406171-7DDD-034E-9FC2-B941F491F8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3AF71-1FA7-164B-AAFC-F065987A79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94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642199-CC8D-FE4F-A488-DFFCDEB31AD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A3733-014C-5C46-A375-658F83BA5F7B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83F079-7343-D74D-805D-6107F87BD0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C110E3-4835-6E4D-B378-89C78B9FB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AEB76-1CEF-1B4B-B7D0-B4B5E767E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666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1BC1-0E0F-F546-A02F-93B21CB0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3125-08E0-C941-A657-A5FB6DAD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F0F74-E250-724B-9BB6-39214476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3DEF9-B73B-F64E-9001-1EDDF8108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83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0817-E2F1-C541-8617-36724E51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1D3B-B7D8-4845-9AB8-195E872C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33109-AB6E-604B-8D67-975E0925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7D5D-73E3-B442-BE57-5CDC6B1346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9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DD42-9612-BA47-BC12-DFD0DA17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FF76F-353B-5D46-9860-725EE9E50FCE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6F77-F858-3A41-AB87-7CF8F636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A68B-F836-D54B-814B-C039FC3C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305F-3358-164C-8B19-CB03D9F98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4A00-A7EB-1F46-A0C4-4CF6C099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85E89-6C4A-884D-A5AA-B876FF29EFBB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6800-8035-3D4F-8430-1DBBA3AB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1812-7371-FF4E-A480-53606079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B8A99-C9EF-B94C-8BEA-3E8B21799D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6B503D-FDC9-2A49-996B-41A5A334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65B2-BFBA-964A-A2C1-BFF4473028CF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1B9C30-4C20-E04E-8F1E-6EB6E77A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86B280-3169-8C4F-BC6D-8F890CCB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D9E58-9DA5-8A4D-9650-B6EF83F2D5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0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77C703-44CC-8949-A89F-DBC64A2C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083BB-F9B2-FD44-9848-A873B539D704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DBD892-2635-3B4A-BD36-797B0878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474EBCB-902A-4C41-B39B-956FFE3A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27D08-3748-E642-A152-B59C5C56E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BA1C073-C7C4-1147-BEE3-ED009870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71F0-2F5C-0342-928F-BFAAEBC7C4BC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0BB5D2-D209-1845-9E60-AAE91891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E288FA-1781-4D4E-94D1-85A8BEDB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3503-A2ED-794E-946A-B96B5B74C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8EAB0-7EAC-AB4E-A8F7-A9909B2B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2633E-CE98-1247-9061-15DCCA4F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C76FD-995D-6B40-956F-D9711951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BA8FF-BF91-344D-BC75-C526D6324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88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C487D-AC63-5D43-AD64-A2CC0136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1C8C-2E3B-7543-8670-D8614A10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E15AF-610F-B14D-8FF7-FFBCC984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2948E-747B-E844-A224-680D6F849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36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6AE8-4BDC-5541-A8C5-5BBB5807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57E2-994D-BB49-9C8F-DB3BCC6A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4E81-2576-1C43-BAB6-BD3A63D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CC46F-6015-A348-9DF6-F8C70F2030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16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510A3A7D-82AA-9F43-89AF-A01AE9B418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214789E4-9DFC-4042-99BC-B9445AF2B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AAEFC5B-FBAA-D348-8AA7-E17AF979647E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8D0CCD6-EE3B-224F-ABE9-33EA8D469525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418D91A-666D-1549-9E16-99161AABFA46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8CB7147-A4EC-9541-9D84-2FE871BBA899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BA82EF9-F439-A74E-ABE2-89C5C7080318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42D3B59-81D4-254E-84E8-B6D1F7CCD5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B4D001C-BAAD-ED44-93BE-92DEC86980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B8B6-6822-3447-AE8C-94D81A299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fld id="{47C7CC1C-DDC1-694F-A7B6-43E27F4510D6}" type="datetimeFigureOut">
              <a:rPr lang="en-US"/>
              <a:pPr>
                <a:defRPr/>
              </a:pPr>
              <a:t>6/28/18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1D67E-CB31-B940-94C9-9B13FE625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00E8-9F95-7F4B-B7E7-83090C4E3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  <a:ea typeface="ＭＳ Ｐゴシック" charset="-128"/>
              </a:defRPr>
            </a:lvl1pPr>
          </a:lstStyle>
          <a:p>
            <a:pPr>
              <a:defRPr/>
            </a:pPr>
            <a:fld id="{37270829-2451-964C-8C58-30454F552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11" r:id="rId3"/>
    <p:sldLayoutId id="2147484012" r:id="rId4"/>
    <p:sldLayoutId id="2147484013" r:id="rId5"/>
    <p:sldLayoutId id="2147484014" r:id="rId6"/>
    <p:sldLayoutId id="2147484021" r:id="rId7"/>
    <p:sldLayoutId id="2147484022" r:id="rId8"/>
    <p:sldLayoutId id="2147484023" r:id="rId9"/>
    <p:sldLayoutId id="2147484015" r:id="rId10"/>
    <p:sldLayoutId id="2147484016" r:id="rId11"/>
    <p:sldLayoutId id="2147484024" r:id="rId12"/>
    <p:sldLayoutId id="2147484017" r:id="rId13"/>
    <p:sldLayoutId id="2147484025" r:id="rId14"/>
    <p:sldLayoutId id="2147484018" r:id="rId15"/>
    <p:sldLayoutId id="2147484026" r:id="rId16"/>
    <p:sldLayoutId id="2147484027" r:id="rId17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armstrong.edu/liang/intro10e/html/TestComparator.html" TargetMode="External"/><Relationship Id="rId2" Type="http://schemas.openxmlformats.org/officeDocument/2006/relationships/hyperlink" Target="http://www.cs.armstrong.edu/liang/intro10e/html/GeometricObjectComparat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8BF144B-6E59-7D47-B674-1DDCEAF2B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924800" cy="215265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Chapter 20 Lists, Stacks, Queues, and Priority Queues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8A38C6D8-AF6B-FE46-8BDB-4DA7F29C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3378015-FA04-154D-A1EB-DD1C8DDF1D7B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CF8BBE7F-0DBE-8841-AC94-30B9E6B85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D48DBF35-5223-F748-A48B-B049AC89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Iterator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53B052C7-BD5D-BE4F-B549-136549DC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 pattern for walking through a data structure without having to expose the details of how data is stored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BA9DFCBB-E8D2-944E-B206-0C1F87C8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n>
                  <a:noFill/>
                </a:ln>
                <a:ea typeface="ＭＳ Ｐゴシック" panose="020B0600070205080204" pitchFamily="34" charset="-128"/>
              </a:rPr>
              <a:t>ListIterator</a:t>
            </a:r>
            <a:endParaRPr lang="en-US" altLang="en-US" dirty="0">
              <a:ln>
                <a:noFill/>
              </a:ln>
              <a:ea typeface="ＭＳ Ｐゴシック" panose="020B0600070205080204" pitchFamily="34" charset="-128"/>
            </a:endParaRP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4223C0C-BA95-EA47-B444-32D18A7D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>
                <a:ea typeface="ＭＳ Ｐゴシック" charset="-128"/>
              </a:rPr>
              <a:t>Create from the list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>
                <a:ea typeface="ＭＳ Ｐゴシック" charset="-128"/>
              </a:rPr>
              <a:t>Allows us to traverse the list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>
                <a:ea typeface="ＭＳ Ｐゴシック" charset="-128"/>
              </a:rPr>
              <a:t>hasNext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>
                <a:ea typeface="ＭＳ Ｐゴシック" charset="-128"/>
              </a:rPr>
              <a:t>next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>
                <a:ea typeface="ＭＳ Ｐゴシック" charset="-128"/>
              </a:rPr>
              <a:t>previous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>
                <a:ea typeface="ＭＳ Ｐゴシック" charset="-128"/>
              </a:rPr>
              <a:t>remove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>
                <a:ea typeface="ＭＳ Ｐゴシック" charset="-128"/>
              </a:rPr>
              <a:t>add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>
                <a:ea typeface="ＭＳ Ｐゴシック" charset="-128"/>
              </a:rPr>
              <a:t>Other methods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5249BC04-6818-2546-A47A-6E9278F4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CACD585-C9C6-4840-8D3F-E28327CE02EE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3BD068F-0185-664F-9DA2-A9FE1890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Concept of List Iterator</a:t>
            </a:r>
          </a:p>
        </p:txBody>
      </p:sp>
      <p:pic>
        <p:nvPicPr>
          <p:cNvPr id="34818" name="Picture 5" descr="conceptual.png">
            <a:extLst>
              <a:ext uri="{FF2B5EF4-FFF2-40B4-BE49-F238E27FC236}">
                <a16:creationId xmlns:a16="http://schemas.microsoft.com/office/drawing/2014/main" id="{76A42C7B-D9C0-E24C-9114-6B78D7A8F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8850" y="2286000"/>
            <a:ext cx="7346950" cy="38782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C2BD13C2-6E5C-754F-B13F-CB6E02D75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The List Iterator</a:t>
            </a:r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98C1C45D-9229-2B4D-8FAC-96BBDC9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EDD2B53-E4ED-6146-9E10-00EB922F3BD0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1A2489C-7875-284C-ADA7-AD691F5CE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7095B93-F2CD-4B4E-89FB-777F268F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5DC78607-643B-B742-881D-510FAD38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0C165E08-83AF-E141-AE8D-7F57E2A3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7" name="Rectangle 9">
            <a:extLst>
              <a:ext uri="{FF2B5EF4-FFF2-40B4-BE49-F238E27FC236}">
                <a16:creationId xmlns:a16="http://schemas.microsoft.com/office/drawing/2014/main" id="{701E1654-8161-544B-AD04-747B1206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8" name="Rectangle 11">
            <a:extLst>
              <a:ext uri="{FF2B5EF4-FFF2-40B4-BE49-F238E27FC236}">
                <a16:creationId xmlns:a16="http://schemas.microsoft.com/office/drawing/2014/main" id="{EDDE3E6B-3D62-6348-9A91-7FDAC012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2427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9" name="Rectangle 13">
            <a:extLst>
              <a:ext uri="{FF2B5EF4-FFF2-40B4-BE49-F238E27FC236}">
                <a16:creationId xmlns:a16="http://schemas.microsoft.com/office/drawing/2014/main" id="{06744BDA-1E13-0342-B6C3-F77788DD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0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35850" name="Picture 12">
            <a:extLst>
              <a:ext uri="{FF2B5EF4-FFF2-40B4-BE49-F238E27FC236}">
                <a16:creationId xmlns:a16="http://schemas.microsoft.com/office/drawing/2014/main" id="{4384A29B-03F1-9F4A-83A4-FD97DB38C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447800"/>
            <a:ext cx="85915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643E4938-1F74-194B-A802-66AFF684D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ArrayList and LinkedList</a:t>
            </a:r>
          </a:p>
        </p:txBody>
      </p:sp>
      <p:sp>
        <p:nvSpPr>
          <p:cNvPr id="36866" name="Rectangle 4">
            <a:extLst>
              <a:ext uri="{FF2B5EF4-FFF2-40B4-BE49-F238E27FC236}">
                <a16:creationId xmlns:a16="http://schemas.microsoft.com/office/drawing/2014/main" id="{0A74E4BB-F042-804A-9087-D88B248D0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Concrete implementations of the List interface.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Your specific needs determines which to use.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ArrayList if you need to support random access through an index without inserting or removing elements from any place other than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LinkedList if your application requires the insertion or deletion of elements from any place in the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 list can grow or shrink dynamically.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Array is fixed once it is created. 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5E6897CC-87A2-784B-B515-66F49D4B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52466CD-A6EF-C44B-8100-B845A8CA3B2C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8861F49-D6EE-D143-BCD5-9F6B895C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A8F75815-EED3-D747-B203-2FF39AA52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9034A7F0-64C0-054A-991B-639752BE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39D0821-070C-7E47-BACC-E44481982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java.util.ArrayList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BFF41710-9F5B-8E42-B508-7B330E4E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331EE9-586C-FB44-B310-7421A7339658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9459F7B-9298-2A4F-AC6A-B02EFFC4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7EC7425B-8976-5C4E-8C81-15F1177F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307B9BD2-893E-9348-8179-305A972A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4" name="Rectangle 9">
            <a:extLst>
              <a:ext uri="{FF2B5EF4-FFF2-40B4-BE49-F238E27FC236}">
                <a16:creationId xmlns:a16="http://schemas.microsoft.com/office/drawing/2014/main" id="{DA7AEBA8-9048-E949-A7FA-AF6B30F9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5" name="Rectangle 11">
            <a:extLst>
              <a:ext uri="{FF2B5EF4-FFF2-40B4-BE49-F238E27FC236}">
                <a16:creationId xmlns:a16="http://schemas.microsoft.com/office/drawing/2014/main" id="{A425ACB8-B921-264E-8D23-A8851D7BA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8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7896" name="Object 10">
            <a:extLst>
              <a:ext uri="{FF2B5EF4-FFF2-40B4-BE49-F238E27FC236}">
                <a16:creationId xmlns:a16="http://schemas.microsoft.com/office/drawing/2014/main" id="{74C6CFA4-CF84-064E-984E-044427250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447800"/>
          <a:ext cx="8686800" cy="4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Picture" r:id="rId3" imgW="24853900" imgH="13804900" progId="Word.Picture.8">
                  <p:embed/>
                </p:oleObj>
              </mc:Choice>
              <mc:Fallback>
                <p:oleObj name="Picture" r:id="rId3" imgW="24853900" imgH="1380490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686800" cy="483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39C380B-3C25-4C4A-99EE-14EEC7BBC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533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charset="-128"/>
              </a:rPr>
              <a:t>java.util.LinkedList</a:t>
            </a:r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3F5E0B2F-A5B2-4949-B067-DB33F735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A81E022-5370-8048-A4DA-A99D9E4B2EF3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2D12E6F-2471-324F-B65B-CB86297E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2B12394-0B4E-FF48-B24F-4A44320F8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88EF1688-8D06-1E47-9D09-9DB5CD7E3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32120966-F930-7649-9557-323E611B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9" name="Rectangle 9">
            <a:extLst>
              <a:ext uri="{FF2B5EF4-FFF2-40B4-BE49-F238E27FC236}">
                <a16:creationId xmlns:a16="http://schemas.microsoft.com/office/drawing/2014/main" id="{93FC7582-30B2-F949-9579-AFFF0120F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7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8920" name="Object 8">
            <a:extLst>
              <a:ext uri="{FF2B5EF4-FFF2-40B4-BE49-F238E27FC236}">
                <a16:creationId xmlns:a16="http://schemas.microsoft.com/office/drawing/2014/main" id="{0091C7B2-B890-C34F-9211-10D15F4F2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14400"/>
          <a:ext cx="7772400" cy="539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Picture" r:id="rId3" imgW="24244300" imgH="16865600" progId="Word.Picture.8">
                  <p:embed/>
                </p:oleObj>
              </mc:Choice>
              <mc:Fallback>
                <p:oleObj name="Picture" r:id="rId3" imgW="24244300" imgH="168656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7772400" cy="539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D8D62527-C3AF-A444-A29F-B9C9D72E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8" y="179388"/>
            <a:ext cx="7704137" cy="1524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Node</a:t>
            </a:r>
          </a:p>
        </p:txBody>
      </p:sp>
      <p:pic>
        <p:nvPicPr>
          <p:cNvPr id="39938" name="Picture 5" descr="linked_insert.png">
            <a:extLst>
              <a:ext uri="{FF2B5EF4-FFF2-40B4-BE49-F238E27FC236}">
                <a16:creationId xmlns:a16="http://schemas.microsoft.com/office/drawing/2014/main" id="{2F548988-7AC9-5C4D-8D28-6001FE283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388" y="2209800"/>
            <a:ext cx="8623300" cy="2787650"/>
          </a:xfrm>
        </p:spPr>
      </p:pic>
      <p:sp>
        <p:nvSpPr>
          <p:cNvPr id="39939" name="TextBox 6">
            <a:extLst>
              <a:ext uri="{FF2B5EF4-FFF2-40B4-BE49-F238E27FC236}">
                <a16:creationId xmlns:a16="http://schemas.microsoft.com/office/drawing/2014/main" id="{D8AF6825-64A4-A74D-8164-70055FF7C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09963"/>
            <a:ext cx="144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FCE8D9-EF3F-BF46-81C4-E1993359E166}"/>
              </a:ext>
            </a:extLst>
          </p:cNvPr>
          <p:cNvCxnSpPr/>
          <p:nvPr/>
        </p:nvCxnSpPr>
        <p:spPr>
          <a:xfrm flipH="1">
            <a:off x="5943600" y="3908357"/>
            <a:ext cx="1066800" cy="231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941" name="TextBox 13">
            <a:extLst>
              <a:ext uri="{FF2B5EF4-FFF2-40B4-BE49-F238E27FC236}">
                <a16:creationId xmlns:a16="http://schemas.microsoft.com/office/drawing/2014/main" id="{7FD9073B-E1EC-5247-9773-BE57AF73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3" y="4159250"/>
            <a:ext cx="20605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600">
                <a:latin typeface="Times New Roman" panose="02020603050405020304" pitchFamily="18" charset="0"/>
              </a:rPr>
              <a:t>Reference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1FDA57-0C5B-D247-951F-593D0BCD47E1}"/>
              </a:ext>
            </a:extLst>
          </p:cNvPr>
          <p:cNvCxnSpPr/>
          <p:nvPr/>
        </p:nvCxnSpPr>
        <p:spPr>
          <a:xfrm flipH="1" flipV="1">
            <a:off x="6102422" y="4445139"/>
            <a:ext cx="907978" cy="363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6574C386-6866-9A47-99A9-5F82405E8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The Comparator Interface</a:t>
            </a:r>
          </a:p>
        </p:txBody>
      </p:sp>
      <p:sp>
        <p:nvSpPr>
          <p:cNvPr id="40962" name="Rectangle 4">
            <a:extLst>
              <a:ext uri="{FF2B5EF4-FFF2-40B4-BE49-F238E27FC236}">
                <a16:creationId xmlns:a16="http://schemas.microsoft.com/office/drawing/2014/main" id="{E0D383D4-332E-AC4B-8DF6-BA78BD5D3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543800" cy="35814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Compare elements of different types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May not be instances of Comparable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Define a class that implements the java.util.Comparator interface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compare 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Takes two objects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You write the comparison to return an int difference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75183BEB-DB9D-7740-9E24-8CAB62E9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0DA3445-491A-0547-BDC0-70488B355C76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43A7BCE-4C32-0246-9481-B66539D3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2B6CC4B6-8935-6B4D-A793-078246CC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329C2C27-8B1D-754F-85B3-59DD1DFE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3B5D8972-2119-C943-85A2-FCCF0CA6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8382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The Comparator Interface</a:t>
            </a:r>
          </a:p>
        </p:txBody>
      </p:sp>
      <p:sp>
        <p:nvSpPr>
          <p:cNvPr id="41986" name="Rectangle 4">
            <a:extLst>
              <a:ext uri="{FF2B5EF4-FFF2-40B4-BE49-F238E27FC236}">
                <a16:creationId xmlns:a16="http://schemas.microsoft.com/office/drawing/2014/main" id="{FD5D481E-E470-1146-A747-CBE3EE0CB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331913"/>
            <a:ext cx="7962900" cy="3810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public int compare(Object element1, Object element2)</a:t>
            </a: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Returns a negative value if element1 is less than element2, a positive value if element1 is greater than element2, and zero if they are equal. </a:t>
            </a: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6BA108C-EB3B-F04F-8C9D-5FCBE713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B956D7-6314-2D40-953B-B350ED0A125F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Times New Roman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0E74FB7-26D3-934F-9F37-8A4DE7763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B7CA90CF-D88D-7344-AEF9-950934C2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6391" name="Rectangle 6">
            <a:extLst>
              <a:ext uri="{FF2B5EF4-FFF2-40B4-BE49-F238E27FC236}">
                <a16:creationId xmlns:a16="http://schemas.microsoft.com/office/drawing/2014/main" id="{BF944A00-1556-624B-9954-0C62D376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41991" name="AutoShape 10">
            <a:hlinkClick r:id="rId2" highlightClick="1"/>
            <a:extLst>
              <a:ext uri="{FF2B5EF4-FFF2-40B4-BE49-F238E27FC236}">
                <a16:creationId xmlns:a16="http://schemas.microsoft.com/office/drawing/2014/main" id="{B526140B-F9F7-D14E-9479-028E37FE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7056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92" name="AutoShape 11">
            <a:hlinkClick r:id="rId3" highlightClick="1"/>
            <a:extLst>
              <a:ext uri="{FF2B5EF4-FFF2-40B4-BE49-F238E27FC236}">
                <a16:creationId xmlns:a16="http://schemas.microsoft.com/office/drawing/2014/main" id="{184DEFEC-7458-4E49-8708-D9408813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5481638"/>
            <a:ext cx="468312" cy="577850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4195DC29-B201-C14F-8D60-0590A5B7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Data Structure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9F4FA090-AF26-7844-B402-72A9CA6A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collection of data organized in some fashion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Stores the data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Provides/supports operations for accessing and maintaining the data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Define a class to contain data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the built in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F5A6FA4-F4C7-FE4E-AB11-ACAC17B76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charset="-128"/>
              </a:rPr>
              <a:t>The Collections Class</a:t>
            </a:r>
          </a:p>
        </p:txBody>
      </p:sp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8F5E095F-A21E-7444-951F-144C94C9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5437C8-5D7D-0348-A447-78E3D3281E1C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</a:t>
            </a:fld>
            <a:endParaRPr lang="en-US" altLang="en-US" sz="1400">
              <a:latin typeface="Times New Roman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AEA0FCA-DFE2-FE49-8E76-06CF2E7A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8221C20-7C58-D744-BFA8-957BD065C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DB6749A-23AB-484C-9B52-627D0D3FA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D6B2EBE1-B3A9-5E40-9E7A-1E7CB6648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7416" name="Rectangle 12">
            <a:extLst>
              <a:ext uri="{FF2B5EF4-FFF2-40B4-BE49-F238E27FC236}">
                <a16:creationId xmlns:a16="http://schemas.microsoft.com/office/drawing/2014/main" id="{BD734AF8-36D5-5647-AF79-E0F29A46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7417" name="Rectangle 14">
            <a:extLst>
              <a:ext uri="{FF2B5EF4-FFF2-40B4-BE49-F238E27FC236}">
                <a16:creationId xmlns:a16="http://schemas.microsoft.com/office/drawing/2014/main" id="{9142BE34-AAC3-8E40-B2D4-92444267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7418" name="Text Box 15">
            <a:extLst>
              <a:ext uri="{FF2B5EF4-FFF2-40B4-BE49-F238E27FC236}">
                <a16:creationId xmlns:a16="http://schemas.microsoft.com/office/drawing/2014/main" id="{FF395EEB-AE00-CF47-A138-C318BE938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01913"/>
            <a:ext cx="76962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F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u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800"/>
              <a:t>The Collections class contains various static methods for operating on collections and maps, for creating synchronized collection classes, and for creating read-only collection classes.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879EF11-78D2-B04D-93E5-0B9CF0092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charset="-128"/>
              </a:rPr>
              <a:t>The Collections Class UML Diagram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FAFC6D7D-6669-9049-B915-9330735A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B295D1-7E96-F949-AAAB-24589A000F59}" type="slidenum">
              <a:rPr lang="en-US" altLang="en-US" sz="1400">
                <a:latin typeface="Times New Roman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21</a:t>
            </a:fld>
            <a:endParaRPr lang="en-US" altLang="en-US" sz="1400">
              <a:latin typeface="Times New Roman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DDCDF1C-E580-AD49-BDAE-6FB16DDE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CD5E88C3-55B0-7349-B767-09486EC1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A4D326CD-7DFD-464E-9CCC-1BA87CA6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816AEAFF-10AF-4147-B5B4-73CFB52E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8BAA1C69-8454-5043-9AD9-6EAD33AB5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8441" name="Rectangle 8">
            <a:extLst>
              <a:ext uri="{FF2B5EF4-FFF2-40B4-BE49-F238E27FC236}">
                <a16:creationId xmlns:a16="http://schemas.microsoft.com/office/drawing/2014/main" id="{A6CF3656-4CC3-2C44-9E75-DC2126024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125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8442" name="Rectangle 12">
            <a:extLst>
              <a:ext uri="{FF2B5EF4-FFF2-40B4-BE49-F238E27FC236}">
                <a16:creationId xmlns:a16="http://schemas.microsoft.com/office/drawing/2014/main" id="{A83BFC6F-6963-E447-B938-E1DFE09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8443" name="Rectangle 14">
            <a:extLst>
              <a:ext uri="{FF2B5EF4-FFF2-40B4-BE49-F238E27FC236}">
                <a16:creationId xmlns:a16="http://schemas.microsoft.com/office/drawing/2014/main" id="{8B6731C6-C2BB-A84B-A65E-9D037DFD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sp>
        <p:nvSpPr>
          <p:cNvPr id="18444" name="Rectangle 16">
            <a:extLst>
              <a:ext uri="{FF2B5EF4-FFF2-40B4-BE49-F238E27FC236}">
                <a16:creationId xmlns:a16="http://schemas.microsoft.com/office/drawing/2014/main" id="{84E30B10-BFC8-CF49-8EE3-B17A31CA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rbel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rbel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rbel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rbel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charset="0"/>
              <a:buChar char="•"/>
              <a:defRPr sz="1400">
                <a:solidFill>
                  <a:schemeClr val="tx1"/>
                </a:solidFill>
                <a:latin typeface="Corbe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>
              <a:latin typeface="Times New Roman" charset="0"/>
              <a:ea typeface="ＭＳ Ｐゴシック" charset="-128"/>
            </a:endParaRPr>
          </a:p>
        </p:txBody>
      </p:sp>
      <p:pic>
        <p:nvPicPr>
          <p:cNvPr id="44044" name="Picture 14">
            <a:extLst>
              <a:ext uri="{FF2B5EF4-FFF2-40B4-BE49-F238E27FC236}">
                <a16:creationId xmlns:a16="http://schemas.microsoft.com/office/drawing/2014/main" id="{C8A279B7-B10D-014A-BAD3-11C25D5BD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0150"/>
            <a:ext cx="87820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93E9743-9A7D-1043-9A51-50B544D90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The Vector Class</a:t>
            </a:r>
          </a:p>
        </p:txBody>
      </p:sp>
      <p:sp>
        <p:nvSpPr>
          <p:cNvPr id="45058" name="Rectangle 4">
            <a:extLst>
              <a:ext uri="{FF2B5EF4-FFF2-40B4-BE49-F238E27FC236}">
                <a16:creationId xmlns:a16="http://schemas.microsoft.com/office/drawing/2014/main" id="{F83E2230-34F0-824D-AABB-49629EF5F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 Java 2, Vector is the same as ArrayList, except that Vector contains the synchronized methods for accessing and modifying the vector.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None of the new collection data structures introduced so far are synchronized. 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FBBE9626-5F9B-0E49-BD75-536E45A0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DCB8CBF-2E68-BC49-80E4-2D1D31A30E84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1E8DEF0-6944-B14F-A92F-8690AC114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A31FA79-7985-254E-BC81-449DFD8E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FEC1E2C1-6A22-264A-84EF-796B12A4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AACF28-F116-3849-822E-EBD29CFC0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charset="-128"/>
              </a:rPr>
              <a:t>The Vector Class, cont.</a:t>
            </a:r>
          </a:p>
        </p:txBody>
      </p:sp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835B4037-43C9-5448-BCC6-E3B79B7A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4129DF2-613F-9946-8BFA-2BF3F7030139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0F9074E-EC17-0B46-AE29-767C6A224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D51E78AD-ED97-4148-95D6-68A687188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598A7013-40AF-8541-9D14-AE9D405A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9">
            <a:extLst>
              <a:ext uri="{FF2B5EF4-FFF2-40B4-BE49-F238E27FC236}">
                <a16:creationId xmlns:a16="http://schemas.microsoft.com/office/drawing/2014/main" id="{D48BFBF9-6164-B943-BE9A-9CCA5709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1855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7" name="Rectangle 11">
            <a:extLst>
              <a:ext uri="{FF2B5EF4-FFF2-40B4-BE49-F238E27FC236}">
                <a16:creationId xmlns:a16="http://schemas.microsoft.com/office/drawing/2014/main" id="{037E8EC8-1B2C-4B48-A3F3-74FEEA0C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8" name="Rectangle 13">
            <a:extLst>
              <a:ext uri="{FF2B5EF4-FFF2-40B4-BE49-F238E27FC236}">
                <a16:creationId xmlns:a16="http://schemas.microsoft.com/office/drawing/2014/main" id="{05A9B4DB-19BA-3E4B-9328-23A4990B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55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46089" name="Picture 11">
            <a:extLst>
              <a:ext uri="{FF2B5EF4-FFF2-40B4-BE49-F238E27FC236}">
                <a16:creationId xmlns:a16="http://schemas.microsoft.com/office/drawing/2014/main" id="{2CA69326-BE57-F64D-9A27-83A487DC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914400"/>
            <a:ext cx="86931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03B30635-D2A6-5C4C-A207-5D3F81AF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Stacks and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A7BE-9D44-9F46-B844-0E9A5325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Monotype Sorts" charset="0"/>
              <a:buChar char="F"/>
              <a:defRPr/>
            </a:pPr>
            <a:r>
              <a:rPr lang="en-US" dirty="0"/>
              <a:t>Stack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Collection of items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Last in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First out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Monotype Sorts" charset="0"/>
              <a:buChar char="F"/>
              <a:defRPr/>
            </a:pPr>
            <a:r>
              <a:rPr lang="en-US" dirty="0"/>
              <a:t>Queue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Collection of items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Monotype Sorts" charset="0"/>
              <a:buChar char="u"/>
              <a:defRPr/>
            </a:pPr>
            <a:r>
              <a:rPr lang="en-US" dirty="0"/>
              <a:t>First in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Monotype Sorts" charset="0"/>
              <a:buChar char="u"/>
              <a:defRPr/>
            </a:pPr>
            <a:r>
              <a:rPr lang="en-US" dirty="0"/>
              <a:t>First out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D8E96DEE-4CDB-D34A-B497-F672543FE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The Stack Class</a:t>
            </a:r>
          </a:p>
        </p:txBody>
      </p:sp>
      <p:sp>
        <p:nvSpPr>
          <p:cNvPr id="48130" name="Rectangle 4">
            <a:extLst>
              <a:ext uri="{FF2B5EF4-FFF2-40B4-BE49-F238E27FC236}">
                <a16:creationId xmlns:a16="http://schemas.microsoft.com/office/drawing/2014/main" id="{4C452171-4FCC-F147-B57C-94ACB7C89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19400" y="1447800"/>
            <a:ext cx="6096000" cy="22860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The Stack class represents a last-in-first-out stack of objects. The elements are accessed only from the top of the stack. You can retrieve, insert, or remove an element from the top of the stack.</a:t>
            </a:r>
            <a:r>
              <a:rPr lang="en-US" altLang="en-US" sz="2800">
                <a:latin typeface="Courier" pitchFamily="2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9A2616C9-12A5-0242-982D-0D149118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8DD4B2-ACAA-A745-BF65-51013FF29F2F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F02DDC0-1BAF-9942-B2C3-B3786021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6D74858-EEDA-454D-8CDD-EB88E804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8F93C670-86F9-7746-BCB8-1C6C7A7A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5" name="Rectangle 8">
            <a:extLst>
              <a:ext uri="{FF2B5EF4-FFF2-40B4-BE49-F238E27FC236}">
                <a16:creationId xmlns:a16="http://schemas.microsoft.com/office/drawing/2014/main" id="{D1FF510B-039A-1B4A-9AA6-1DC800D0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6" name="Rectangle 10">
            <a:extLst>
              <a:ext uri="{FF2B5EF4-FFF2-40B4-BE49-F238E27FC236}">
                <a16:creationId xmlns:a16="http://schemas.microsoft.com/office/drawing/2014/main" id="{AA27B949-D6A2-8941-AE26-4EAB4B5F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7" name="Rectangle 12">
            <a:extLst>
              <a:ext uri="{FF2B5EF4-FFF2-40B4-BE49-F238E27FC236}">
                <a16:creationId xmlns:a16="http://schemas.microsoft.com/office/drawing/2014/main" id="{FA0DB3CF-5C15-0A49-B9E6-43926022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8138" name="Object 11">
            <a:extLst>
              <a:ext uri="{FF2B5EF4-FFF2-40B4-BE49-F238E27FC236}">
                <a16:creationId xmlns:a16="http://schemas.microsoft.com/office/drawing/2014/main" id="{88521108-7866-7E43-ADA2-9AC7D5743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362200"/>
          <a:ext cx="7620000" cy="373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Picture" r:id="rId3" imgW="22415500" imgH="10960100" progId="Word.Picture.8">
                  <p:embed/>
                </p:oleObj>
              </mc:Choice>
              <mc:Fallback>
                <p:oleObj name="Picture" r:id="rId3" imgW="22415500" imgH="109601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7620000" cy="373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CF6009BF-DAC4-9043-873E-192B9B52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Stacks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06023F89-4C4E-EF4C-968D-1949F73E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F"/>
            </a:pPr>
            <a:r>
              <a:rPr lang="en-US" altLang="en-US"/>
              <a:t>Allows insertion and removal on one end</a:t>
            </a:r>
          </a:p>
          <a:p>
            <a:pPr lvl="1" eaLnBrk="1" hangingPunct="1"/>
            <a:r>
              <a:rPr lang="en-US" altLang="en-US"/>
              <a:t>Top of the stack</a:t>
            </a:r>
          </a:p>
          <a:p>
            <a:pPr eaLnBrk="1" hangingPunct="1">
              <a:buFont typeface="Monotype Sorts" pitchFamily="2" charset="2"/>
              <a:buChar char="F"/>
            </a:pPr>
            <a:r>
              <a:rPr lang="en-US" altLang="en-US"/>
              <a:t>Push new items on stack</a:t>
            </a:r>
          </a:p>
          <a:p>
            <a:pPr eaLnBrk="1" hangingPunct="1">
              <a:buFont typeface="Monotype Sorts" pitchFamily="2" charset="2"/>
              <a:buChar char="F"/>
            </a:pPr>
            <a:r>
              <a:rPr lang="en-US" altLang="en-US"/>
              <a:t>Pop items off the stack</a:t>
            </a:r>
          </a:p>
          <a:p>
            <a:pPr eaLnBrk="1" hangingPunct="1">
              <a:buFont typeface="Monotype Sorts" pitchFamily="2" charset="2"/>
              <a:buChar char="F"/>
            </a:pPr>
            <a:r>
              <a:rPr lang="en-US" altLang="en-US"/>
              <a:t>LIFO</a:t>
            </a:r>
          </a:p>
          <a:p>
            <a:pPr lvl="1" eaLnBrk="1" hangingPunct="1"/>
            <a:r>
              <a:rPr lang="en-US" altLang="en-US"/>
              <a:t>Last item added is first removed</a:t>
            </a:r>
          </a:p>
        </p:txBody>
      </p:sp>
      <p:pic>
        <p:nvPicPr>
          <p:cNvPr id="49155" name="Picture 3" descr="books.png">
            <a:extLst>
              <a:ext uri="{FF2B5EF4-FFF2-40B4-BE49-F238E27FC236}">
                <a16:creationId xmlns:a16="http://schemas.microsoft.com/office/drawing/2014/main" id="{9DEF1C5B-BBB8-164B-90DE-675230677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019800" y="2362200"/>
            <a:ext cx="2843213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B0579A9F-8869-3149-A2F4-9EFC0E06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Queue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97E29D54-D710-2D48-95DE-CECD53B3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F"/>
            </a:pPr>
            <a:r>
              <a:rPr lang="en-US" altLang="en-US"/>
              <a:t>Add items to the end of the queue</a:t>
            </a:r>
          </a:p>
          <a:p>
            <a:pPr lvl="1" eaLnBrk="1" hangingPunct="1"/>
            <a:r>
              <a:rPr lang="en-US" altLang="en-US"/>
              <a:t>The Tail</a:t>
            </a:r>
          </a:p>
          <a:p>
            <a:pPr eaLnBrk="1" hangingPunct="1">
              <a:buFont typeface="Monotype Sorts" pitchFamily="2" charset="2"/>
              <a:buChar char="F"/>
            </a:pPr>
            <a:r>
              <a:rPr lang="en-US" altLang="en-US"/>
              <a:t>Remove from the other end</a:t>
            </a:r>
          </a:p>
          <a:p>
            <a:pPr lvl="1" eaLnBrk="1" hangingPunct="1"/>
            <a:r>
              <a:rPr lang="en-US" altLang="en-US"/>
              <a:t>The Head</a:t>
            </a:r>
          </a:p>
          <a:p>
            <a:pPr eaLnBrk="1" hangingPunct="1">
              <a:buFont typeface="Monotype Sorts" pitchFamily="2" charset="2"/>
              <a:buChar char="F"/>
            </a:pPr>
            <a:r>
              <a:rPr lang="en-US" altLang="en-US"/>
              <a:t>Queues store first in first out</a:t>
            </a:r>
          </a:p>
          <a:p>
            <a:pPr lvl="1" eaLnBrk="1" hangingPunct="1"/>
            <a:r>
              <a:rPr lang="en-US" altLang="en-US"/>
              <a:t>Removed in the same order they are added</a:t>
            </a:r>
          </a:p>
        </p:txBody>
      </p:sp>
      <p:pic>
        <p:nvPicPr>
          <p:cNvPr id="50179" name="Picture 2" descr="http://www.mathworks.com/matlabcentral/fx_files/24238/2/queue_line_2.jpg">
            <a:extLst>
              <a:ext uri="{FF2B5EF4-FFF2-40B4-BE49-F238E27FC236}">
                <a16:creationId xmlns:a16="http://schemas.microsoft.com/office/drawing/2014/main" id="{03B0FD81-513F-404E-8F53-69EDDA73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4191000"/>
            <a:ext cx="3581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17303F0B-39F5-6044-A3BC-B3F3F9B3F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Queues and Priority Queues</a:t>
            </a:r>
          </a:p>
        </p:txBody>
      </p:sp>
      <p:sp>
        <p:nvSpPr>
          <p:cNvPr id="51202" name="Rectangle 4">
            <a:extLst>
              <a:ext uri="{FF2B5EF4-FFF2-40B4-BE49-F238E27FC236}">
                <a16:creationId xmlns:a16="http://schemas.microsoft.com/office/drawing/2014/main" id="{914EFF80-8B10-F340-995F-6373C4262C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001000" cy="38862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 queue is a first-in/first-out data structure. Elements are appended to the end of the queue and are removed from the beginning of the queue. In a priority queue, elements are assigned priorities. When accessing elements, the element with the highest priority is removed first. 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A8B70DE4-FE41-BA44-BF39-6423F95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9031327-B098-B741-9738-B247AF098057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D84C1FE-A988-9A4C-9200-D102762A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33DB80D0-C286-FF47-9BE5-9D282B8A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A204D99B-5C5F-9648-91A2-274954F4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CC6D5CB7-78CF-D04B-A0A6-A27E7B12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622C37BB-A5BE-AE45-9143-B14B1227F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The Queue Interface</a:t>
            </a:r>
          </a:p>
        </p:txBody>
      </p:sp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B4DE6BE6-7D6C-D642-86D2-8AFCD08A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4DC7B18-FE83-4B4D-AC67-ACC145C35A83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6A3668A-9E57-B24C-9398-9FFD32C5D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FA25E120-629C-2447-AB0C-0871EFF60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9" name="Rectangle 6">
            <a:extLst>
              <a:ext uri="{FF2B5EF4-FFF2-40B4-BE49-F238E27FC236}">
                <a16:creationId xmlns:a16="http://schemas.microsoft.com/office/drawing/2014/main" id="{9B6812AE-80AC-3B4E-B106-95E1BF85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Rectangle 7">
            <a:extLst>
              <a:ext uri="{FF2B5EF4-FFF2-40B4-BE49-F238E27FC236}">
                <a16:creationId xmlns:a16="http://schemas.microsoft.com/office/drawing/2014/main" id="{1F30A524-0FC2-9546-BF8B-E1330B0C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1" name="Rectangle 10">
            <a:extLst>
              <a:ext uri="{FF2B5EF4-FFF2-40B4-BE49-F238E27FC236}">
                <a16:creationId xmlns:a16="http://schemas.microsoft.com/office/drawing/2014/main" id="{459077C9-8FBD-5D41-B56E-566288EA0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2232" name="Picture 12">
            <a:extLst>
              <a:ext uri="{FF2B5EF4-FFF2-40B4-BE49-F238E27FC236}">
                <a16:creationId xmlns:a16="http://schemas.microsoft.com/office/drawing/2014/main" id="{C1E866C1-7508-734C-A3C8-9C3EDA424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24813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273282E0-BFD5-E34D-A402-62725B96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76200"/>
            <a:ext cx="7705725" cy="12954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Provided Data Structures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7D5C1DC0-C8DA-2C48-91FE-1877A586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47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dirty="0">
                <a:ea typeface="ＭＳ Ｐゴシック" charset="-128"/>
              </a:rPr>
              <a:t>Collection – stores elements in a sequential order</a:t>
            </a:r>
          </a:p>
          <a:p>
            <a:pPr lvl="1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800" dirty="0">
                <a:ea typeface="ＭＳ Ｐゴシック" charset="-128"/>
              </a:rPr>
              <a:t>List</a:t>
            </a:r>
          </a:p>
          <a:p>
            <a:pPr lvl="2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500" dirty="0" err="1">
                <a:ea typeface="ＭＳ Ｐゴシック" charset="-128"/>
              </a:rPr>
              <a:t>ArrayList</a:t>
            </a:r>
            <a:endParaRPr lang="en-US" altLang="en-US" sz="1500" dirty="0">
              <a:ea typeface="ＭＳ Ｐゴシック" charset="-128"/>
            </a:endParaRPr>
          </a:p>
          <a:p>
            <a:pPr lvl="2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500" dirty="0">
                <a:ea typeface="ＭＳ Ｐゴシック" charset="-128"/>
              </a:rPr>
              <a:t>Linked List</a:t>
            </a:r>
          </a:p>
          <a:p>
            <a:pPr lvl="2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500" dirty="0">
                <a:ea typeface="ＭＳ Ｐゴシック" charset="-128"/>
              </a:rPr>
              <a:t>Vector – Same as </a:t>
            </a:r>
            <a:r>
              <a:rPr lang="en-US" altLang="en-US" sz="1500" dirty="0" err="1">
                <a:ea typeface="ＭＳ Ｐゴシック" charset="-128"/>
              </a:rPr>
              <a:t>ArrayList</a:t>
            </a:r>
            <a:r>
              <a:rPr lang="en-US" altLang="en-US" sz="1500" dirty="0">
                <a:ea typeface="ＭＳ Ｐゴシック" charset="-128"/>
              </a:rPr>
              <a:t> except it contains synchronized methods</a:t>
            </a:r>
          </a:p>
          <a:p>
            <a:pPr lvl="2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700" dirty="0">
                <a:ea typeface="ＭＳ Ｐゴシック" charset="-128"/>
              </a:rPr>
              <a:t>Stack – subclass of Vector</a:t>
            </a:r>
          </a:p>
          <a:p>
            <a:pPr lvl="3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300" dirty="0">
                <a:ea typeface="ＭＳ Ｐゴシック" charset="-128"/>
              </a:rPr>
              <a:t>Push and pop methods to add/remove items</a:t>
            </a:r>
          </a:p>
          <a:p>
            <a:pPr lvl="3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300" dirty="0">
                <a:ea typeface="ＭＳ Ｐゴシック" charset="-128"/>
              </a:rPr>
              <a:t>Last-in, first-out structure</a:t>
            </a:r>
          </a:p>
          <a:p>
            <a:pPr lvl="1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800" dirty="0">
                <a:ea typeface="ＭＳ Ｐゴシック" charset="-128"/>
              </a:rPr>
              <a:t>Queues - interface</a:t>
            </a:r>
          </a:p>
          <a:p>
            <a:pPr lvl="2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500" dirty="0">
                <a:ea typeface="ＭＳ Ｐゴシック" charset="-128"/>
              </a:rPr>
              <a:t>Priority queues – element with the highest priority is removed first</a:t>
            </a:r>
          </a:p>
          <a:p>
            <a:pPr lvl="3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100" dirty="0">
                <a:ea typeface="ＭＳ Ｐゴシック" charset="-128"/>
              </a:rPr>
              <a:t>Requires Comparator</a:t>
            </a:r>
          </a:p>
          <a:p>
            <a:pPr lvl="2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500" dirty="0">
                <a:ea typeface="ＭＳ Ｐゴシック" charset="-128"/>
              </a:rPr>
              <a:t>Linked List – Use this to implement a queue</a:t>
            </a:r>
          </a:p>
          <a:p>
            <a:pPr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dirty="0">
                <a:ea typeface="ＭＳ Ｐゴシック" charset="-128"/>
              </a:rPr>
              <a:t>Set  - Unordered so cannot access through index</a:t>
            </a:r>
          </a:p>
          <a:p>
            <a:pPr lvl="1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800" dirty="0" err="1">
                <a:ea typeface="ＭＳ Ｐゴシック" charset="-128"/>
              </a:rPr>
              <a:t>HashSet</a:t>
            </a:r>
            <a:endParaRPr lang="en-US" altLang="en-US" sz="1800" dirty="0">
              <a:ea typeface="ＭＳ Ｐゴシック" charset="-128"/>
            </a:endParaRPr>
          </a:p>
          <a:p>
            <a:pPr lvl="1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800" dirty="0" err="1">
                <a:ea typeface="ＭＳ Ｐゴシック" charset="-128"/>
              </a:rPr>
              <a:t>LinkedHashSet</a:t>
            </a:r>
            <a:endParaRPr lang="en-US" altLang="en-US" sz="1800" dirty="0">
              <a:ea typeface="ＭＳ Ｐゴシック" charset="-128"/>
            </a:endParaRPr>
          </a:p>
          <a:p>
            <a:pPr lvl="1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800" dirty="0" err="1">
                <a:ea typeface="ＭＳ Ｐゴシック" charset="-128"/>
              </a:rPr>
              <a:t>TreeSet</a:t>
            </a:r>
            <a:endParaRPr lang="en-US" altLang="en-US" sz="1800" dirty="0">
              <a:ea typeface="ＭＳ Ｐゴシック" charset="-128"/>
            </a:endParaRPr>
          </a:p>
          <a:p>
            <a:pPr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000" dirty="0">
                <a:ea typeface="ＭＳ Ｐゴシック" charset="-128"/>
              </a:rPr>
              <a:t>Map – Tag/Value pair</a:t>
            </a:r>
          </a:p>
          <a:p>
            <a:pPr lvl="1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800" dirty="0">
                <a:ea typeface="ＭＳ Ｐゴシック" charset="-128"/>
              </a:rPr>
              <a:t>HashMap</a:t>
            </a:r>
          </a:p>
          <a:p>
            <a:pPr lvl="1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800" dirty="0" err="1">
                <a:ea typeface="ＭＳ Ｐゴシック" charset="-128"/>
              </a:rPr>
              <a:t>LinkedHashMap</a:t>
            </a:r>
            <a:endParaRPr lang="en-US" altLang="en-US" sz="1800" dirty="0">
              <a:ea typeface="ＭＳ Ｐゴシック" charset="-128"/>
            </a:endParaRPr>
          </a:p>
          <a:p>
            <a:pPr lvl="1" eaLnBrk="1" fontAlgn="auto" hangingPunct="1">
              <a:lnSpc>
                <a:spcPct val="80000"/>
              </a:lnSpc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1800" dirty="0" err="1">
                <a:ea typeface="ＭＳ Ｐゴシック" charset="-128"/>
              </a:rPr>
              <a:t>TreeMap</a:t>
            </a:r>
            <a:endParaRPr lang="en-US" altLang="en-US" sz="18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0CBE2CCF-F1BE-4F4B-95CD-0D99B4EA2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Using LinkedList for Queue</a:t>
            </a:r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DFAD8EA3-6AA2-3A47-A2BC-FE2B5C9C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F4F99D3-8863-C047-89A2-436B79D4F22E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E39415B-CD01-A743-9CBF-5FBECAFB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5">
            <a:extLst>
              <a:ext uri="{FF2B5EF4-FFF2-40B4-BE49-F238E27FC236}">
                <a16:creationId xmlns:a16="http://schemas.microsoft.com/office/drawing/2014/main" id="{A8E5E854-D214-6E44-A18F-0A52F76D8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3" name="Rectangle 6">
            <a:extLst>
              <a:ext uri="{FF2B5EF4-FFF2-40B4-BE49-F238E27FC236}">
                <a16:creationId xmlns:a16="http://schemas.microsoft.com/office/drawing/2014/main" id="{92A92A67-D872-4A4D-8E6B-1236A54A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7">
            <a:extLst>
              <a:ext uri="{FF2B5EF4-FFF2-40B4-BE49-F238E27FC236}">
                <a16:creationId xmlns:a16="http://schemas.microsoft.com/office/drawing/2014/main" id="{E9E41174-6971-9245-B94C-7DDB988A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5" name="Rectangle 10">
            <a:extLst>
              <a:ext uri="{FF2B5EF4-FFF2-40B4-BE49-F238E27FC236}">
                <a16:creationId xmlns:a16="http://schemas.microsoft.com/office/drawing/2014/main" id="{0FF2546D-C7B9-6B40-A0AE-F30182003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3256" name="Picture 3">
            <a:extLst>
              <a:ext uri="{FF2B5EF4-FFF2-40B4-BE49-F238E27FC236}">
                <a16:creationId xmlns:a16="http://schemas.microsoft.com/office/drawing/2014/main" id="{CE272B0B-F170-654A-8D7D-E465B546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24000"/>
            <a:ext cx="76962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38BFB8F1-9513-6A44-9993-7F931E107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The PriorityQueue Class</a:t>
            </a:r>
          </a:p>
        </p:txBody>
      </p:sp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4978A180-41D1-8148-A531-CED6C614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29CF153-D00E-7948-A985-599CC4052BCE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F006D32-FD7E-7245-80AB-69142149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9172347D-2E1D-9D41-834A-C818849D6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624EE75-1634-734A-B52E-0F375475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9EE1F526-539D-EF4D-95CE-B5B5FAAF9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484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9" name="Rectangle 8">
            <a:extLst>
              <a:ext uri="{FF2B5EF4-FFF2-40B4-BE49-F238E27FC236}">
                <a16:creationId xmlns:a16="http://schemas.microsoft.com/office/drawing/2014/main" id="{B6E6F9C9-EFC9-2A45-82F9-D7E1A7FD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80" name="Rectangle 11">
            <a:extLst>
              <a:ext uri="{FF2B5EF4-FFF2-40B4-BE49-F238E27FC236}">
                <a16:creationId xmlns:a16="http://schemas.microsoft.com/office/drawing/2014/main" id="{AB93A3B9-0F3D-064E-A779-13361507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4281" name="Picture 15">
            <a:extLst>
              <a:ext uri="{FF2B5EF4-FFF2-40B4-BE49-F238E27FC236}">
                <a16:creationId xmlns:a16="http://schemas.microsoft.com/office/drawing/2014/main" id="{BCB8C42C-F5DD-A14A-91B2-474662B2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4363"/>
            <a:ext cx="8991600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4">
            <a:extLst>
              <a:ext uri="{FF2B5EF4-FFF2-40B4-BE49-F238E27FC236}">
                <a16:creationId xmlns:a16="http://schemas.microsoft.com/office/drawing/2014/main" id="{0B11B16B-64FB-BF40-9B2C-42AAA103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50" y="2667000"/>
            <a:ext cx="6699250" cy="2360613"/>
          </a:xfrm>
        </p:spPr>
        <p:txBody>
          <a:bodyPr/>
          <a:lstStyle/>
          <a:p>
            <a:r>
              <a:rPr lang="en-US" altLang="en-US">
                <a:ln>
                  <a:noFill/>
                </a:ln>
              </a:rPr>
              <a:t>Not on Test</a:t>
            </a:r>
          </a:p>
        </p:txBody>
      </p:sp>
      <p:sp>
        <p:nvSpPr>
          <p:cNvPr id="55298" name="Text Placeholder 5">
            <a:extLst>
              <a:ext uri="{FF2B5EF4-FFF2-40B4-BE49-F238E27FC236}">
                <a16:creationId xmlns:a16="http://schemas.microsoft.com/office/drawing/2014/main" id="{03F88B93-CE3A-CA4F-8847-E1E7B70E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550" y="5027613"/>
            <a:ext cx="6699250" cy="8604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D3F2F-F634-8142-8D44-08687398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EC1A44-1468-B044-BD97-B1A78FA5952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3">
            <a:extLst>
              <a:ext uri="{FF2B5EF4-FFF2-40B4-BE49-F238E27FC236}">
                <a16:creationId xmlns:a16="http://schemas.microsoft.com/office/drawing/2014/main" id="{7D973B5C-86D6-7C49-B608-A26DA22A6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838200"/>
            <a:ext cx="7010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4000" b="1">
                <a:latin typeface="Lucida Sans" panose="020B0602030504020204" pitchFamily="34" charset="77"/>
              </a:rPr>
              <a:t>Set</a:t>
            </a:r>
          </a:p>
        </p:txBody>
      </p:sp>
      <p:sp>
        <p:nvSpPr>
          <p:cNvPr id="56322" name="Text Box 5">
            <a:extLst>
              <a:ext uri="{FF2B5EF4-FFF2-40B4-BE49-F238E27FC236}">
                <a16:creationId xmlns:a16="http://schemas.microsoft.com/office/drawing/2014/main" id="{DE846961-B06C-704C-B89D-17F8776AD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>
                <a:latin typeface="Arial" panose="020B0604020202020204" pitchFamily="34" charset="0"/>
              </a:rPr>
              <a:t>Set</a:t>
            </a:r>
            <a:r>
              <a:rPr lang="en-US" altLang="en-US">
                <a:latin typeface="Arial" panose="020B0604020202020204" pitchFamily="34" charset="0"/>
              </a:rPr>
              <a:t>: Unordered collection of distinct elements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Elements can be added, located, and removed 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Sets don’t have duplicates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3">
            <a:extLst>
              <a:ext uri="{FF2B5EF4-FFF2-40B4-BE49-F238E27FC236}">
                <a16:creationId xmlns:a16="http://schemas.microsoft.com/office/drawing/2014/main" id="{58442643-AFB2-F94E-B91C-664E51C8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28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Fundamental Operations on a Set </a:t>
            </a:r>
          </a:p>
        </p:txBody>
      </p:sp>
      <p:sp>
        <p:nvSpPr>
          <p:cNvPr id="57346" name="Text Box 4">
            <a:extLst>
              <a:ext uri="{FF2B5EF4-FFF2-40B4-BE49-F238E27FC236}">
                <a16:creationId xmlns:a16="http://schemas.microsoft.com/office/drawing/2014/main" id="{EDBFF580-19E5-BA45-8C85-FE219FF19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22425"/>
            <a:ext cx="83058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688975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Adding an element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latin typeface="Arial" panose="020B0604020202020204" pitchFamily="34" charset="0"/>
              </a:rPr>
              <a:t>Adding an element has no effect if the element is already in the set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Removing an element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latin typeface="Arial" panose="020B0604020202020204" pitchFamily="34" charset="0"/>
              </a:rPr>
              <a:t>Attempting to remove an element that isn’t in the set is silently ignored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Containment testing (Does the set contain a given object?)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Listing all elements (in arbitrary order)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3">
            <a:extLst>
              <a:ext uri="{FF2B5EF4-FFF2-40B4-BE49-F238E27FC236}">
                <a16:creationId xmlns:a16="http://schemas.microsoft.com/office/drawing/2014/main" id="{AE9328DA-B85D-0744-ACF8-11B054A1D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607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A Set of Printers </a:t>
            </a:r>
          </a:p>
        </p:txBody>
      </p:sp>
      <p:pic>
        <p:nvPicPr>
          <p:cNvPr id="58370" name="Picture 5" descr="set.png">
            <a:extLst>
              <a:ext uri="{FF2B5EF4-FFF2-40B4-BE49-F238E27FC236}">
                <a16:creationId xmlns:a16="http://schemas.microsoft.com/office/drawing/2014/main" id="{C8D6CD5C-BA23-FF41-9A38-7372EDB5F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20788"/>
            <a:ext cx="71628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3">
            <a:extLst>
              <a:ext uri="{FF2B5EF4-FFF2-40B4-BE49-F238E27FC236}">
                <a16:creationId xmlns:a16="http://schemas.microsoft.com/office/drawing/2014/main" id="{59494F6D-9378-3E4F-B4C6-FFBD3F593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Sets</a:t>
            </a:r>
          </a:p>
        </p:txBody>
      </p:sp>
      <p:sp>
        <p:nvSpPr>
          <p:cNvPr id="59394" name="Text Box 4">
            <a:extLst>
              <a:ext uri="{FF2B5EF4-FFF2-40B4-BE49-F238E27FC236}">
                <a16:creationId xmlns:a16="http://schemas.microsoft.com/office/drawing/2014/main" id="{2973CF30-94AC-164C-911A-AC49580A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62200"/>
            <a:ext cx="7772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682625" indent="-2254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We could use a linked list to implement a set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latin typeface="Arial" panose="020B0604020202020204" pitchFamily="34" charset="0"/>
              </a:rPr>
              <a:t> Adding, removing, and containment testing would be relatively slow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There are data structures that can handle these operations much more quickly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latin typeface="Arial" panose="020B0604020202020204" pitchFamily="34" charset="0"/>
              </a:rPr>
              <a:t> Hash tables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latin typeface="Arial" panose="020B0604020202020204" pitchFamily="34" charset="0"/>
              </a:rPr>
              <a:t> Trees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3">
            <a:extLst>
              <a:ext uri="{FF2B5EF4-FFF2-40B4-BE49-F238E27FC236}">
                <a16:creationId xmlns:a16="http://schemas.microsoft.com/office/drawing/2014/main" id="{A38FFB9B-2CEB-D942-B217-C88210719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Sets</a:t>
            </a:r>
          </a:p>
        </p:txBody>
      </p:sp>
      <p:sp>
        <p:nvSpPr>
          <p:cNvPr id="60418" name="Text Box 4">
            <a:extLst>
              <a:ext uri="{FF2B5EF4-FFF2-40B4-BE49-F238E27FC236}">
                <a16:creationId xmlns:a16="http://schemas.microsoft.com/office/drawing/2014/main" id="{BA531011-438A-AB4F-A903-E9833930D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8077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682625" indent="-2254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Standard Java library provides set implementations based on both data structures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HashSet</a:t>
            </a:r>
            <a:r>
              <a:rPr lang="en-US" altLang="en-US" i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TreeSet</a:t>
            </a:r>
            <a:r>
              <a:rPr lang="en-US" altLang="en-US" i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Both of these data structures implement the </a:t>
            </a:r>
            <a:r>
              <a:rPr lang="en-US" altLang="en-US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Set</a:t>
            </a:r>
            <a:r>
              <a:rPr lang="en-US" altLang="en-US">
                <a:solidFill>
                  <a:srgbClr val="6E70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As a rule of thumb, use a hash set unless you want to visit the set elements in sorted order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3">
            <a:extLst>
              <a:ext uri="{FF2B5EF4-FFF2-40B4-BE49-F238E27FC236}">
                <a16:creationId xmlns:a16="http://schemas.microsoft.com/office/drawing/2014/main" id="{96CDFD86-770A-A244-8A1C-72A1242B0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Set</a:t>
            </a:r>
            <a:r>
              <a:rPr lang="en-US" altLang="en-US" b="1">
                <a:solidFill>
                  <a:srgbClr val="6E7069"/>
                </a:solidFill>
                <a:latin typeface="Lucida Sans" panose="020B0602030504020204" pitchFamily="34" charset="77"/>
              </a:rPr>
              <a:t> </a:t>
            </a:r>
            <a:r>
              <a:rPr lang="en-US" altLang="en-US" b="1">
                <a:latin typeface="Lucida Sans" panose="020B0602030504020204" pitchFamily="34" charset="77"/>
              </a:rPr>
              <a:t>Classes and Interface in the Standard Library </a:t>
            </a:r>
          </a:p>
        </p:txBody>
      </p:sp>
      <p:pic>
        <p:nvPicPr>
          <p:cNvPr id="61442" name="Picture 4" descr="set_classes.png">
            <a:extLst>
              <a:ext uri="{FF2B5EF4-FFF2-40B4-BE49-F238E27FC236}">
                <a16:creationId xmlns:a16="http://schemas.microsoft.com/office/drawing/2014/main" id="{FAF339A9-23A4-8345-9472-3EEB5F6C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4121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3">
            <a:extLst>
              <a:ext uri="{FF2B5EF4-FFF2-40B4-BE49-F238E27FC236}">
                <a16:creationId xmlns:a16="http://schemas.microsoft.com/office/drawing/2014/main" id="{AF6A408F-E206-0A4F-97A9-91DE4D63A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Maps</a:t>
            </a:r>
          </a:p>
        </p:txBody>
      </p:sp>
      <p:sp>
        <p:nvSpPr>
          <p:cNvPr id="63490" name="Text Box 4">
            <a:extLst>
              <a:ext uri="{FF2B5EF4-FFF2-40B4-BE49-F238E27FC236}">
                <a16:creationId xmlns:a16="http://schemas.microsoft.com/office/drawing/2014/main" id="{C2CB778B-D0DA-664E-833B-C452C810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80772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635000" indent="-1778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A map keeps associations between key and value objects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Mathematically speaking, a map is a function from one set, the </a:t>
            </a:r>
            <a:r>
              <a:rPr lang="en-US" altLang="en-US" i="1">
                <a:latin typeface="Arial" panose="020B0604020202020204" pitchFamily="34" charset="0"/>
              </a:rPr>
              <a:t>key set</a:t>
            </a:r>
            <a:r>
              <a:rPr lang="en-US" altLang="en-US">
                <a:latin typeface="Arial" panose="020B0604020202020204" pitchFamily="34" charset="0"/>
              </a:rPr>
              <a:t>, to another set, the </a:t>
            </a:r>
            <a:r>
              <a:rPr lang="en-US" altLang="en-US" i="1">
                <a:latin typeface="Arial" panose="020B0604020202020204" pitchFamily="34" charset="0"/>
              </a:rPr>
              <a:t>value set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Every key in a map has a unique value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A value may be associated with several keys 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Classes that implement the </a:t>
            </a:r>
            <a:r>
              <a:rPr lang="en-US" altLang="en-US">
                <a:solidFill>
                  <a:srgbClr val="6E7069"/>
                </a:solidFill>
                <a:latin typeface="Courier New" panose="02070309020205020404" pitchFamily="49" charset="0"/>
              </a:rPr>
              <a:t>Map</a:t>
            </a:r>
            <a:r>
              <a:rPr lang="en-US" altLang="en-US">
                <a:solidFill>
                  <a:srgbClr val="6E7069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interface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HashMap 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</a:pPr>
            <a:r>
              <a:rPr lang="en-US" altLang="en-US" i="1">
                <a:solidFill>
                  <a:srgbClr val="6E70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TreeMap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Both of these data structures implement the </a:t>
            </a:r>
            <a:r>
              <a:rPr lang="en-US" altLang="en-US">
                <a:solidFill>
                  <a:srgbClr val="6E7069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Map</a:t>
            </a:r>
            <a:r>
              <a:rPr lang="en-US" altLang="en-US" sz="200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F568FA50-26E4-1D4D-BC46-928DB9A62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n>
                  <a:noFill/>
                </a:ln>
              </a:rPr>
              <a:t>Java Collection Framework hierarchy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23DB2ED-8EA2-A347-9F48-21C110833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32766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3600" dirty="0">
                <a:ea typeface="ＭＳ Ｐゴシック" panose="020B0600070205080204" pitchFamily="34" charset="-128"/>
              </a:rPr>
              <a:t>A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collection</a:t>
            </a:r>
            <a:r>
              <a:rPr lang="en-US" altLang="en-US" sz="3600" dirty="0">
                <a:ea typeface="ＭＳ Ｐゴシック" panose="020B0600070205080204" pitchFamily="34" charset="-128"/>
              </a:rPr>
              <a:t> is a container object that holds a group of objects, often referred to as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elements</a:t>
            </a:r>
            <a:r>
              <a:rPr lang="en-US" altLang="en-US" sz="3600" dirty="0">
                <a:ea typeface="ＭＳ Ｐゴシック" panose="020B0600070205080204" pitchFamily="34" charset="-128"/>
              </a:rPr>
              <a:t>. The Java Collections Framework supports three types of collections, named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lists,</a:t>
            </a:r>
            <a:r>
              <a:rPr lang="en-US" altLang="en-US" sz="3600" dirty="0">
                <a:ea typeface="ＭＳ Ｐゴシック" panose="020B0600070205080204" pitchFamily="34" charset="-128"/>
              </a:rPr>
              <a:t>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sets, </a:t>
            </a:r>
            <a:r>
              <a:rPr lang="en-US" altLang="en-US" sz="3600" dirty="0">
                <a:ea typeface="ＭＳ Ｐゴシック" panose="020B0600070205080204" pitchFamily="34" charset="-128"/>
              </a:rPr>
              <a:t>and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maps</a:t>
            </a:r>
            <a:r>
              <a:rPr lang="en-US" altLang="en-US" sz="3600" dirty="0">
                <a:ea typeface="ＭＳ Ｐゴシック" panose="020B0600070205080204" pitchFamily="34" charset="-128"/>
              </a:rPr>
              <a:t>. </a:t>
            </a:r>
            <a:endParaRPr lang="en-US" altLang="en-US" sz="3600" noProof="1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A0CCD655-46C4-964A-9357-C9C32AA9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509050D-236D-E044-BBA4-54D233F1F7D0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3">
            <a:extLst>
              <a:ext uri="{FF2B5EF4-FFF2-40B4-BE49-F238E27FC236}">
                <a16:creationId xmlns:a16="http://schemas.microsoft.com/office/drawing/2014/main" id="{2F01E7DF-5445-8047-ACA0-833B0516B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An Example of a Map </a:t>
            </a:r>
          </a:p>
        </p:txBody>
      </p:sp>
      <p:pic>
        <p:nvPicPr>
          <p:cNvPr id="64514" name="Picture 5" descr="map.png">
            <a:extLst>
              <a:ext uri="{FF2B5EF4-FFF2-40B4-BE49-F238E27FC236}">
                <a16:creationId xmlns:a16="http://schemas.microsoft.com/office/drawing/2014/main" id="{A4FDD404-761F-CE4D-9D5E-D9FFD77D9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3">
            <a:extLst>
              <a:ext uri="{FF2B5EF4-FFF2-40B4-BE49-F238E27FC236}">
                <a16:creationId xmlns:a16="http://schemas.microsoft.com/office/drawing/2014/main" id="{2D94947E-4319-C440-A5BC-D1B78A12C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8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Map Classes and Interfaces </a:t>
            </a:r>
          </a:p>
        </p:txBody>
      </p:sp>
      <p:pic>
        <p:nvPicPr>
          <p:cNvPr id="65538" name="Picture 4" descr="map_classes.png">
            <a:extLst>
              <a:ext uri="{FF2B5EF4-FFF2-40B4-BE49-F238E27FC236}">
                <a16:creationId xmlns:a16="http://schemas.microsoft.com/office/drawing/2014/main" id="{6DDA2D17-7B0A-384C-A0BE-95570391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382000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3">
            <a:extLst>
              <a:ext uri="{FF2B5EF4-FFF2-40B4-BE49-F238E27FC236}">
                <a16:creationId xmlns:a16="http://schemas.microsoft.com/office/drawing/2014/main" id="{13C22C40-BD44-394B-B5C0-ABE6EF2A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Using a </a:t>
            </a:r>
            <a:r>
              <a:rPr lang="en-US" altLang="en-US" b="1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66562" name="Text Box 4">
            <a:extLst>
              <a:ext uri="{FF2B5EF4-FFF2-40B4-BE49-F238E27FC236}">
                <a16:creationId xmlns:a16="http://schemas.microsoft.com/office/drawing/2014/main" id="{7B9173C8-22D1-C443-A0A5-CCF8DF42C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1920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688975" indent="-2317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6175" indent="-2317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Example: Associate names with colors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Construct the </a:t>
            </a:r>
            <a:r>
              <a:rPr lang="en-US" altLang="en-US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>
                <a:latin typeface="Arial" panose="020B0604020202020204" pitchFamily="34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Color&gt; favoriteColors =</a:t>
            </a:r>
          </a:p>
          <a:p>
            <a:pPr lvl="2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new HashMap&lt;String, Color&gt;();</a:t>
            </a:r>
          </a:p>
          <a:p>
            <a:pPr lvl="1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Courier New" panose="02070309020205020404" pitchFamily="49" charset="0"/>
              </a:rPr>
              <a:t>or</a:t>
            </a:r>
          </a:p>
          <a:p>
            <a:pPr lvl="2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Color&gt; favoriteColors =</a:t>
            </a:r>
          </a:p>
          <a:p>
            <a:pPr lvl="2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new TreeMap&lt;String, Color&gt;();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  <a:cs typeface="Courier New" panose="02070309020205020404" pitchFamily="49" charset="0"/>
              </a:rPr>
              <a:t>Add an association:</a:t>
            </a:r>
          </a:p>
          <a:p>
            <a:pPr lvl="2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favoriteColors.put("Juliet", Color.RED);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  <a:cs typeface="Courier New" panose="02070309020205020404" pitchFamily="49" charset="0"/>
              </a:rPr>
              <a:t>Change an existing association:</a:t>
            </a:r>
          </a:p>
          <a:p>
            <a:pPr lvl="2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favoriteColors.put("Juliet",Color.BLUE);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3">
            <a:extLst>
              <a:ext uri="{FF2B5EF4-FFF2-40B4-BE49-F238E27FC236}">
                <a16:creationId xmlns:a16="http://schemas.microsoft.com/office/drawing/2014/main" id="{9EAC9CE6-3EA6-A04A-AEFA-592496E8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Using a </a:t>
            </a:r>
            <a:r>
              <a:rPr lang="en-US" altLang="en-US" b="1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67586" name="Text Box 4">
            <a:extLst>
              <a:ext uri="{FF2B5EF4-FFF2-40B4-BE49-F238E27FC236}">
                <a16:creationId xmlns:a16="http://schemas.microsoft.com/office/drawing/2014/main" id="{D737EBE1-7589-8E44-993F-2A9228EAE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91440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6175" indent="-23177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Get the value associated with a key:</a:t>
            </a:r>
          </a:p>
          <a:p>
            <a:pPr lvl="2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julietsFavoriteColor =</a:t>
            </a:r>
          </a:p>
          <a:p>
            <a:pPr lvl="2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favoriteColors.get("Juliet”);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>
                <a:latin typeface="Arial" panose="020B0604020202020204" pitchFamily="34" charset="0"/>
                <a:cs typeface="Courier New" panose="02070309020205020404" pitchFamily="49" charset="0"/>
              </a:rPr>
              <a:t>Remove a key and its associated value:</a:t>
            </a:r>
          </a:p>
          <a:p>
            <a:pPr lvl="2" eaLnBrk="1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favoriteColors.remove("Juliet");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3">
            <a:extLst>
              <a:ext uri="{FF2B5EF4-FFF2-40B4-BE49-F238E27FC236}">
                <a16:creationId xmlns:a16="http://schemas.microsoft.com/office/drawing/2014/main" id="{D5511275-E77E-AA4A-8068-6B53FA9B7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latin typeface="Lucida Sans" panose="020B0602030504020204" pitchFamily="34" charset="77"/>
              </a:rPr>
              <a:t>Printing Key/Value Pairs</a:t>
            </a:r>
          </a:p>
        </p:txBody>
      </p:sp>
      <p:sp>
        <p:nvSpPr>
          <p:cNvPr id="68610" name="Text Box 4">
            <a:extLst>
              <a:ext uri="{FF2B5EF4-FFF2-40B4-BE49-F238E27FC236}">
                <a16:creationId xmlns:a16="http://schemas.microsoft.com/office/drawing/2014/main" id="{D8D4D4E0-44EB-074D-9557-7A0E59BC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9144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37931725" indent="-37474525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Set&lt;String&gt; keySet = m.keySet();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for (String key : keySet)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{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   Color value = m.get(key);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   System.out.println(key + ” : " + value); </a:t>
            </a:r>
            <a:b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6E7069"/>
                </a:solidFill>
                <a:latin typeface="Courier New" panose="02070309020205020404" pitchFamily="49" charset="0"/>
              </a:rPr>
              <a:t>}</a:t>
            </a:r>
            <a:endParaRPr lang="en-US" altLang="en-US" sz="2000" b="1">
              <a:solidFill>
                <a:srgbClr val="6E706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24C4A783-F4B2-D44E-94FC-218266CD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38" y="0"/>
            <a:ext cx="7705725" cy="12954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Collection Interface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69920C4-98DF-C14C-A8EB-413FFB8F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43668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Defines common operations for lists, vectors, stacks, queues, priority queues and sets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Major types of containers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Set – stores non-duplicating values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Collection of elements – collection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Storing key/value pairs – Map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Interface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AbstractCollection</a:t>
            </a:r>
            <a:r>
              <a:rPr lang="en-US" altLang="en-US" dirty="0">
                <a:ea typeface="ＭＳ Ｐゴシック" panose="020B0600070205080204" pitchFamily="34" charset="-128"/>
              </a:rPr>
              <a:t> class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Provides implementation of Collection methods except size and iterator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EAC443FE-FDB9-2040-859A-3316E7829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Java Collection Framework hierarchy, cont.</a:t>
            </a:r>
          </a:p>
        </p:txBody>
      </p:sp>
      <p:sp>
        <p:nvSpPr>
          <p:cNvPr id="28674" name="Rectangle 7">
            <a:extLst>
              <a:ext uri="{FF2B5EF4-FFF2-40B4-BE49-F238E27FC236}">
                <a16:creationId xmlns:a16="http://schemas.microsoft.com/office/drawing/2014/main" id="{2670209C-7353-4443-878B-4D606F6D2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7588250" cy="530225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Set and List are sub-interfaces of Collection.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9ACC3785-0FB5-5443-AC6B-5473A49D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0E9700-B0A3-534C-8B6F-8690FAF146F0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9102D6E2-F1F8-C049-B32B-EAFE7B64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7" name="Rectangle 9">
            <a:extLst>
              <a:ext uri="{FF2B5EF4-FFF2-40B4-BE49-F238E27FC236}">
                <a16:creationId xmlns:a16="http://schemas.microsoft.com/office/drawing/2014/main" id="{F6FB516B-7650-144E-A46F-146688B4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11">
            <a:extLst>
              <a:ext uri="{FF2B5EF4-FFF2-40B4-BE49-F238E27FC236}">
                <a16:creationId xmlns:a16="http://schemas.microsoft.com/office/drawing/2014/main" id="{639AFBB2-8B25-EF4F-8935-A6FD6F093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28679" name="Picture 9">
            <a:extLst>
              <a:ext uri="{FF2B5EF4-FFF2-40B4-BE49-F238E27FC236}">
                <a16:creationId xmlns:a16="http://schemas.microsoft.com/office/drawing/2014/main" id="{F4EC52DE-420F-9F48-B3D1-5478E264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439988"/>
            <a:ext cx="84645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4">
            <a:extLst>
              <a:ext uri="{FF2B5EF4-FFF2-40B4-BE49-F238E27FC236}">
                <a16:creationId xmlns:a16="http://schemas.microsoft.com/office/drawing/2014/main" id="{A4ECE2AA-DEF4-7C49-9E4A-4DD459514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79400"/>
            <a:ext cx="8769350" cy="627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172" name="Rectangle 2">
            <a:extLst>
              <a:ext uri="{FF2B5EF4-FFF2-40B4-BE49-F238E27FC236}">
                <a16:creationId xmlns:a16="http://schemas.microsoft.com/office/drawing/2014/main" id="{FD5D163F-8A05-A147-B9E0-1F7B7A7FC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6300" y="152400"/>
            <a:ext cx="4114800" cy="381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/>
              <a:t>The Collection Interface</a:t>
            </a:r>
          </a:p>
        </p:txBody>
      </p:sp>
      <p:sp>
        <p:nvSpPr>
          <p:cNvPr id="22540" name="Rectangle 4">
            <a:extLst>
              <a:ext uri="{FF2B5EF4-FFF2-40B4-BE49-F238E27FC236}">
                <a16:creationId xmlns:a16="http://schemas.microsoft.com/office/drawing/2014/main" id="{D19CF753-C53F-EB46-A2A1-E9D308E5A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800" y="1152525"/>
            <a:ext cx="5029200" cy="4572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lnSpc>
                <a:spcPct val="90000"/>
              </a:lnSpc>
              <a:spcBef>
                <a:spcPct val="0"/>
              </a:spcBef>
              <a:buClr>
                <a:schemeClr val="accent1">
                  <a:lumMod val="75000"/>
                </a:schemeClr>
              </a:buClr>
              <a:buFont typeface="Monotype Sorts" charset="2"/>
              <a:buNone/>
              <a:defRPr/>
            </a:pPr>
            <a:r>
              <a:rPr lang="en-US" altLang="en-US" sz="2000">
                <a:solidFill>
                  <a:schemeClr val="bg2"/>
                </a:solidFill>
                <a:ea typeface="ＭＳ Ｐゴシック" charset="-128"/>
              </a:rPr>
              <a:t>The Collection interface is the root interface for manipulating a collection of objects.</a:t>
            </a:r>
            <a:r>
              <a:rPr lang="en-US" altLang="en-US" sz="2800">
                <a:latin typeface="Courier" charset="0"/>
                <a:ea typeface="ＭＳ Ｐゴシック" charset="-128"/>
              </a:rPr>
              <a:t> </a:t>
            </a:r>
            <a:endParaRPr altLang="en-US" sz="2800" noProof="1">
              <a:latin typeface="Courier" charset="0"/>
              <a:ea typeface="ＭＳ Ｐゴシック" charset="-128"/>
            </a:endParaRP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21277AA1-2477-3E4F-A74E-9B326D8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63996E-E760-8344-B3A5-040F6ADD194C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5D1DFE4C-7ADF-A142-B09D-175D9ABE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F32893CD-DD59-C649-B7A5-45790596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3" name="Rectangle 8">
            <a:extLst>
              <a:ext uri="{FF2B5EF4-FFF2-40B4-BE49-F238E27FC236}">
                <a16:creationId xmlns:a16="http://schemas.microsoft.com/office/drawing/2014/main" id="{3671F5B9-CDCD-744E-B0F7-3B2CCF3E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4" name="Rectangle 10">
            <a:extLst>
              <a:ext uri="{FF2B5EF4-FFF2-40B4-BE49-F238E27FC236}">
                <a16:creationId xmlns:a16="http://schemas.microsoft.com/office/drawing/2014/main" id="{D68685D4-E412-C840-BCD1-6D4FF4B5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057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5" name="Rectangle 12">
            <a:extLst>
              <a:ext uri="{FF2B5EF4-FFF2-40B4-BE49-F238E27FC236}">
                <a16:creationId xmlns:a16="http://schemas.microsoft.com/office/drawing/2014/main" id="{E086CFF2-75F6-EF49-91A0-B9ECAECF6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165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6" name="Rectangle 14">
            <a:extLst>
              <a:ext uri="{FF2B5EF4-FFF2-40B4-BE49-F238E27FC236}">
                <a16:creationId xmlns:a16="http://schemas.microsoft.com/office/drawing/2014/main" id="{6EE1E131-1FA7-B34E-845D-AED3D733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6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7" name="Rectangle 16">
            <a:extLst>
              <a:ext uri="{FF2B5EF4-FFF2-40B4-BE49-F238E27FC236}">
                <a16:creationId xmlns:a16="http://schemas.microsoft.com/office/drawing/2014/main" id="{17FAD021-A327-954C-849A-2F60FFD6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6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8" name="Rectangle 18">
            <a:extLst>
              <a:ext uri="{FF2B5EF4-FFF2-40B4-BE49-F238E27FC236}">
                <a16:creationId xmlns:a16="http://schemas.microsoft.com/office/drawing/2014/main" id="{9F68C91A-88FA-394F-AB4B-E2951F84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2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B14DC81F-586B-FA45-9DC8-2F6C37BAC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ea typeface="ＭＳ Ｐゴシック" panose="020B0600070205080204" pitchFamily="34" charset="-128"/>
              </a:rPr>
              <a:t>The List Interface</a:t>
            </a:r>
          </a:p>
        </p:txBody>
      </p:sp>
      <p:sp>
        <p:nvSpPr>
          <p:cNvPr id="30722" name="Rectangle 4">
            <a:extLst>
              <a:ext uri="{FF2B5EF4-FFF2-40B4-BE49-F238E27FC236}">
                <a16:creationId xmlns:a16="http://schemas.microsoft.com/office/drawing/2014/main" id="{00B0D4EA-70BC-424D-8FA9-7AFDE44B6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696200" cy="3581400"/>
          </a:xfrm>
        </p:spPr>
        <p:txBody>
          <a:bodyPr/>
          <a:lstStyle/>
          <a:p>
            <a:pPr marL="0" indent="0" eaLnBrk="1" hangingPunct="1">
              <a:buFont typeface="Monotype Sorts" pitchFamily="2" charset="2"/>
              <a:buNone/>
            </a:pPr>
            <a:r>
              <a:rPr lang="en-US" altLang="en-US" sz="3600">
                <a:ea typeface="ＭＳ Ｐゴシック" panose="020B0600070205080204" pitchFamily="34" charset="-128"/>
              </a:rPr>
              <a:t>A list stores elements in a sequential order, and allows the user to specify where the element is stored. The user can access the elements by index. 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44C50361-0AAD-5642-A7A5-05E7F9FD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1EEBFFF-426B-994B-B8C0-D812479B74BC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2A040B1-6EE9-9745-9BD3-86346AAE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4C33DE2-AF57-8A4D-88A2-A7098FE7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9A100DE1-CE34-044D-97A9-DB43F3CB2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A0930ED-9EB6-7F4B-A8F6-FC9A82EA6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charset="-128"/>
              </a:rPr>
              <a:t>The List Interface, cont.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801CAE1D-FDFA-7149-BE70-7E734186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9921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271F0D4-2B7B-CD49-82DF-2AC5E5553406}" type="slidenum">
              <a:rPr lang="en-US" altLang="en-US" sz="14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A69A5D0-2BC1-4241-A10B-7415B047C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05F5A207-EB46-3143-B3D7-02E1D542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713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022C281E-F9A1-674D-8E74-C9854E7E0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0" name="Rectangle 9">
            <a:extLst>
              <a:ext uri="{FF2B5EF4-FFF2-40B4-BE49-F238E27FC236}">
                <a16:creationId xmlns:a16="http://schemas.microsoft.com/office/drawing/2014/main" id="{A0CDB427-3623-7544-BF9E-EA2DE32AC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2286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1" name="Rectangle 11">
            <a:extLst>
              <a:ext uri="{FF2B5EF4-FFF2-40B4-BE49-F238E27FC236}">
                <a16:creationId xmlns:a16="http://schemas.microsoft.com/office/drawing/2014/main" id="{F6E3D6AD-13E3-0147-87BE-FB0FEE074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141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2" name="Rectangle 13">
            <a:extLst>
              <a:ext uri="{FF2B5EF4-FFF2-40B4-BE49-F238E27FC236}">
                <a16:creationId xmlns:a16="http://schemas.microsoft.com/office/drawing/2014/main" id="{FCF866F7-6123-C642-9326-775637A3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0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31753" name="Picture 11">
            <a:extLst>
              <a:ext uri="{FF2B5EF4-FFF2-40B4-BE49-F238E27FC236}">
                <a16:creationId xmlns:a16="http://schemas.microsoft.com/office/drawing/2014/main" id="{E26B047B-CF18-F643-9AAB-1A02C8DC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71600"/>
            <a:ext cx="8763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19639</TotalTime>
  <Words>1211</Words>
  <Application>Microsoft Macintosh PowerPoint</Application>
  <PresentationFormat>On-screen Show (4:3)</PresentationFormat>
  <Paragraphs>204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ＭＳ Ｐゴシック</vt:lpstr>
      <vt:lpstr>Arial</vt:lpstr>
      <vt:lpstr>Corbel</vt:lpstr>
      <vt:lpstr>Courier</vt:lpstr>
      <vt:lpstr>Courier New</vt:lpstr>
      <vt:lpstr>Lucida Sans</vt:lpstr>
      <vt:lpstr>Monotype Sorts</vt:lpstr>
      <vt:lpstr>Times New Roman</vt:lpstr>
      <vt:lpstr>Wingdings</vt:lpstr>
      <vt:lpstr>Parallax</vt:lpstr>
      <vt:lpstr>Picture</vt:lpstr>
      <vt:lpstr>Chapter 20 Lists, Stacks, Queues, and Priority Queues</vt:lpstr>
      <vt:lpstr>Data Structure</vt:lpstr>
      <vt:lpstr>Provided Data Structures</vt:lpstr>
      <vt:lpstr>Java Collection Framework hierarchy</vt:lpstr>
      <vt:lpstr>Collection Interface</vt:lpstr>
      <vt:lpstr>Java Collection Framework hierarchy, cont.</vt:lpstr>
      <vt:lpstr>The Collection Interface</vt:lpstr>
      <vt:lpstr>The List Interface</vt:lpstr>
      <vt:lpstr>The List Interface, cont.</vt:lpstr>
      <vt:lpstr>Iterator</vt:lpstr>
      <vt:lpstr>ListIterator</vt:lpstr>
      <vt:lpstr>Concept of List Iterator</vt:lpstr>
      <vt:lpstr>The List Iterator</vt:lpstr>
      <vt:lpstr>ArrayList and LinkedList</vt:lpstr>
      <vt:lpstr>java.util.ArrayList</vt:lpstr>
      <vt:lpstr>java.util.LinkedList</vt:lpstr>
      <vt:lpstr>Node</vt:lpstr>
      <vt:lpstr>The Comparator Interface</vt:lpstr>
      <vt:lpstr>The Comparator Interface</vt:lpstr>
      <vt:lpstr>The Collections Class</vt:lpstr>
      <vt:lpstr>The Collections Class UML Diagram</vt:lpstr>
      <vt:lpstr>The Vector Class</vt:lpstr>
      <vt:lpstr>The Vector Class, cont.</vt:lpstr>
      <vt:lpstr>Stacks and Queues</vt:lpstr>
      <vt:lpstr>The Stack Class</vt:lpstr>
      <vt:lpstr>Stacks</vt:lpstr>
      <vt:lpstr>Queue</vt:lpstr>
      <vt:lpstr>Queues and Priority Queues</vt:lpstr>
      <vt:lpstr>The Queue Interface</vt:lpstr>
      <vt:lpstr>Using LinkedList for Queue</vt:lpstr>
      <vt:lpstr>The PriorityQueue Class</vt:lpstr>
      <vt:lpstr>Not on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Java Data Structures</dc:title>
  <dc:creator>Y. Daniel Liang</dc:creator>
  <cp:lastModifiedBy>Rick Price</cp:lastModifiedBy>
  <cp:revision>212</cp:revision>
  <dcterms:created xsi:type="dcterms:W3CDTF">1995-06-10T17:31:50Z</dcterms:created>
  <dcterms:modified xsi:type="dcterms:W3CDTF">2018-06-28T18:11:43Z</dcterms:modified>
</cp:coreProperties>
</file>