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58" r:id="rId6"/>
    <p:sldId id="284" r:id="rId7"/>
    <p:sldId id="285" r:id="rId8"/>
    <p:sldId id="287" r:id="rId9"/>
    <p:sldId id="288" r:id="rId10"/>
    <p:sldId id="289" r:id="rId11"/>
    <p:sldId id="294" r:id="rId12"/>
    <p:sldId id="296" r:id="rId13"/>
    <p:sldId id="298" r:id="rId14"/>
    <p:sldId id="297" r:id="rId15"/>
    <p:sldId id="300" r:id="rId16"/>
    <p:sldId id="301" r:id="rId17"/>
    <p:sldId id="299" r:id="rId18"/>
    <p:sldId id="302" r:id="rId19"/>
    <p:sldId id="303" r:id="rId20"/>
    <p:sldId id="307" r:id="rId21"/>
    <p:sldId id="305" r:id="rId22"/>
    <p:sldId id="309" r:id="rId23"/>
    <p:sldId id="308" r:id="rId24"/>
    <p:sldId id="311" r:id="rId25"/>
    <p:sldId id="31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2358"/>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29223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F035070-D58B-45FE-848A-4E3BC53D1ADC}"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F910-D8B1-4F88-A98F-EC537B9F9AD5}" type="slidenum">
              <a:rPr lang="en-US" smtClean="0"/>
              <a:t>‹#›</a:t>
            </a:fld>
            <a:endParaRPr lang="en-US"/>
          </a:p>
        </p:txBody>
      </p:sp>
      <p:pic>
        <p:nvPicPr>
          <p:cNvPr id="7" name="Picture 6"/>
          <p:cNvPicPr>
            <a:picLocks noChangeAspect="1"/>
          </p:cNvPicPr>
          <p:nvPr userDrawn="1"/>
        </p:nvPicPr>
        <p:blipFill>
          <a:blip r:embed="rId2"/>
          <a:stretch>
            <a:fillRect/>
          </a:stretch>
        </p:blipFill>
        <p:spPr>
          <a:xfrm>
            <a:off x="135367" y="5780181"/>
            <a:ext cx="1075765" cy="941294"/>
          </a:xfrm>
          <a:prstGeom prst="rect">
            <a:avLst/>
          </a:prstGeom>
        </p:spPr>
      </p:pic>
      <p:sp>
        <p:nvSpPr>
          <p:cNvPr id="8" name="Frame 7"/>
          <p:cNvSpPr/>
          <p:nvPr userDrawn="1"/>
        </p:nvSpPr>
        <p:spPr>
          <a:xfrm>
            <a:off x="351416" y="2645559"/>
            <a:ext cx="11489167" cy="308797"/>
          </a:xfrm>
          <a:prstGeom prst="frame">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3698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35070-D58B-45FE-848A-4E3BC53D1ADC}"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11259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35070-D58B-45FE-848A-4E3BC53D1ADC}"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32399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03"/>
            <a:ext cx="10515600" cy="926704"/>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838199" y="1027905"/>
            <a:ext cx="10515600" cy="4490767"/>
          </a:xfrm>
        </p:spPr>
        <p:txBody>
          <a:bodyPr/>
          <a:lstStyle>
            <a:lvl1pPr>
              <a:defRPr sz="3600"/>
            </a:lvl1pPr>
            <a:lvl2pPr>
              <a:defRPr sz="3200"/>
            </a:lvl2pPr>
            <a:lvl3pPr>
              <a:defRPr sz="28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F035070-D58B-45FE-848A-4E3BC53D1ADC}"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F910-D8B1-4F88-A98F-EC537B9F9AD5}" type="slidenum">
              <a:rPr lang="en-US" smtClean="0"/>
              <a:t>‹#›</a:t>
            </a:fld>
            <a:endParaRPr lang="en-US"/>
          </a:p>
        </p:txBody>
      </p:sp>
      <p:pic>
        <p:nvPicPr>
          <p:cNvPr id="7" name="Picture 6"/>
          <p:cNvPicPr>
            <a:picLocks noChangeAspect="1"/>
          </p:cNvPicPr>
          <p:nvPr userDrawn="1"/>
        </p:nvPicPr>
        <p:blipFill>
          <a:blip r:embed="rId2"/>
          <a:stretch>
            <a:fillRect/>
          </a:stretch>
        </p:blipFill>
        <p:spPr>
          <a:xfrm>
            <a:off x="135367" y="5780181"/>
            <a:ext cx="1075765" cy="941294"/>
          </a:xfrm>
          <a:prstGeom prst="rect">
            <a:avLst/>
          </a:prstGeom>
        </p:spPr>
      </p:pic>
      <p:sp>
        <p:nvSpPr>
          <p:cNvPr id="8" name="Frame 7"/>
          <p:cNvSpPr/>
          <p:nvPr userDrawn="1"/>
        </p:nvSpPr>
        <p:spPr>
          <a:xfrm>
            <a:off x="351417" y="719109"/>
            <a:ext cx="11489167" cy="308797"/>
          </a:xfrm>
          <a:prstGeom prst="frame">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432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35070-D58B-45FE-848A-4E3BC53D1ADC}"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43349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035070-D58B-45FE-848A-4E3BC53D1ADC}"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93504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035070-D58B-45FE-848A-4E3BC53D1ADC}" type="datetimeFigureOut">
              <a:rPr lang="en-US" smtClean="0"/>
              <a:t>3/8/2015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112303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035070-D58B-45FE-848A-4E3BC53D1ADC}" type="datetimeFigureOut">
              <a:rPr lang="en-US" smtClean="0"/>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87687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35070-D58B-45FE-848A-4E3BC53D1ADC}" type="datetimeFigureOut">
              <a:rPr lang="en-US" smtClean="0"/>
              <a:t>3/8/2015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209299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35070-D58B-45FE-848A-4E3BC53D1ADC}"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127278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35070-D58B-45FE-848A-4E3BC53D1ADC}"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9F910-D8B1-4F88-A98F-EC537B9F9AD5}" type="slidenum">
              <a:rPr lang="en-US" smtClean="0"/>
              <a:t>‹#›</a:t>
            </a:fld>
            <a:endParaRPr lang="en-US"/>
          </a:p>
        </p:txBody>
      </p:sp>
    </p:spTree>
    <p:extLst>
      <p:ext uri="{BB962C8B-B14F-4D97-AF65-F5344CB8AC3E}">
        <p14:creationId xmlns:p14="http://schemas.microsoft.com/office/powerpoint/2010/main" val="159801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5070-D58B-45FE-848A-4E3BC53D1ADC}" type="datetimeFigureOut">
              <a:rPr lang="en-US" smtClean="0"/>
              <a:t>3/8/2015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9F910-D8B1-4F88-A98F-EC537B9F9AD5}" type="slidenum">
              <a:rPr lang="en-US" smtClean="0"/>
              <a:t>‹#›</a:t>
            </a:fld>
            <a:endParaRPr lang="en-US"/>
          </a:p>
        </p:txBody>
      </p:sp>
    </p:spTree>
    <p:extLst>
      <p:ext uri="{BB962C8B-B14F-4D97-AF65-F5344CB8AC3E}">
        <p14:creationId xmlns:p14="http://schemas.microsoft.com/office/powerpoint/2010/main" val="3177059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t>Exam 2</a:t>
            </a:r>
            <a:br>
              <a:rPr lang="en-US" sz="6600" b="1" dirty="0" smtClean="0"/>
            </a:br>
            <a:r>
              <a:rPr lang="en-US" sz="6600" b="1" dirty="0" smtClean="0"/>
              <a:t>Review Guide</a:t>
            </a:r>
            <a:endParaRPr lang="en-US" sz="6600" b="1" dirty="0"/>
          </a:p>
        </p:txBody>
      </p:sp>
      <p:sp>
        <p:nvSpPr>
          <p:cNvPr id="3" name="Subtitle 2"/>
          <p:cNvSpPr>
            <a:spLocks noGrp="1"/>
          </p:cNvSpPr>
          <p:nvPr>
            <p:ph type="subTitle" idx="1"/>
          </p:nvPr>
        </p:nvSpPr>
        <p:spPr/>
        <p:txBody>
          <a:bodyPr>
            <a:normAutofit/>
          </a:bodyPr>
          <a:lstStyle/>
          <a:p>
            <a:r>
              <a:rPr lang="en-US" sz="2800" dirty="0" smtClean="0"/>
              <a:t>Recitation – Section B01</a:t>
            </a:r>
          </a:p>
          <a:p>
            <a:r>
              <a:rPr lang="en-US" sz="2800" dirty="0" smtClean="0">
                <a:solidFill>
                  <a:srgbClr val="0070C0"/>
                </a:solidFill>
              </a:rPr>
              <a:t>Rob Cosby</a:t>
            </a:r>
          </a:p>
          <a:p>
            <a:r>
              <a:rPr lang="en-US" sz="2800" dirty="0" smtClean="0">
                <a:solidFill>
                  <a:srgbClr val="0070C0"/>
                </a:solidFill>
              </a:rPr>
              <a:t>Jack Jiang</a:t>
            </a:r>
            <a:endParaRPr lang="en-US" sz="2800" dirty="0">
              <a:solidFill>
                <a:srgbClr val="0070C0"/>
              </a:solidFill>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755163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I/O</a:t>
            </a:r>
            <a:endParaRPr lang="en-US" dirty="0"/>
          </a:p>
        </p:txBody>
      </p:sp>
      <p:sp>
        <p:nvSpPr>
          <p:cNvPr id="3" name="Content Placeholder 2"/>
          <p:cNvSpPr>
            <a:spLocks noGrp="1"/>
          </p:cNvSpPr>
          <p:nvPr>
            <p:ph idx="1"/>
          </p:nvPr>
        </p:nvSpPr>
        <p:spPr/>
        <p:txBody>
          <a:bodyPr/>
          <a:lstStyle/>
          <a:p>
            <a:r>
              <a:rPr lang="en-US" dirty="0" smtClean="0"/>
              <a:t>I/O &gt;&gt; </a:t>
            </a:r>
            <a:r>
              <a:rPr lang="en-US" dirty="0" err="1" smtClean="0"/>
              <a:t>Input/Output</a:t>
            </a:r>
            <a:endParaRPr lang="en-US" dirty="0" smtClean="0"/>
          </a:p>
          <a:p>
            <a:pPr lvl="1"/>
            <a:r>
              <a:rPr lang="en-US" dirty="0" smtClean="0">
                <a:solidFill>
                  <a:srgbClr val="0070C0"/>
                </a:solidFill>
              </a:rPr>
              <a:t>Opening/closing .txt files</a:t>
            </a:r>
          </a:p>
          <a:p>
            <a:pPr lvl="1"/>
            <a:r>
              <a:rPr lang="en-US" dirty="0" smtClean="0">
                <a:solidFill>
                  <a:srgbClr val="0070C0"/>
                </a:solidFill>
              </a:rPr>
              <a:t>Reading/writing .txt files</a:t>
            </a:r>
          </a:p>
          <a:p>
            <a:pPr lvl="1"/>
            <a:r>
              <a:rPr lang="en-US" dirty="0" smtClean="0">
                <a:solidFill>
                  <a:srgbClr val="0070C0"/>
                </a:solidFill>
              </a:rPr>
              <a:t>Iterating through .txt files</a:t>
            </a:r>
          </a:p>
          <a:p>
            <a:pPr lvl="1"/>
            <a:endParaRPr lang="en-US" dirty="0"/>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10</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210" y="3216542"/>
            <a:ext cx="4683580" cy="3228832"/>
          </a:xfrm>
          <a:prstGeom prst="rect">
            <a:avLst/>
          </a:prstGeom>
        </p:spPr>
      </p:pic>
    </p:spTree>
    <p:extLst>
      <p:ext uri="{BB962C8B-B14F-4D97-AF65-F5344CB8AC3E}">
        <p14:creationId xmlns:p14="http://schemas.microsoft.com/office/powerpoint/2010/main" val="1489300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I/O</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fh</a:t>
            </a:r>
            <a:r>
              <a:rPr lang="en-US" sz="3200" dirty="0" smtClean="0">
                <a:latin typeface="Courier New" panose="02070309020205020404" pitchFamily="49" charset="0"/>
                <a:cs typeface="Courier New" panose="02070309020205020404" pitchFamily="49" charset="0"/>
              </a:rPr>
              <a:t>  =  </a:t>
            </a:r>
            <a:r>
              <a:rPr lang="en-US" sz="3200" dirty="0" err="1" smtClean="0">
                <a:latin typeface="Courier New" panose="02070309020205020404" pitchFamily="49" charset="0"/>
                <a:cs typeface="Courier New" panose="02070309020205020404" pitchFamily="49" charset="0"/>
              </a:rPr>
              <a:t>fopen</a:t>
            </a: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fileName</a:t>
            </a:r>
            <a:r>
              <a:rPr lang="en-US" sz="3200" dirty="0" smtClean="0">
                <a:latin typeface="Courier New" panose="02070309020205020404" pitchFamily="49" charset="0"/>
                <a:cs typeface="Courier New" panose="02070309020205020404" pitchFamily="49" charset="0"/>
              </a:rPr>
              <a:t> , ‘r’);</a:t>
            </a:r>
            <a:endParaRPr lang="en-US" sz="3200"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V="1">
            <a:off x="2122714" y="2155371"/>
            <a:ext cx="10886" cy="9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103914" y="2178974"/>
            <a:ext cx="10886" cy="9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204856" y="2178974"/>
            <a:ext cx="10886" cy="9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305798" y="2178974"/>
            <a:ext cx="10886" cy="9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44385" y="3234792"/>
            <a:ext cx="1578429" cy="461665"/>
          </a:xfrm>
          <a:prstGeom prst="rect">
            <a:avLst/>
          </a:prstGeom>
          <a:noFill/>
        </p:spPr>
        <p:txBody>
          <a:bodyPr wrap="square" rtlCol="0">
            <a:spAutoFit/>
          </a:bodyPr>
          <a:lstStyle/>
          <a:p>
            <a:r>
              <a:rPr lang="en-US" sz="2400" dirty="0" smtClean="0">
                <a:solidFill>
                  <a:srgbClr val="0070C0"/>
                </a:solidFill>
              </a:rPr>
              <a:t>File Handle</a:t>
            </a:r>
            <a:endParaRPr lang="en-US" sz="2400" dirty="0">
              <a:solidFill>
                <a:srgbClr val="0070C0"/>
              </a:solidFill>
            </a:endParaRPr>
          </a:p>
        </p:txBody>
      </p:sp>
      <p:sp>
        <p:nvSpPr>
          <p:cNvPr id="11" name="TextBox 10"/>
          <p:cNvSpPr txBox="1"/>
          <p:nvPr/>
        </p:nvSpPr>
        <p:spPr>
          <a:xfrm>
            <a:off x="3314699" y="3199184"/>
            <a:ext cx="1578429" cy="830997"/>
          </a:xfrm>
          <a:prstGeom prst="rect">
            <a:avLst/>
          </a:prstGeom>
          <a:noFill/>
        </p:spPr>
        <p:txBody>
          <a:bodyPr wrap="square" rtlCol="0">
            <a:spAutoFit/>
          </a:bodyPr>
          <a:lstStyle/>
          <a:p>
            <a:pPr algn="ctr"/>
            <a:r>
              <a:rPr lang="en-US" sz="2400" dirty="0" smtClean="0">
                <a:solidFill>
                  <a:srgbClr val="0070C0"/>
                </a:solidFill>
              </a:rPr>
              <a:t>opens .txt file</a:t>
            </a:r>
            <a:endParaRPr lang="en-US" sz="2400" dirty="0">
              <a:solidFill>
                <a:srgbClr val="0070C0"/>
              </a:solidFill>
            </a:endParaRPr>
          </a:p>
        </p:txBody>
      </p:sp>
      <p:sp>
        <p:nvSpPr>
          <p:cNvPr id="12" name="TextBox 11"/>
          <p:cNvSpPr txBox="1"/>
          <p:nvPr/>
        </p:nvSpPr>
        <p:spPr>
          <a:xfrm>
            <a:off x="5521777" y="3199184"/>
            <a:ext cx="1387930" cy="830997"/>
          </a:xfrm>
          <a:prstGeom prst="rect">
            <a:avLst/>
          </a:prstGeom>
          <a:noFill/>
        </p:spPr>
        <p:txBody>
          <a:bodyPr wrap="square" rtlCol="0">
            <a:spAutoFit/>
          </a:bodyPr>
          <a:lstStyle/>
          <a:p>
            <a:r>
              <a:rPr lang="en-US" sz="2400" dirty="0" smtClean="0">
                <a:solidFill>
                  <a:srgbClr val="0070C0"/>
                </a:solidFill>
              </a:rPr>
              <a:t>String of file name</a:t>
            </a:r>
            <a:endParaRPr lang="en-US" sz="2400" dirty="0">
              <a:solidFill>
                <a:srgbClr val="0070C0"/>
              </a:solidFill>
            </a:endParaRPr>
          </a:p>
        </p:txBody>
      </p:sp>
      <p:sp>
        <p:nvSpPr>
          <p:cNvPr id="13" name="TextBox 12"/>
          <p:cNvSpPr txBox="1"/>
          <p:nvPr/>
        </p:nvSpPr>
        <p:spPr>
          <a:xfrm>
            <a:off x="7369627" y="3234792"/>
            <a:ext cx="1932217" cy="1569660"/>
          </a:xfrm>
          <a:prstGeom prst="rect">
            <a:avLst/>
          </a:prstGeom>
          <a:noFill/>
        </p:spPr>
        <p:txBody>
          <a:bodyPr wrap="square" rtlCol="0">
            <a:spAutoFit/>
          </a:bodyPr>
          <a:lstStyle/>
          <a:p>
            <a:r>
              <a:rPr lang="en-US" sz="2400" dirty="0" smtClean="0">
                <a:solidFill>
                  <a:srgbClr val="0070C0"/>
                </a:solidFill>
              </a:rPr>
              <a:t>Permission</a:t>
            </a:r>
          </a:p>
          <a:p>
            <a:r>
              <a:rPr lang="en-US" sz="2400" dirty="0" smtClean="0">
                <a:solidFill>
                  <a:srgbClr val="FF0000"/>
                </a:solidFill>
              </a:rPr>
              <a:t>‘r’ – read only</a:t>
            </a:r>
          </a:p>
          <a:p>
            <a:r>
              <a:rPr lang="en-US" sz="2400" dirty="0" smtClean="0">
                <a:solidFill>
                  <a:srgbClr val="FF0000"/>
                </a:solidFill>
              </a:rPr>
              <a:t>‘w’ – write</a:t>
            </a:r>
          </a:p>
          <a:p>
            <a:r>
              <a:rPr lang="en-US" sz="2400" dirty="0" smtClean="0">
                <a:solidFill>
                  <a:srgbClr val="FF0000"/>
                </a:solidFill>
              </a:rPr>
              <a:t>‘a’ – append</a:t>
            </a:r>
            <a:endParaRPr lang="en-US" sz="2400" dirty="0">
              <a:solidFill>
                <a:srgbClr val="FF0000"/>
              </a:solidFill>
            </a:endParaRPr>
          </a:p>
        </p:txBody>
      </p:sp>
      <p:sp>
        <p:nvSpPr>
          <p:cNvPr id="14" name="TextBox 13"/>
          <p:cNvSpPr txBox="1"/>
          <p:nvPr/>
        </p:nvSpPr>
        <p:spPr>
          <a:xfrm>
            <a:off x="11495310" y="6325378"/>
            <a:ext cx="533400" cy="369332"/>
          </a:xfrm>
          <a:prstGeom prst="rect">
            <a:avLst/>
          </a:prstGeom>
          <a:noFill/>
        </p:spPr>
        <p:txBody>
          <a:bodyPr wrap="square" rtlCol="0">
            <a:spAutoFit/>
          </a:bodyPr>
          <a:lstStyle/>
          <a:p>
            <a:r>
              <a:rPr lang="en-US" dirty="0" smtClean="0"/>
              <a:t>11</a:t>
            </a:r>
            <a:endParaRPr lang="en-US" dirty="0"/>
          </a:p>
        </p:txBody>
      </p:sp>
    </p:spTree>
    <p:extLst>
      <p:ext uri="{BB962C8B-B14F-4D97-AF65-F5344CB8AC3E}">
        <p14:creationId xmlns:p14="http://schemas.microsoft.com/office/powerpoint/2010/main" val="3824295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I/O</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fclose</a:t>
            </a:r>
            <a:r>
              <a:rPr lang="en-US" sz="3200" dirty="0" smtClean="0">
                <a:latin typeface="Courier New" panose="02070309020205020404" pitchFamily="49" charset="0"/>
                <a:cs typeface="Courier New" panose="02070309020205020404" pitchFamily="49" charset="0"/>
              </a:rPr>
              <a:t>(fh1);</a:t>
            </a:r>
          </a:p>
          <a:p>
            <a:pPr marL="0" indent="0">
              <a:buNone/>
            </a:pPr>
            <a:r>
              <a:rPr lang="en-US" sz="3200" dirty="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fclose</a:t>
            </a:r>
            <a:r>
              <a:rPr lang="en-US" sz="3200" dirty="0" smtClean="0">
                <a:latin typeface="Courier New" panose="02070309020205020404" pitchFamily="49" charset="0"/>
                <a:cs typeface="Courier New" panose="02070309020205020404" pitchFamily="49" charset="0"/>
              </a:rPr>
              <a:t>(fh2);</a:t>
            </a:r>
            <a:endParaRPr lang="en-US" sz="3200"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V="1">
            <a:off x="2359479" y="2631355"/>
            <a:ext cx="10886" cy="9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40628" y="2663388"/>
            <a:ext cx="10886" cy="9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58216" y="3711778"/>
            <a:ext cx="1578429" cy="461665"/>
          </a:xfrm>
          <a:prstGeom prst="rect">
            <a:avLst/>
          </a:prstGeom>
          <a:noFill/>
        </p:spPr>
        <p:txBody>
          <a:bodyPr wrap="square" rtlCol="0">
            <a:spAutoFit/>
          </a:bodyPr>
          <a:lstStyle/>
          <a:p>
            <a:r>
              <a:rPr lang="en-US" sz="2400" dirty="0" smtClean="0">
                <a:solidFill>
                  <a:srgbClr val="0070C0"/>
                </a:solidFill>
              </a:rPr>
              <a:t>File Handle</a:t>
            </a:r>
            <a:endParaRPr lang="en-US" sz="2400" dirty="0">
              <a:solidFill>
                <a:srgbClr val="0070C0"/>
              </a:solidFill>
            </a:endParaRPr>
          </a:p>
        </p:txBody>
      </p:sp>
      <p:sp>
        <p:nvSpPr>
          <p:cNvPr id="11" name="TextBox 10"/>
          <p:cNvSpPr txBox="1"/>
          <p:nvPr/>
        </p:nvSpPr>
        <p:spPr>
          <a:xfrm>
            <a:off x="1568900" y="3711778"/>
            <a:ext cx="1578429" cy="830997"/>
          </a:xfrm>
          <a:prstGeom prst="rect">
            <a:avLst/>
          </a:prstGeom>
          <a:noFill/>
        </p:spPr>
        <p:txBody>
          <a:bodyPr wrap="square" rtlCol="0">
            <a:spAutoFit/>
          </a:bodyPr>
          <a:lstStyle/>
          <a:p>
            <a:pPr algn="ctr"/>
            <a:r>
              <a:rPr lang="en-US" sz="2400" dirty="0" smtClean="0">
                <a:solidFill>
                  <a:srgbClr val="0070C0"/>
                </a:solidFill>
              </a:rPr>
              <a:t>closes .txt file</a:t>
            </a:r>
            <a:endParaRPr lang="en-US" sz="2400" dirty="0">
              <a:solidFill>
                <a:srgbClr val="0070C0"/>
              </a:solidFill>
            </a:endParaRPr>
          </a:p>
        </p:txBody>
      </p:sp>
      <p:sp>
        <p:nvSpPr>
          <p:cNvPr id="12" name="TextBox 11"/>
          <p:cNvSpPr txBox="1"/>
          <p:nvPr/>
        </p:nvSpPr>
        <p:spPr>
          <a:xfrm>
            <a:off x="5402034" y="1832391"/>
            <a:ext cx="3197679" cy="830997"/>
          </a:xfrm>
          <a:prstGeom prst="rect">
            <a:avLst/>
          </a:prstGeom>
          <a:noFill/>
        </p:spPr>
        <p:txBody>
          <a:bodyPr wrap="square" rtlCol="0">
            <a:spAutoFit/>
          </a:bodyPr>
          <a:lstStyle/>
          <a:p>
            <a:r>
              <a:rPr lang="en-US" sz="2400" dirty="0" smtClean="0">
                <a:solidFill>
                  <a:srgbClr val="FF0000"/>
                </a:solidFill>
              </a:rPr>
              <a:t>*You must close all files handles separately</a:t>
            </a:r>
            <a:endParaRPr lang="en-US" sz="2400" dirty="0">
              <a:solidFill>
                <a:srgbClr val="FF0000"/>
              </a:solidFill>
            </a:endParaRPr>
          </a:p>
        </p:txBody>
      </p:sp>
      <p:sp>
        <p:nvSpPr>
          <p:cNvPr id="13" name="TextBox 12"/>
          <p:cNvSpPr txBox="1"/>
          <p:nvPr/>
        </p:nvSpPr>
        <p:spPr>
          <a:xfrm>
            <a:off x="11495310" y="6325378"/>
            <a:ext cx="533400" cy="369332"/>
          </a:xfrm>
          <a:prstGeom prst="rect">
            <a:avLst/>
          </a:prstGeom>
          <a:noFill/>
        </p:spPr>
        <p:txBody>
          <a:bodyPr wrap="square" rtlCol="0">
            <a:spAutoFit/>
          </a:bodyPr>
          <a:lstStyle/>
          <a:p>
            <a:r>
              <a:rPr lang="en-US" dirty="0" smtClean="0"/>
              <a:t>12</a:t>
            </a:r>
            <a:endParaRPr lang="en-US" dirty="0"/>
          </a:p>
        </p:txBody>
      </p:sp>
    </p:spTree>
    <p:extLst>
      <p:ext uri="{BB962C8B-B14F-4D97-AF65-F5344CB8AC3E}">
        <p14:creationId xmlns:p14="http://schemas.microsoft.com/office/powerpoint/2010/main" val="78730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I/O</a:t>
            </a:r>
          </a:p>
        </p:txBody>
      </p:sp>
      <p:sp>
        <p:nvSpPr>
          <p:cNvPr id="3" name="Content Placeholder 2"/>
          <p:cNvSpPr>
            <a:spLocks noGrp="1"/>
          </p:cNvSpPr>
          <p:nvPr>
            <p:ph idx="1"/>
          </p:nvPr>
        </p:nvSpPr>
        <p:spPr>
          <a:xfrm>
            <a:off x="838199" y="1027905"/>
            <a:ext cx="10515600" cy="4817724"/>
          </a:xfrm>
        </p:spPr>
        <p:txBody>
          <a:bodyPr>
            <a:normAutofit/>
          </a:bodyPr>
          <a:lstStyle/>
          <a:p>
            <a:r>
              <a:rPr lang="en-US" sz="3200" dirty="0" smtClean="0">
                <a:cs typeface="Courier New" panose="02070309020205020404" pitchFamily="49" charset="0"/>
              </a:rPr>
              <a:t>Writing to a .txt file</a:t>
            </a: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fh</a:t>
            </a: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fopen</a:t>
            </a:r>
            <a:r>
              <a:rPr lang="en-US" sz="3200" dirty="0" smtClean="0">
                <a:solidFill>
                  <a:srgbClr val="0070C0"/>
                </a:solidFill>
                <a:latin typeface="Courier New" panose="02070309020205020404" pitchFamily="49" charset="0"/>
                <a:cs typeface="Courier New" panose="02070309020205020404" pitchFamily="49" charset="0"/>
              </a:rPr>
              <a:t>(‘file.txt’, ‘w’);</a:t>
            </a: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fprintf</a:t>
            </a:r>
            <a:r>
              <a:rPr lang="en-US" sz="3200" dirty="0" smtClean="0">
                <a:solidFill>
                  <a:srgbClr val="0070C0"/>
                </a:solidFill>
                <a:latin typeface="Courier New" panose="02070309020205020404" pitchFamily="49" charset="0"/>
                <a:cs typeface="Courier New" panose="02070309020205020404" pitchFamily="49" charset="0"/>
              </a:rPr>
              <a:t>(</a:t>
            </a:r>
            <a:r>
              <a:rPr lang="en-US" sz="3200" dirty="0" err="1" smtClean="0">
                <a:solidFill>
                  <a:srgbClr val="0070C0"/>
                </a:solidFill>
                <a:latin typeface="Courier New" panose="02070309020205020404" pitchFamily="49" charset="0"/>
                <a:cs typeface="Courier New" panose="02070309020205020404" pitchFamily="49" charset="0"/>
              </a:rPr>
              <a:t>fh</a:t>
            </a:r>
            <a:r>
              <a:rPr lang="en-US" sz="3200" dirty="0" smtClean="0">
                <a:solidFill>
                  <a:srgbClr val="0070C0"/>
                </a:solidFill>
                <a:latin typeface="Courier New" panose="02070309020205020404" pitchFamily="49" charset="0"/>
                <a:cs typeface="Courier New" panose="02070309020205020404" pitchFamily="49" charset="0"/>
              </a:rPr>
              <a:t>, ‘You can format\n’);</a:t>
            </a:r>
          </a:p>
          <a:p>
            <a:pPr marL="0" indent="0">
              <a:buNone/>
            </a:pPr>
            <a:endParaRPr lang="en-US" sz="3200" dirty="0">
              <a:solidFill>
                <a:srgbClr val="0070C0"/>
              </a:solidFill>
              <a:latin typeface="Courier New" panose="02070309020205020404" pitchFamily="49" charset="0"/>
              <a:cs typeface="Courier New" panose="02070309020205020404" pitchFamily="49" charset="0"/>
            </a:endParaRPr>
          </a:p>
          <a:p>
            <a:pPr marL="0" indent="0">
              <a:buNone/>
            </a:pPr>
            <a:endParaRPr lang="en-US" sz="3200" dirty="0" smtClean="0">
              <a:solidFill>
                <a:srgbClr val="0070C0"/>
              </a:solidFill>
              <a:latin typeface="Courier New" panose="02070309020205020404" pitchFamily="49" charset="0"/>
              <a:cs typeface="Courier New" panose="02070309020205020404" pitchFamily="49" charset="0"/>
            </a:endParaRP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fprintf</a:t>
            </a:r>
            <a:r>
              <a:rPr lang="en-US" sz="3200" dirty="0" smtClean="0">
                <a:solidFill>
                  <a:srgbClr val="0070C0"/>
                </a:solidFill>
                <a:latin typeface="Courier New" panose="02070309020205020404" pitchFamily="49" charset="0"/>
                <a:cs typeface="Courier New" panose="02070309020205020404" pitchFamily="49" charset="0"/>
              </a:rPr>
              <a:t>(</a:t>
            </a:r>
            <a:r>
              <a:rPr lang="en-US" sz="3200" dirty="0" err="1" smtClean="0">
                <a:solidFill>
                  <a:srgbClr val="0070C0"/>
                </a:solidFill>
                <a:latin typeface="Courier New" panose="02070309020205020404" pitchFamily="49" charset="0"/>
                <a:cs typeface="Courier New" panose="02070309020205020404" pitchFamily="49" charset="0"/>
              </a:rPr>
              <a:t>fh</a:t>
            </a:r>
            <a:r>
              <a:rPr lang="en-US" sz="3200" dirty="0" smtClean="0">
                <a:solidFill>
                  <a:srgbClr val="0070C0"/>
                </a:solidFill>
                <a:latin typeface="Courier New" panose="02070309020205020404" pitchFamily="49" charset="0"/>
                <a:cs typeface="Courier New" panose="02070309020205020404" pitchFamily="49" charset="0"/>
              </a:rPr>
              <a:t>, ‘using </a:t>
            </a:r>
            <a:r>
              <a:rPr lang="en-US" sz="3200" dirty="0" err="1" smtClean="0">
                <a:solidFill>
                  <a:srgbClr val="0070C0"/>
                </a:solidFill>
                <a:latin typeface="Courier New" panose="02070309020205020404" pitchFamily="49" charset="0"/>
                <a:cs typeface="Courier New" panose="02070309020205020404" pitchFamily="49" charset="0"/>
              </a:rPr>
              <a:t>fprintf</a:t>
            </a:r>
            <a:r>
              <a:rPr lang="en-US" sz="3200" dirty="0" smtClean="0">
                <a:solidFill>
                  <a:srgbClr val="0070C0"/>
                </a:solidFill>
                <a:latin typeface="Courier New" panose="02070309020205020404" pitchFamily="49" charset="0"/>
                <a:cs typeface="Courier New" panose="02070309020205020404" pitchFamily="49" charset="0"/>
              </a:rPr>
              <a:t>.’);</a:t>
            </a:r>
            <a:endParaRPr lang="en-US" sz="3200" dirty="0">
              <a:solidFill>
                <a:srgbClr val="0070C0"/>
              </a:solidFill>
              <a:latin typeface="Courier New" panose="02070309020205020404" pitchFamily="49" charset="0"/>
              <a:cs typeface="Courier New" panose="02070309020205020404" pitchFamily="49" charset="0"/>
            </a:endParaRP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fclose</a:t>
            </a:r>
            <a:r>
              <a:rPr lang="en-US" sz="3200" dirty="0" smtClean="0">
                <a:solidFill>
                  <a:srgbClr val="0070C0"/>
                </a:solidFill>
                <a:latin typeface="Courier New" panose="02070309020205020404" pitchFamily="49" charset="0"/>
                <a:cs typeface="Courier New" panose="02070309020205020404" pitchFamily="49" charset="0"/>
              </a:rPr>
              <a:t>(</a:t>
            </a:r>
            <a:r>
              <a:rPr lang="en-US" sz="3200" dirty="0" err="1" smtClean="0">
                <a:solidFill>
                  <a:srgbClr val="0070C0"/>
                </a:solidFill>
                <a:latin typeface="Courier New" panose="02070309020205020404" pitchFamily="49" charset="0"/>
                <a:cs typeface="Courier New" panose="02070309020205020404" pitchFamily="49" charset="0"/>
              </a:rPr>
              <a:t>fh</a:t>
            </a:r>
            <a:r>
              <a:rPr lang="en-US" sz="3200" dirty="0" smtClean="0">
                <a:solidFill>
                  <a:srgbClr val="0070C0"/>
                </a:solidFill>
                <a:latin typeface="Courier New" panose="02070309020205020404" pitchFamily="49" charset="0"/>
                <a:cs typeface="Courier New" panose="02070309020205020404" pitchFamily="49" charset="0"/>
              </a:rPr>
              <a:t>);</a:t>
            </a:r>
            <a:endParaRPr lang="en-US" sz="3200" dirty="0">
              <a:solidFill>
                <a:srgbClr val="0070C0"/>
              </a:solidFill>
              <a:latin typeface="Courier New" panose="02070309020205020404" pitchFamily="49" charset="0"/>
              <a:cs typeface="Courier New" panose="02070309020205020404" pitchFamily="49" charset="0"/>
            </a:endParaRPr>
          </a:p>
        </p:txBody>
      </p:sp>
      <p:sp>
        <p:nvSpPr>
          <p:cNvPr id="13" name="TextBox 12"/>
          <p:cNvSpPr txBox="1"/>
          <p:nvPr/>
        </p:nvSpPr>
        <p:spPr>
          <a:xfrm>
            <a:off x="11495310" y="6325378"/>
            <a:ext cx="533400" cy="369332"/>
          </a:xfrm>
          <a:prstGeom prst="rect">
            <a:avLst/>
          </a:prstGeom>
          <a:noFill/>
        </p:spPr>
        <p:txBody>
          <a:bodyPr wrap="square" rtlCol="0">
            <a:spAutoFit/>
          </a:bodyPr>
          <a:lstStyle/>
          <a:p>
            <a:r>
              <a:rPr lang="en-US" dirty="0" smtClean="0"/>
              <a:t>13</a:t>
            </a:r>
            <a:endParaRPr lang="en-US" dirty="0"/>
          </a:p>
        </p:txBody>
      </p:sp>
      <p:cxnSp>
        <p:nvCxnSpPr>
          <p:cNvPr id="5" name="Straight Arrow Connector 4"/>
          <p:cNvCxnSpPr/>
          <p:nvPr/>
        </p:nvCxnSpPr>
        <p:spPr>
          <a:xfrm flipV="1">
            <a:off x="3995057" y="2667000"/>
            <a:ext cx="0" cy="35922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8708571" y="2666999"/>
            <a:ext cx="0" cy="35922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424792" y="3132751"/>
            <a:ext cx="3140529" cy="400110"/>
          </a:xfrm>
          <a:prstGeom prst="rect">
            <a:avLst/>
          </a:prstGeom>
          <a:noFill/>
        </p:spPr>
        <p:txBody>
          <a:bodyPr wrap="square" rtlCol="0">
            <a:spAutoFit/>
          </a:bodyPr>
          <a:lstStyle/>
          <a:p>
            <a:r>
              <a:rPr lang="en-US" sz="2000" dirty="0" smtClean="0"/>
              <a:t>File Handle being written to</a:t>
            </a:r>
            <a:endParaRPr lang="en-US" sz="2000" dirty="0"/>
          </a:p>
        </p:txBody>
      </p:sp>
      <p:sp>
        <p:nvSpPr>
          <p:cNvPr id="9" name="TextBox 8"/>
          <p:cNvSpPr txBox="1"/>
          <p:nvPr/>
        </p:nvSpPr>
        <p:spPr>
          <a:xfrm>
            <a:off x="7636327" y="3130416"/>
            <a:ext cx="2144487" cy="400110"/>
          </a:xfrm>
          <a:prstGeom prst="rect">
            <a:avLst/>
          </a:prstGeom>
          <a:noFill/>
        </p:spPr>
        <p:txBody>
          <a:bodyPr wrap="square" rtlCol="0">
            <a:spAutoFit/>
          </a:bodyPr>
          <a:lstStyle/>
          <a:p>
            <a:r>
              <a:rPr lang="en-US" sz="2000" dirty="0" smtClean="0"/>
              <a:t>New line character</a:t>
            </a:r>
            <a:endParaRPr lang="en-US" sz="2000" dirty="0"/>
          </a:p>
        </p:txBody>
      </p:sp>
    </p:spTree>
    <p:extLst>
      <p:ext uri="{BB962C8B-B14F-4D97-AF65-F5344CB8AC3E}">
        <p14:creationId xmlns:p14="http://schemas.microsoft.com/office/powerpoint/2010/main" val="4151896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I/O</a:t>
            </a:r>
          </a:p>
        </p:txBody>
      </p:sp>
      <p:sp>
        <p:nvSpPr>
          <p:cNvPr id="3" name="Content Placeholder 2"/>
          <p:cNvSpPr>
            <a:spLocks noGrp="1"/>
          </p:cNvSpPr>
          <p:nvPr>
            <p:ph idx="1"/>
          </p:nvPr>
        </p:nvSpPr>
        <p:spPr>
          <a:xfrm>
            <a:off x="838199" y="1027905"/>
            <a:ext cx="10515600" cy="4817724"/>
          </a:xfrm>
        </p:spPr>
        <p:txBody>
          <a:bodyPr>
            <a:normAutofit/>
          </a:bodyPr>
          <a:lstStyle/>
          <a:p>
            <a:r>
              <a:rPr lang="en-US" sz="3200" dirty="0" smtClean="0">
                <a:cs typeface="Courier New" panose="02070309020205020404" pitchFamily="49" charset="0"/>
              </a:rPr>
              <a:t>Basic structure to iterate through a .txt file</a:t>
            </a: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fh</a:t>
            </a: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fopen</a:t>
            </a:r>
            <a:r>
              <a:rPr lang="en-US" sz="3200" dirty="0" smtClean="0">
                <a:solidFill>
                  <a:srgbClr val="0070C0"/>
                </a:solidFill>
                <a:latin typeface="Courier New" panose="02070309020205020404" pitchFamily="49" charset="0"/>
                <a:cs typeface="Courier New" panose="02070309020205020404" pitchFamily="49" charset="0"/>
              </a:rPr>
              <a:t>(‘file.txt’, ‘r’);</a:t>
            </a: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line1 </a:t>
            </a: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fgetl</a:t>
            </a:r>
            <a:r>
              <a:rPr lang="en-US" sz="3200" dirty="0" smtClean="0">
                <a:solidFill>
                  <a:srgbClr val="0070C0"/>
                </a:solidFill>
                <a:latin typeface="Courier New" panose="02070309020205020404" pitchFamily="49" charset="0"/>
                <a:cs typeface="Courier New" panose="02070309020205020404" pitchFamily="49" charset="0"/>
              </a:rPr>
              <a:t>(</a:t>
            </a:r>
            <a:r>
              <a:rPr lang="en-US" sz="3200" dirty="0" err="1" smtClean="0">
                <a:solidFill>
                  <a:srgbClr val="0070C0"/>
                </a:solidFill>
                <a:latin typeface="Courier New" panose="02070309020205020404" pitchFamily="49" charset="0"/>
                <a:cs typeface="Courier New" panose="02070309020205020404" pitchFamily="49" charset="0"/>
              </a:rPr>
              <a:t>fh</a:t>
            </a:r>
            <a:r>
              <a:rPr lang="en-US" sz="3200" dirty="0" smtClean="0">
                <a:solidFill>
                  <a:srgbClr val="0070C0"/>
                </a:solidFill>
                <a:latin typeface="Courier New" panose="02070309020205020404" pitchFamily="49" charset="0"/>
                <a:cs typeface="Courier New" panose="02070309020205020404" pitchFamily="49" charset="0"/>
              </a:rPr>
              <a:t>);</a:t>
            </a: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while </a:t>
            </a:r>
            <a:r>
              <a:rPr lang="en-US" sz="3200" dirty="0" smtClean="0">
                <a:solidFill>
                  <a:srgbClr val="0070C0"/>
                </a:solidFill>
                <a:latin typeface="Courier New" panose="02070309020205020404" pitchFamily="49" charset="0"/>
                <a:cs typeface="Courier New" panose="02070309020205020404" pitchFamily="49" charset="0"/>
              </a:rPr>
              <a:t>(</a:t>
            </a:r>
            <a:r>
              <a:rPr lang="en-US" sz="3200" dirty="0" err="1" smtClean="0">
                <a:solidFill>
                  <a:srgbClr val="0070C0"/>
                </a:solidFill>
                <a:latin typeface="Courier New" panose="02070309020205020404" pitchFamily="49" charset="0"/>
                <a:cs typeface="Courier New" panose="02070309020205020404" pitchFamily="49" charset="0"/>
              </a:rPr>
              <a:t>ischar</a:t>
            </a:r>
            <a:r>
              <a:rPr lang="en-US" sz="3200" dirty="0" smtClean="0">
                <a:solidFill>
                  <a:srgbClr val="0070C0"/>
                </a:solidFill>
                <a:latin typeface="Courier New" panose="02070309020205020404" pitchFamily="49" charset="0"/>
                <a:cs typeface="Courier New" panose="02070309020205020404" pitchFamily="49" charset="0"/>
              </a:rPr>
              <a:t>(line1))</a:t>
            </a:r>
          </a:p>
          <a:p>
            <a:pPr marL="0" indent="0">
              <a:buNone/>
            </a:pPr>
            <a:r>
              <a:rPr lang="en-US" sz="3200" dirty="0">
                <a:solidFill>
                  <a:srgbClr val="0070C0"/>
                </a:solidFill>
                <a:latin typeface="Courier New" panose="02070309020205020404" pitchFamily="49" charset="0"/>
                <a:cs typeface="Courier New" panose="02070309020205020404" pitchFamily="49" charset="0"/>
              </a:rPr>
              <a:t>	</a:t>
            </a:r>
            <a:r>
              <a:rPr lang="en-US" sz="3200" dirty="0" smtClean="0">
                <a:solidFill>
                  <a:srgbClr val="0070C0"/>
                </a:solidFill>
                <a:latin typeface="Courier New" panose="02070309020205020404" pitchFamily="49" charset="0"/>
                <a:cs typeface="Courier New" panose="02070309020205020404" pitchFamily="49" charset="0"/>
              </a:rPr>
              <a:t>	&lt;</a:t>
            </a:r>
            <a:r>
              <a:rPr lang="en-US" sz="3200" dirty="0" smtClean="0">
                <a:solidFill>
                  <a:srgbClr val="0070C0"/>
                </a:solidFill>
                <a:latin typeface="Courier New" panose="02070309020205020404" pitchFamily="49" charset="0"/>
                <a:cs typeface="Courier New" panose="02070309020205020404" pitchFamily="49" charset="0"/>
              </a:rPr>
              <a:t>code does something&gt;</a:t>
            </a:r>
          </a:p>
          <a:p>
            <a:pPr marL="0" indent="0">
              <a:buNone/>
            </a:pPr>
            <a:r>
              <a:rPr lang="en-US" sz="3200" dirty="0">
                <a:solidFill>
                  <a:srgbClr val="0070C0"/>
                </a:solidFill>
                <a:latin typeface="Courier New" panose="02070309020205020404" pitchFamily="49" charset="0"/>
                <a:cs typeface="Courier New" panose="02070309020205020404" pitchFamily="49" charset="0"/>
              </a:rPr>
              <a:t>	</a:t>
            </a:r>
            <a:r>
              <a:rPr lang="en-US" sz="3200" dirty="0" smtClean="0">
                <a:solidFill>
                  <a:srgbClr val="0070C0"/>
                </a:solidFill>
                <a:latin typeface="Courier New" panose="02070309020205020404" pitchFamily="49" charset="0"/>
                <a:cs typeface="Courier New" panose="02070309020205020404" pitchFamily="49" charset="0"/>
              </a:rPr>
              <a:t>	line1 </a:t>
            </a: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fgetl</a:t>
            </a:r>
            <a:r>
              <a:rPr lang="en-US" sz="3200" dirty="0" smtClean="0">
                <a:solidFill>
                  <a:srgbClr val="0070C0"/>
                </a:solidFill>
                <a:latin typeface="Courier New" panose="02070309020205020404" pitchFamily="49" charset="0"/>
                <a:cs typeface="Courier New" panose="02070309020205020404" pitchFamily="49" charset="0"/>
              </a:rPr>
              <a:t>(</a:t>
            </a:r>
            <a:r>
              <a:rPr lang="en-US" sz="3200" dirty="0" err="1" smtClean="0">
                <a:solidFill>
                  <a:srgbClr val="0070C0"/>
                </a:solidFill>
                <a:latin typeface="Courier New" panose="02070309020205020404" pitchFamily="49" charset="0"/>
                <a:cs typeface="Courier New" panose="02070309020205020404" pitchFamily="49" charset="0"/>
              </a:rPr>
              <a:t>fh</a:t>
            </a:r>
            <a:r>
              <a:rPr lang="en-US" sz="3200" dirty="0" smtClean="0">
                <a:solidFill>
                  <a:srgbClr val="0070C0"/>
                </a:solidFill>
                <a:latin typeface="Courier New" panose="02070309020205020404" pitchFamily="49" charset="0"/>
                <a:cs typeface="Courier New" panose="02070309020205020404" pitchFamily="49" charset="0"/>
              </a:rPr>
              <a:t>);</a:t>
            </a: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end</a:t>
            </a:r>
            <a:endParaRPr lang="en-US" sz="3200" dirty="0" smtClean="0">
              <a:solidFill>
                <a:srgbClr val="0070C0"/>
              </a:solidFill>
              <a:latin typeface="Courier New" panose="02070309020205020404" pitchFamily="49" charset="0"/>
              <a:cs typeface="Courier New" panose="02070309020205020404" pitchFamily="49" charset="0"/>
            </a:endParaRPr>
          </a:p>
          <a:p>
            <a:pPr marL="0" indent="0">
              <a:buNone/>
            </a:pPr>
            <a:r>
              <a:rPr lang="en-US" sz="3200" dirty="0" smtClean="0">
                <a:solidFill>
                  <a:srgbClr val="0070C0"/>
                </a:solidFill>
                <a:latin typeface="Courier New" panose="02070309020205020404" pitchFamily="49" charset="0"/>
                <a:cs typeface="Courier New" panose="02070309020205020404" pitchFamily="49" charset="0"/>
              </a:rPr>
              <a:t>	</a:t>
            </a:r>
            <a:r>
              <a:rPr lang="en-US" sz="3200" dirty="0" err="1" smtClean="0">
                <a:solidFill>
                  <a:srgbClr val="0070C0"/>
                </a:solidFill>
                <a:latin typeface="Courier New" panose="02070309020205020404" pitchFamily="49" charset="0"/>
                <a:cs typeface="Courier New" panose="02070309020205020404" pitchFamily="49" charset="0"/>
              </a:rPr>
              <a:t>fclose</a:t>
            </a:r>
            <a:r>
              <a:rPr lang="en-US" sz="3200" dirty="0" smtClean="0">
                <a:solidFill>
                  <a:srgbClr val="0070C0"/>
                </a:solidFill>
                <a:latin typeface="Courier New" panose="02070309020205020404" pitchFamily="49" charset="0"/>
                <a:cs typeface="Courier New" panose="02070309020205020404" pitchFamily="49" charset="0"/>
              </a:rPr>
              <a:t>(</a:t>
            </a:r>
            <a:r>
              <a:rPr lang="en-US" sz="3200" dirty="0" err="1" smtClean="0">
                <a:solidFill>
                  <a:srgbClr val="0070C0"/>
                </a:solidFill>
                <a:latin typeface="Courier New" panose="02070309020205020404" pitchFamily="49" charset="0"/>
                <a:cs typeface="Courier New" panose="02070309020205020404" pitchFamily="49" charset="0"/>
              </a:rPr>
              <a:t>fh</a:t>
            </a:r>
            <a:r>
              <a:rPr lang="en-US" sz="3200" dirty="0" smtClean="0">
                <a:solidFill>
                  <a:srgbClr val="0070C0"/>
                </a:solidFill>
                <a:latin typeface="Courier New" panose="02070309020205020404" pitchFamily="49" charset="0"/>
                <a:cs typeface="Courier New" panose="02070309020205020404" pitchFamily="49" charset="0"/>
              </a:rPr>
              <a:t>);</a:t>
            </a:r>
            <a:endParaRPr lang="en-US" sz="3200" dirty="0">
              <a:solidFill>
                <a:srgbClr val="0070C0"/>
              </a:solidFill>
              <a:latin typeface="Courier New" panose="02070309020205020404" pitchFamily="49" charset="0"/>
              <a:cs typeface="Courier New" panose="02070309020205020404" pitchFamily="49" charset="0"/>
            </a:endParaRPr>
          </a:p>
        </p:txBody>
      </p:sp>
      <p:sp>
        <p:nvSpPr>
          <p:cNvPr id="13" name="TextBox 12"/>
          <p:cNvSpPr txBox="1"/>
          <p:nvPr/>
        </p:nvSpPr>
        <p:spPr>
          <a:xfrm>
            <a:off x="11495310" y="6325378"/>
            <a:ext cx="533400" cy="369332"/>
          </a:xfrm>
          <a:prstGeom prst="rect">
            <a:avLst/>
          </a:prstGeom>
          <a:noFill/>
        </p:spPr>
        <p:txBody>
          <a:bodyPr wrap="square" rtlCol="0">
            <a:spAutoFit/>
          </a:bodyPr>
          <a:lstStyle/>
          <a:p>
            <a:r>
              <a:rPr lang="en-US" dirty="0" smtClean="0"/>
              <a:t>14</a:t>
            </a:r>
            <a:endParaRPr lang="en-US" dirty="0"/>
          </a:p>
        </p:txBody>
      </p:sp>
    </p:spTree>
    <p:extLst>
      <p:ext uri="{BB962C8B-B14F-4D97-AF65-F5344CB8AC3E}">
        <p14:creationId xmlns:p14="http://schemas.microsoft.com/office/powerpoint/2010/main" val="2532717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I/O</a:t>
            </a:r>
            <a:endParaRPr lang="en-US" dirty="0"/>
          </a:p>
        </p:txBody>
      </p:sp>
      <p:sp>
        <p:nvSpPr>
          <p:cNvPr id="3" name="Content Placeholder 2"/>
          <p:cNvSpPr>
            <a:spLocks noGrp="1"/>
          </p:cNvSpPr>
          <p:nvPr>
            <p:ph idx="1"/>
          </p:nvPr>
        </p:nvSpPr>
        <p:spPr/>
        <p:txBody>
          <a:bodyPr/>
          <a:lstStyle/>
          <a:p>
            <a:r>
              <a:rPr lang="en-US" dirty="0" smtClean="0"/>
              <a:t>I/O &gt;&gt; </a:t>
            </a:r>
            <a:r>
              <a:rPr lang="en-US" dirty="0" err="1" smtClean="0"/>
              <a:t>Input/Output</a:t>
            </a:r>
            <a:endParaRPr lang="en-US" dirty="0" smtClean="0"/>
          </a:p>
          <a:p>
            <a:pPr marL="0" indent="0">
              <a:buNone/>
            </a:pPr>
            <a:r>
              <a:rPr lang="en-US" dirty="0"/>
              <a:t>	</a:t>
            </a:r>
            <a:endParaRPr lang="en-US" dirty="0" smtClean="0"/>
          </a:p>
          <a:p>
            <a:pPr marL="0" indent="0">
              <a:buNone/>
            </a:pPr>
            <a:r>
              <a:rPr lang="en-US" dirty="0"/>
              <a:t>	</a:t>
            </a:r>
            <a:r>
              <a:rPr lang="en-US" sz="3200" dirty="0" smtClean="0">
                <a:solidFill>
                  <a:srgbClr val="0070C0"/>
                </a:solidFill>
                <a:latin typeface="Courier New" panose="02070309020205020404" pitchFamily="49" charset="0"/>
                <a:cs typeface="Courier New" panose="02070309020205020404" pitchFamily="49" charset="0"/>
              </a:rPr>
              <a:t>[</a:t>
            </a:r>
            <a:r>
              <a:rPr lang="en-US" sz="3200" dirty="0" err="1" smtClean="0">
                <a:solidFill>
                  <a:srgbClr val="0070C0"/>
                </a:solidFill>
                <a:latin typeface="Courier New" panose="02070309020205020404" pitchFamily="49" charset="0"/>
                <a:cs typeface="Courier New" panose="02070309020205020404" pitchFamily="49" charset="0"/>
              </a:rPr>
              <a:t>num</a:t>
            </a:r>
            <a:r>
              <a:rPr lang="en-US" sz="3200" dirty="0" smtClean="0">
                <a:solidFill>
                  <a:srgbClr val="0070C0"/>
                </a:solidFill>
                <a:latin typeface="Courier New" panose="02070309020205020404" pitchFamily="49" charset="0"/>
                <a:cs typeface="Courier New" panose="02070309020205020404" pitchFamily="49" charset="0"/>
              </a:rPr>
              <a:t>, txt, raw] = </a:t>
            </a:r>
            <a:r>
              <a:rPr lang="en-US" sz="3200" dirty="0" err="1" smtClean="0">
                <a:solidFill>
                  <a:srgbClr val="0070C0"/>
                </a:solidFill>
                <a:latin typeface="Courier New" panose="02070309020205020404" pitchFamily="49" charset="0"/>
                <a:cs typeface="Courier New" panose="02070309020205020404" pitchFamily="49" charset="0"/>
              </a:rPr>
              <a:t>xlsread</a:t>
            </a:r>
            <a:r>
              <a:rPr lang="en-US" sz="3200" dirty="0" smtClean="0">
                <a:solidFill>
                  <a:srgbClr val="0070C0"/>
                </a:solidFill>
                <a:latin typeface="Courier New" panose="02070309020205020404" pitchFamily="49" charset="0"/>
                <a:cs typeface="Courier New" panose="02070309020205020404" pitchFamily="49" charset="0"/>
              </a:rPr>
              <a:t>(filename)</a:t>
            </a: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15</a:t>
            </a:r>
            <a:endParaRPr lang="en-US" dirty="0"/>
          </a:p>
        </p:txBody>
      </p:sp>
      <p:cxnSp>
        <p:nvCxnSpPr>
          <p:cNvPr id="9" name="Straight Arrow Connector 8"/>
          <p:cNvCxnSpPr/>
          <p:nvPr/>
        </p:nvCxnSpPr>
        <p:spPr>
          <a:xfrm flipV="1">
            <a:off x="2427514" y="2808514"/>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93421" y="3113311"/>
            <a:ext cx="1268186" cy="1015663"/>
          </a:xfrm>
          <a:prstGeom prst="rect">
            <a:avLst/>
          </a:prstGeom>
          <a:noFill/>
        </p:spPr>
        <p:txBody>
          <a:bodyPr wrap="square" rtlCol="0">
            <a:spAutoFit/>
          </a:bodyPr>
          <a:lstStyle/>
          <a:p>
            <a:pPr algn="ctr"/>
            <a:r>
              <a:rPr lang="en-US" sz="2000" dirty="0" smtClean="0"/>
              <a:t>double array</a:t>
            </a:r>
          </a:p>
          <a:p>
            <a:pPr algn="ctr"/>
            <a:r>
              <a:rPr lang="en-US" sz="2000" dirty="0" smtClean="0"/>
              <a:t>(numbers)</a:t>
            </a:r>
            <a:endParaRPr lang="en-US" sz="2000" dirty="0"/>
          </a:p>
        </p:txBody>
      </p:sp>
      <p:sp>
        <p:nvSpPr>
          <p:cNvPr id="18" name="TextBox 17"/>
          <p:cNvSpPr txBox="1"/>
          <p:nvPr/>
        </p:nvSpPr>
        <p:spPr>
          <a:xfrm>
            <a:off x="2994253" y="3113311"/>
            <a:ext cx="1337583" cy="707886"/>
          </a:xfrm>
          <a:prstGeom prst="rect">
            <a:avLst/>
          </a:prstGeom>
          <a:noFill/>
        </p:spPr>
        <p:txBody>
          <a:bodyPr wrap="square" rtlCol="0">
            <a:spAutoFit/>
          </a:bodyPr>
          <a:lstStyle/>
          <a:p>
            <a:pPr algn="ctr"/>
            <a:r>
              <a:rPr lang="en-US" sz="2000" dirty="0" smtClean="0"/>
              <a:t>cell array</a:t>
            </a:r>
          </a:p>
          <a:p>
            <a:pPr algn="ctr"/>
            <a:r>
              <a:rPr lang="en-US" sz="2000" dirty="0" smtClean="0"/>
              <a:t>(char data)</a:t>
            </a:r>
            <a:endParaRPr lang="en-US" sz="2000" dirty="0"/>
          </a:p>
        </p:txBody>
      </p:sp>
      <p:sp>
        <p:nvSpPr>
          <p:cNvPr id="19" name="TextBox 18"/>
          <p:cNvSpPr txBox="1"/>
          <p:nvPr/>
        </p:nvSpPr>
        <p:spPr>
          <a:xfrm>
            <a:off x="4324352" y="3113311"/>
            <a:ext cx="1148441" cy="707886"/>
          </a:xfrm>
          <a:prstGeom prst="rect">
            <a:avLst/>
          </a:prstGeom>
          <a:noFill/>
        </p:spPr>
        <p:txBody>
          <a:bodyPr wrap="square" rtlCol="0">
            <a:spAutoFit/>
          </a:bodyPr>
          <a:lstStyle/>
          <a:p>
            <a:pPr algn="ctr"/>
            <a:r>
              <a:rPr lang="en-US" sz="2000" dirty="0" smtClean="0"/>
              <a:t>cell array</a:t>
            </a:r>
          </a:p>
          <a:p>
            <a:pPr algn="ctr"/>
            <a:r>
              <a:rPr lang="en-US" sz="2000" dirty="0" smtClean="0"/>
              <a:t>(all data)</a:t>
            </a:r>
            <a:endParaRPr lang="en-US" sz="2000" dirty="0"/>
          </a:p>
        </p:txBody>
      </p:sp>
      <p:cxnSp>
        <p:nvCxnSpPr>
          <p:cNvPr id="20" name="Straight Arrow Connector 19"/>
          <p:cNvCxnSpPr/>
          <p:nvPr/>
        </p:nvCxnSpPr>
        <p:spPr>
          <a:xfrm flipV="1">
            <a:off x="3668486" y="2808514"/>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98573" y="2808511"/>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493581" y="3113311"/>
            <a:ext cx="1148441" cy="1015663"/>
          </a:xfrm>
          <a:prstGeom prst="rect">
            <a:avLst/>
          </a:prstGeom>
          <a:noFill/>
        </p:spPr>
        <p:txBody>
          <a:bodyPr wrap="square" rtlCol="0">
            <a:spAutoFit/>
          </a:bodyPr>
          <a:lstStyle/>
          <a:p>
            <a:pPr algn="ctr"/>
            <a:r>
              <a:rPr lang="en-US" sz="2000" dirty="0" smtClean="0"/>
              <a:t>name of excel file</a:t>
            </a:r>
          </a:p>
          <a:p>
            <a:pPr algn="ctr"/>
            <a:r>
              <a:rPr lang="en-US" sz="2000" dirty="0" smtClean="0"/>
              <a:t>(char)</a:t>
            </a:r>
            <a:endParaRPr lang="en-US" sz="2000" dirty="0"/>
          </a:p>
        </p:txBody>
      </p:sp>
      <p:cxnSp>
        <p:nvCxnSpPr>
          <p:cNvPr id="23" name="Straight Arrow Connector 22"/>
          <p:cNvCxnSpPr/>
          <p:nvPr/>
        </p:nvCxnSpPr>
        <p:spPr>
          <a:xfrm flipV="1">
            <a:off x="9067802" y="2808511"/>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335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I/O</a:t>
            </a:r>
            <a:endParaRPr lang="en-US" dirty="0"/>
          </a:p>
        </p:txBody>
      </p:sp>
      <p:sp>
        <p:nvSpPr>
          <p:cNvPr id="3" name="Content Placeholder 2"/>
          <p:cNvSpPr>
            <a:spLocks noGrp="1"/>
          </p:cNvSpPr>
          <p:nvPr>
            <p:ph idx="1"/>
          </p:nvPr>
        </p:nvSpPr>
        <p:spPr/>
        <p:txBody>
          <a:bodyPr/>
          <a:lstStyle/>
          <a:p>
            <a:r>
              <a:rPr lang="en-US" dirty="0" smtClean="0"/>
              <a:t>I/O &gt;&gt; </a:t>
            </a:r>
            <a:r>
              <a:rPr lang="en-US" dirty="0" err="1" smtClean="0"/>
              <a:t>Input/Output</a:t>
            </a:r>
            <a:endParaRPr lang="en-US" dirty="0" smtClean="0"/>
          </a:p>
          <a:p>
            <a:pPr marL="0" indent="0">
              <a:buNone/>
            </a:pPr>
            <a:r>
              <a:rPr lang="en-US" dirty="0"/>
              <a:t>	</a:t>
            </a:r>
            <a:endParaRPr lang="en-US" dirty="0" smtClean="0"/>
          </a:p>
          <a:p>
            <a:pPr marL="0" indent="0">
              <a:buNone/>
            </a:pPr>
            <a:r>
              <a:rPr lang="en-US" dirty="0"/>
              <a:t>	</a:t>
            </a:r>
            <a:r>
              <a:rPr lang="en-US" sz="3200" dirty="0" err="1" smtClean="0">
                <a:solidFill>
                  <a:srgbClr val="0070C0"/>
                </a:solidFill>
                <a:latin typeface="Courier New" panose="02070309020205020404" pitchFamily="49" charset="0"/>
                <a:cs typeface="Courier New" panose="02070309020205020404" pitchFamily="49" charset="0"/>
              </a:rPr>
              <a:t>xlswrite</a:t>
            </a:r>
            <a:r>
              <a:rPr lang="en-US" sz="3200" dirty="0" smtClean="0">
                <a:solidFill>
                  <a:srgbClr val="0070C0"/>
                </a:solidFill>
                <a:latin typeface="Courier New" panose="02070309020205020404" pitchFamily="49" charset="0"/>
                <a:cs typeface="Courier New" panose="02070309020205020404" pitchFamily="49" charset="0"/>
              </a:rPr>
              <a:t>(filename, </a:t>
            </a:r>
            <a:r>
              <a:rPr lang="en-US" sz="3200" dirty="0" err="1" smtClean="0">
                <a:solidFill>
                  <a:srgbClr val="0070C0"/>
                </a:solidFill>
                <a:latin typeface="Courier New" panose="02070309020205020404" pitchFamily="49" charset="0"/>
                <a:cs typeface="Courier New" panose="02070309020205020404" pitchFamily="49" charset="0"/>
              </a:rPr>
              <a:t>cellArray</a:t>
            </a:r>
            <a:r>
              <a:rPr lang="en-US" sz="3200" dirty="0" smtClean="0">
                <a:solidFill>
                  <a:srgbClr val="0070C0"/>
                </a:solidFill>
                <a:latin typeface="Courier New" panose="02070309020205020404" pitchFamily="49" charset="0"/>
                <a:cs typeface="Courier New" panose="02070309020205020404" pitchFamily="49" charset="0"/>
              </a:rPr>
              <a:t>)</a:t>
            </a: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16</a:t>
            </a:r>
            <a:endParaRPr lang="en-US" dirty="0"/>
          </a:p>
        </p:txBody>
      </p:sp>
      <p:sp>
        <p:nvSpPr>
          <p:cNvPr id="19" name="TextBox 18"/>
          <p:cNvSpPr txBox="1"/>
          <p:nvPr/>
        </p:nvSpPr>
        <p:spPr>
          <a:xfrm>
            <a:off x="6980467" y="3113311"/>
            <a:ext cx="1148441" cy="707886"/>
          </a:xfrm>
          <a:prstGeom prst="rect">
            <a:avLst/>
          </a:prstGeom>
          <a:noFill/>
        </p:spPr>
        <p:txBody>
          <a:bodyPr wrap="square" rtlCol="0">
            <a:spAutoFit/>
          </a:bodyPr>
          <a:lstStyle/>
          <a:p>
            <a:pPr algn="ctr"/>
            <a:r>
              <a:rPr lang="en-US" sz="2000" dirty="0" smtClean="0"/>
              <a:t>cell array</a:t>
            </a:r>
          </a:p>
          <a:p>
            <a:pPr algn="ctr"/>
            <a:r>
              <a:rPr lang="en-US" sz="2000" dirty="0" smtClean="0"/>
              <a:t>(all data)</a:t>
            </a:r>
            <a:endParaRPr lang="en-US" sz="2000" dirty="0"/>
          </a:p>
        </p:txBody>
      </p:sp>
      <p:cxnSp>
        <p:nvCxnSpPr>
          <p:cNvPr id="21" name="Straight Arrow Connector 20"/>
          <p:cNvCxnSpPr/>
          <p:nvPr/>
        </p:nvCxnSpPr>
        <p:spPr>
          <a:xfrm flipV="1">
            <a:off x="7554688" y="2808511"/>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91695" y="3135079"/>
            <a:ext cx="1148441" cy="1015663"/>
          </a:xfrm>
          <a:prstGeom prst="rect">
            <a:avLst/>
          </a:prstGeom>
          <a:noFill/>
        </p:spPr>
        <p:txBody>
          <a:bodyPr wrap="square" rtlCol="0">
            <a:spAutoFit/>
          </a:bodyPr>
          <a:lstStyle/>
          <a:p>
            <a:pPr algn="ctr"/>
            <a:r>
              <a:rPr lang="en-US" sz="2000" dirty="0" smtClean="0"/>
              <a:t>name of excel file</a:t>
            </a:r>
          </a:p>
          <a:p>
            <a:pPr algn="ctr"/>
            <a:r>
              <a:rPr lang="en-US" sz="2000" dirty="0" smtClean="0"/>
              <a:t>(char)</a:t>
            </a:r>
            <a:endParaRPr lang="en-US" sz="2000" dirty="0"/>
          </a:p>
        </p:txBody>
      </p:sp>
      <p:cxnSp>
        <p:nvCxnSpPr>
          <p:cNvPr id="23" name="Straight Arrow Connector 22"/>
          <p:cNvCxnSpPr/>
          <p:nvPr/>
        </p:nvCxnSpPr>
        <p:spPr>
          <a:xfrm flipV="1">
            <a:off x="4865916" y="2830279"/>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819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Arrays</a:t>
            </a:r>
            <a:endParaRPr lang="en-US" dirty="0"/>
          </a:p>
        </p:txBody>
      </p:sp>
      <p:sp>
        <p:nvSpPr>
          <p:cNvPr id="3" name="Content Placeholder 2"/>
          <p:cNvSpPr>
            <a:spLocks noGrp="1"/>
          </p:cNvSpPr>
          <p:nvPr>
            <p:ph idx="1"/>
          </p:nvPr>
        </p:nvSpPr>
        <p:spPr/>
        <p:txBody>
          <a:bodyPr/>
          <a:lstStyle/>
          <a:p>
            <a:r>
              <a:rPr lang="en-US" dirty="0" smtClean="0"/>
              <a:t>Store heterogeneous data types</a:t>
            </a:r>
          </a:p>
          <a:p>
            <a:pPr lvl="1"/>
            <a:r>
              <a:rPr lang="en-US" dirty="0" smtClean="0">
                <a:solidFill>
                  <a:srgbClr val="0070C0"/>
                </a:solidFill>
              </a:rPr>
              <a:t>initialized with curly braces { }</a:t>
            </a:r>
          </a:p>
          <a:p>
            <a:pPr lvl="1"/>
            <a:r>
              <a:rPr lang="en-US" dirty="0" smtClean="0">
                <a:solidFill>
                  <a:srgbClr val="0070C0"/>
                </a:solidFill>
              </a:rPr>
              <a:t>think of examples with boxes</a:t>
            </a:r>
          </a:p>
          <a:p>
            <a:pPr marL="457200" lvl="1" indent="0">
              <a:buNone/>
            </a:pPr>
            <a:endParaRPr lang="en-US" sz="2800" dirty="0" smtClean="0">
              <a:latin typeface="Courier New" panose="02070309020205020404" pitchFamily="49" charset="0"/>
              <a:cs typeface="Courier New" panose="02070309020205020404" pitchFamily="49" charset="0"/>
            </a:endParaRPr>
          </a:p>
          <a:p>
            <a:pPr marL="0" lvl="1" indent="0">
              <a:buNone/>
            </a:pPr>
            <a:r>
              <a:rPr lang="en-US" sz="2800" dirty="0" smtClean="0">
                <a:latin typeface="Courier New" panose="02070309020205020404" pitchFamily="49" charset="0"/>
                <a:cs typeface="Courier New" panose="02070309020205020404" pitchFamily="49" charset="0"/>
              </a:rPr>
              <a:t>cell1 = {‘glove’, 15, [true false], {[5 3]}}</a:t>
            </a:r>
          </a:p>
          <a:p>
            <a:pPr marL="0" lvl="1" indent="0">
              <a:buNone/>
            </a:pPr>
            <a:endParaRPr lang="en-US" sz="2800" dirty="0" smtClean="0">
              <a:latin typeface="Courier New" panose="02070309020205020404" pitchFamily="49" charset="0"/>
              <a:cs typeface="Courier New" panose="02070309020205020404" pitchFamily="49" charset="0"/>
            </a:endParaRPr>
          </a:p>
          <a:p>
            <a:pPr marL="0" lvl="1" indent="0">
              <a:buNone/>
            </a:pPr>
            <a:r>
              <a:rPr lang="en-US" sz="2800" dirty="0" smtClean="0">
                <a:latin typeface="Courier New" panose="02070309020205020404" pitchFamily="49" charset="0"/>
                <a:cs typeface="Courier New" panose="02070309020205020404" pitchFamily="49" charset="0"/>
              </a:rPr>
              <a:t>cell2 = [{‘glove’},{15},{[true false]},{[5 3]}]</a:t>
            </a:r>
          </a:p>
          <a:p>
            <a:pPr marL="0" lvl="1" indent="0">
              <a:buNone/>
            </a:pPr>
            <a:endParaRPr lang="en-US" sz="2800" dirty="0">
              <a:latin typeface="Courier New" panose="02070309020205020404" pitchFamily="49" charset="0"/>
              <a:cs typeface="Courier New" panose="02070309020205020404" pitchFamily="49" charset="0"/>
            </a:endParaRPr>
          </a:p>
          <a:p>
            <a:pPr marL="0" lvl="1" indent="0">
              <a:buNone/>
            </a:pPr>
            <a:r>
              <a:rPr lang="en-US" sz="2800" dirty="0" smtClean="0">
                <a:solidFill>
                  <a:srgbClr val="FF0000"/>
                </a:solidFill>
                <a:latin typeface="Courier New" panose="02070309020205020404" pitchFamily="49" charset="0"/>
                <a:cs typeface="Courier New" panose="02070309020205020404" pitchFamily="49" charset="0"/>
              </a:rPr>
              <a:t>**cell1 &amp; cell2 are equivalent in this sample</a:t>
            </a:r>
            <a:endParaRPr lang="en-US" sz="2800"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17</a:t>
            </a:r>
            <a:endParaRPr lang="en-US" dirty="0"/>
          </a:p>
        </p:txBody>
      </p:sp>
    </p:spTree>
    <p:extLst>
      <p:ext uri="{BB962C8B-B14F-4D97-AF65-F5344CB8AC3E}">
        <p14:creationId xmlns:p14="http://schemas.microsoft.com/office/powerpoint/2010/main" val="2523548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Arrays</a:t>
            </a:r>
            <a:endParaRPr lang="en-US" dirty="0"/>
          </a:p>
        </p:txBody>
      </p:sp>
      <p:sp>
        <p:nvSpPr>
          <p:cNvPr id="3" name="Content Placeholder 2"/>
          <p:cNvSpPr>
            <a:spLocks noGrp="1"/>
          </p:cNvSpPr>
          <p:nvPr>
            <p:ph idx="1"/>
          </p:nvPr>
        </p:nvSpPr>
        <p:spPr>
          <a:xfrm>
            <a:off x="838199" y="1027905"/>
            <a:ext cx="10515600" cy="5122524"/>
          </a:xfrm>
        </p:spPr>
        <p:txBody>
          <a:bodyPr/>
          <a:lstStyle/>
          <a:p>
            <a:r>
              <a:rPr lang="en-US" dirty="0" smtClean="0"/>
              <a:t>Indexing</a:t>
            </a:r>
          </a:p>
          <a:p>
            <a:pPr lvl="1"/>
            <a:r>
              <a:rPr lang="en-US" dirty="0" smtClean="0">
                <a:solidFill>
                  <a:srgbClr val="0070C0"/>
                </a:solidFill>
              </a:rPr>
              <a:t>using parentheses accesses the “box” itself</a:t>
            </a:r>
          </a:p>
          <a:p>
            <a:pPr lvl="2"/>
            <a:r>
              <a:rPr lang="en-US" dirty="0" smtClean="0"/>
              <a:t>variable still data type cell</a:t>
            </a:r>
          </a:p>
          <a:p>
            <a:pPr lvl="1"/>
            <a:r>
              <a:rPr lang="en-US" dirty="0" smtClean="0">
                <a:solidFill>
                  <a:srgbClr val="0070C0"/>
                </a:solidFill>
              </a:rPr>
              <a:t>using curly braces accesses contents inside the “box”</a:t>
            </a:r>
          </a:p>
          <a:p>
            <a:pPr lvl="2"/>
            <a:r>
              <a:rPr lang="en-US" dirty="0" smtClean="0"/>
              <a:t>variable returned is whatever is inside the cell</a:t>
            </a:r>
          </a:p>
          <a:p>
            <a:pPr marL="914400" lvl="2" indent="0">
              <a:buNone/>
            </a:pPr>
            <a:endParaRPr lang="en-US" dirty="0" smtClean="0"/>
          </a:p>
          <a:p>
            <a:pPr marL="914400" lvl="2" indent="0">
              <a:buNone/>
            </a:pPr>
            <a:r>
              <a:rPr lang="en-US" dirty="0" smtClean="0"/>
              <a:t>e.g. </a:t>
            </a:r>
            <a:r>
              <a:rPr lang="en-US" dirty="0" smtClean="0">
                <a:latin typeface="Courier New" panose="02070309020205020404" pitchFamily="49" charset="0"/>
                <a:cs typeface="Courier New" panose="02070309020205020404" pitchFamily="49" charset="0"/>
              </a:rPr>
              <a:t>cell2 = {10, ‘Index’, true}</a:t>
            </a:r>
          </a:p>
          <a:p>
            <a:pPr marL="914400" lvl="2" indent="0">
              <a:buNone/>
            </a:pPr>
            <a:r>
              <a:rPr lang="en-US" dirty="0" smtClean="0"/>
              <a:t>        </a:t>
            </a:r>
            <a:r>
              <a:rPr lang="en-US" dirty="0" smtClean="0">
                <a:latin typeface="Courier New" panose="02070309020205020404" pitchFamily="49" charset="0"/>
                <a:cs typeface="Courier New" panose="02070309020205020404" pitchFamily="49" charset="0"/>
              </a:rPr>
              <a:t>var1 = cell2(1)		&gt;&gt; 1x1 cell 								containing 10</a:t>
            </a:r>
          </a:p>
          <a:p>
            <a:pPr marL="914400" lvl="2" indent="0">
              <a:buNone/>
            </a:pPr>
            <a:r>
              <a:rPr lang="en-US" dirty="0" smtClean="0">
                <a:latin typeface="Courier New" panose="02070309020205020404" pitchFamily="49" charset="0"/>
                <a:cs typeface="Courier New" panose="02070309020205020404" pitchFamily="49" charset="0"/>
              </a:rPr>
              <a:t>   var2 = cell2{1}		&gt;&gt; double 								equal to 10</a:t>
            </a: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18</a:t>
            </a:r>
            <a:endParaRPr lang="en-US" dirty="0"/>
          </a:p>
        </p:txBody>
      </p:sp>
    </p:spTree>
    <p:extLst>
      <p:ext uri="{BB962C8B-B14F-4D97-AF65-F5344CB8AC3E}">
        <p14:creationId xmlns:p14="http://schemas.microsoft.com/office/powerpoint/2010/main" val="3346466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1</a:t>
            </a:r>
            <a:endParaRPr lang="en-US" dirty="0"/>
          </a:p>
        </p:txBody>
      </p:sp>
      <p:sp>
        <p:nvSpPr>
          <p:cNvPr id="3" name="Content Placeholder 2"/>
          <p:cNvSpPr>
            <a:spLocks noGrp="1"/>
          </p:cNvSpPr>
          <p:nvPr>
            <p:ph idx="1"/>
          </p:nvPr>
        </p:nvSpPr>
        <p:spPr>
          <a:xfrm>
            <a:off x="838198" y="1027905"/>
            <a:ext cx="11038115" cy="5329352"/>
          </a:xfrm>
        </p:spPr>
        <p:txBody>
          <a:bodyPr>
            <a:normAutofit/>
          </a:bodyPr>
          <a:lstStyle/>
          <a:p>
            <a:r>
              <a:rPr lang="en-US" dirty="0" smtClean="0"/>
              <a:t>What is the value of </a:t>
            </a:r>
            <a:r>
              <a:rPr lang="en-US" dirty="0" err="1" smtClean="0">
                <a:latin typeface="Courier New" panose="02070309020205020404" pitchFamily="49" charset="0"/>
                <a:cs typeface="Courier New" panose="02070309020205020404" pitchFamily="49" charset="0"/>
              </a:rPr>
              <a:t>var</a:t>
            </a:r>
            <a:r>
              <a:rPr lang="en-US" dirty="0" smtClean="0"/>
              <a:t> after the following lines of code are run?</a:t>
            </a:r>
          </a:p>
          <a:p>
            <a:pPr marL="0" indent="0">
              <a:buNone/>
            </a:pPr>
            <a:r>
              <a:rPr lang="en-US" dirty="0" smtClean="0">
                <a:latin typeface="Courier New" panose="02070309020205020404" pitchFamily="49" charset="0"/>
                <a:cs typeface="Courier New" panose="02070309020205020404" pitchFamily="49" charset="0"/>
              </a:rPr>
              <a:t>[txt, raw, </a:t>
            </a:r>
            <a:r>
              <a:rPr lang="en-US" dirty="0" err="1" smtClean="0">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xlsread</a:t>
            </a:r>
            <a:r>
              <a:rPr lang="en-US" dirty="0" smtClean="0">
                <a:latin typeface="Courier New" panose="02070309020205020404" pitchFamily="49" charset="0"/>
                <a:cs typeface="Courier New" panose="02070309020205020404" pitchFamily="49" charset="0"/>
              </a:rPr>
              <a:t>(‘excel.xls’);</a:t>
            </a:r>
          </a:p>
          <a:p>
            <a:pPr marL="0" indent="0">
              <a:buNone/>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 class(txt);</a:t>
            </a:r>
          </a:p>
          <a:p>
            <a:pPr marL="1200150" lvl="1" indent="-742950">
              <a:buAutoNum type="alphaUcPeriod"/>
            </a:pPr>
            <a:r>
              <a:rPr lang="en-US" dirty="0" smtClean="0">
                <a:latin typeface="Courier New" panose="02070309020205020404" pitchFamily="49" charset="0"/>
                <a:cs typeface="Courier New" panose="02070309020205020404" pitchFamily="49" charset="0"/>
              </a:rPr>
              <a:t>‘char’</a:t>
            </a:r>
          </a:p>
          <a:p>
            <a:pPr marL="1200150" lvl="1" indent="-742950">
              <a:buAutoNum type="alphaUcPeriod"/>
            </a:pPr>
            <a:r>
              <a:rPr lang="en-US" dirty="0" smtClean="0">
                <a:latin typeface="Courier New" panose="02070309020205020404" pitchFamily="49" charset="0"/>
                <a:cs typeface="Courier New" panose="02070309020205020404" pitchFamily="49" charset="0"/>
              </a:rPr>
              <a:t>‘cell’</a:t>
            </a:r>
          </a:p>
          <a:p>
            <a:pPr marL="1200150" lvl="1" indent="-742950">
              <a:buAutoNum type="alphaUcPeriod"/>
            </a:pPr>
            <a:r>
              <a:rPr lang="en-US" dirty="0" smtClean="0">
                <a:latin typeface="Courier New" panose="02070309020205020404" pitchFamily="49" charset="0"/>
                <a:cs typeface="Courier New" panose="02070309020205020404" pitchFamily="49" charset="0"/>
              </a:rPr>
              <a:t>‘double’</a:t>
            </a:r>
          </a:p>
          <a:p>
            <a:pPr marL="1200150" lvl="1" indent="-742950">
              <a:buAutoNum type="alphaUcPeriod"/>
            </a:pPr>
            <a:r>
              <a:rPr lang="en-US" dirty="0" smtClean="0">
                <a:latin typeface="Courier New" panose="02070309020205020404" pitchFamily="49" charset="0"/>
                <a:cs typeface="Courier New" panose="02070309020205020404" pitchFamily="49" charset="0"/>
              </a:rPr>
              <a:t>double</a:t>
            </a:r>
          </a:p>
          <a:p>
            <a:pPr marL="1200150" lvl="1" indent="-742950">
              <a:buAutoNum type="alphaUcPeriod"/>
            </a:pPr>
            <a:r>
              <a:rPr lang="en-US" dirty="0" smtClean="0">
                <a:latin typeface="Courier New" panose="02070309020205020404" pitchFamily="49" charset="0"/>
                <a:cs typeface="Courier New" panose="02070309020205020404" pitchFamily="49" charset="0"/>
              </a:rPr>
              <a:t>cell</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19</a:t>
            </a:r>
            <a:endParaRPr lang="en-US" dirty="0"/>
          </a:p>
        </p:txBody>
      </p:sp>
    </p:spTree>
    <p:extLst>
      <p:ext uri="{BB962C8B-B14F-4D97-AF65-F5344CB8AC3E}">
        <p14:creationId xmlns:p14="http://schemas.microsoft.com/office/powerpoint/2010/main" val="3815276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 Covered on Exam 2</a:t>
            </a:r>
            <a:endParaRPr lang="en-US" b="1" dirty="0"/>
          </a:p>
        </p:txBody>
      </p:sp>
      <p:sp>
        <p:nvSpPr>
          <p:cNvPr id="3" name="Content Placeholder 2"/>
          <p:cNvSpPr>
            <a:spLocks noGrp="1"/>
          </p:cNvSpPr>
          <p:nvPr>
            <p:ph idx="1"/>
          </p:nvPr>
        </p:nvSpPr>
        <p:spPr/>
        <p:txBody>
          <a:bodyPr>
            <a:normAutofit/>
          </a:bodyPr>
          <a:lstStyle/>
          <a:p>
            <a:r>
              <a:rPr lang="en-US" dirty="0" smtClean="0"/>
              <a:t>Conditionals</a:t>
            </a:r>
            <a:endParaRPr lang="en-US" sz="3600" dirty="0" smtClean="0"/>
          </a:p>
          <a:p>
            <a:pPr lvl="1"/>
            <a:r>
              <a:rPr lang="en-US" sz="3200" dirty="0" smtClean="0">
                <a:solidFill>
                  <a:srgbClr val="0070C0"/>
                </a:solidFill>
              </a:rPr>
              <a:t>if/else statements, switch statements</a:t>
            </a:r>
          </a:p>
          <a:p>
            <a:r>
              <a:rPr lang="en-US" dirty="0" smtClean="0"/>
              <a:t>Iteration</a:t>
            </a:r>
            <a:endParaRPr lang="en-US" sz="3600" dirty="0" smtClean="0"/>
          </a:p>
          <a:p>
            <a:pPr lvl="1"/>
            <a:r>
              <a:rPr lang="en-US" dirty="0" smtClean="0">
                <a:solidFill>
                  <a:srgbClr val="0070C0"/>
                </a:solidFill>
              </a:rPr>
              <a:t>for loops, while loops</a:t>
            </a:r>
            <a:endParaRPr lang="en-US" sz="3200" dirty="0" smtClean="0">
              <a:solidFill>
                <a:srgbClr val="0070C0"/>
              </a:solidFill>
            </a:endParaRPr>
          </a:p>
          <a:p>
            <a:r>
              <a:rPr lang="en-US" dirty="0" smtClean="0"/>
              <a:t>File </a:t>
            </a:r>
            <a:r>
              <a:rPr lang="en-US" dirty="0" err="1" smtClean="0"/>
              <a:t>Input/Output</a:t>
            </a:r>
            <a:endParaRPr lang="en-US" sz="3600" dirty="0" smtClean="0"/>
          </a:p>
          <a:p>
            <a:pPr lvl="1"/>
            <a:r>
              <a:rPr lang="en-US" sz="3200" dirty="0" smtClean="0">
                <a:solidFill>
                  <a:srgbClr val="0070C0"/>
                </a:solidFill>
              </a:rPr>
              <a:t>reading/writing .txt files, reading/writing excel files</a:t>
            </a:r>
          </a:p>
          <a:p>
            <a:r>
              <a:rPr lang="en-US" dirty="0" smtClean="0"/>
              <a:t>Cell Arrays</a:t>
            </a:r>
            <a:endParaRPr lang="en-US" sz="3600" dirty="0" smtClean="0"/>
          </a:p>
          <a:p>
            <a:pPr lvl="1"/>
            <a:r>
              <a:rPr lang="en-US" sz="3200" dirty="0" smtClean="0">
                <a:solidFill>
                  <a:srgbClr val="0070C0"/>
                </a:solidFill>
              </a:rPr>
              <a:t>Data types, concatenation, indexing, etc.</a:t>
            </a:r>
            <a:endParaRPr lang="en-US" sz="3200" dirty="0">
              <a:solidFill>
                <a:srgbClr val="0070C0"/>
              </a:solidFill>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111688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1</a:t>
            </a:r>
            <a:endParaRPr lang="en-US" dirty="0"/>
          </a:p>
        </p:txBody>
      </p:sp>
      <p:sp>
        <p:nvSpPr>
          <p:cNvPr id="3" name="Content Placeholder 2"/>
          <p:cNvSpPr>
            <a:spLocks noGrp="1"/>
          </p:cNvSpPr>
          <p:nvPr>
            <p:ph idx="1"/>
          </p:nvPr>
        </p:nvSpPr>
        <p:spPr>
          <a:xfrm>
            <a:off x="838198" y="1027905"/>
            <a:ext cx="11038115" cy="5329352"/>
          </a:xfrm>
        </p:spPr>
        <p:txBody>
          <a:bodyPr>
            <a:normAutofit/>
          </a:bodyPr>
          <a:lstStyle/>
          <a:p>
            <a:r>
              <a:rPr lang="en-US" dirty="0" smtClean="0"/>
              <a:t>What is the value of </a:t>
            </a:r>
            <a:r>
              <a:rPr lang="en-US" dirty="0" err="1" smtClean="0">
                <a:latin typeface="Courier New" panose="02070309020205020404" pitchFamily="49" charset="0"/>
                <a:cs typeface="Courier New" panose="02070309020205020404" pitchFamily="49" charset="0"/>
              </a:rPr>
              <a:t>var</a:t>
            </a:r>
            <a:r>
              <a:rPr lang="en-US" dirty="0" smtClean="0"/>
              <a:t> after the following lines of code are run?</a:t>
            </a:r>
          </a:p>
          <a:p>
            <a:pPr marL="0" indent="0">
              <a:buNone/>
            </a:pPr>
            <a:r>
              <a:rPr lang="en-US" dirty="0" smtClean="0">
                <a:latin typeface="Courier New" panose="02070309020205020404" pitchFamily="49" charset="0"/>
                <a:cs typeface="Courier New" panose="02070309020205020404" pitchFamily="49" charset="0"/>
              </a:rPr>
              <a:t>[txt, raw, </a:t>
            </a:r>
            <a:r>
              <a:rPr lang="en-US" dirty="0" err="1" smtClean="0">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xlsread</a:t>
            </a:r>
            <a:r>
              <a:rPr lang="en-US" dirty="0" smtClean="0">
                <a:latin typeface="Courier New" panose="02070309020205020404" pitchFamily="49" charset="0"/>
                <a:cs typeface="Courier New" panose="02070309020205020404" pitchFamily="49" charset="0"/>
              </a:rPr>
              <a:t>(‘excel.xls’);</a:t>
            </a:r>
          </a:p>
          <a:p>
            <a:pPr marL="0" indent="0">
              <a:buNone/>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 class(txt);</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‘char’</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‘cell’</a:t>
            </a:r>
          </a:p>
          <a:p>
            <a:pPr marL="1200150" lvl="1" indent="-742950">
              <a:buAutoNum type="alphaUcPeriod"/>
            </a:pPr>
            <a:r>
              <a:rPr lang="en-US" dirty="0" smtClean="0">
                <a:solidFill>
                  <a:srgbClr val="00B050"/>
                </a:solidFill>
                <a:latin typeface="Courier New" panose="02070309020205020404" pitchFamily="49" charset="0"/>
                <a:cs typeface="Courier New" panose="02070309020205020404" pitchFamily="49" charset="0"/>
              </a:rPr>
              <a:t>‘double’</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double</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cell</a:t>
            </a:r>
            <a:endParaRPr lang="en-US"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20</a:t>
            </a:r>
            <a:endParaRPr lang="en-US" dirty="0"/>
          </a:p>
        </p:txBody>
      </p:sp>
      <p:sp>
        <p:nvSpPr>
          <p:cNvPr id="5" name="TextBox 4"/>
          <p:cNvSpPr txBox="1"/>
          <p:nvPr/>
        </p:nvSpPr>
        <p:spPr>
          <a:xfrm>
            <a:off x="4071257" y="3287486"/>
            <a:ext cx="7805056" cy="2677656"/>
          </a:xfrm>
          <a:prstGeom prst="rect">
            <a:avLst/>
          </a:prstGeom>
          <a:noFill/>
        </p:spPr>
        <p:txBody>
          <a:bodyPr wrap="square" rtlCol="0">
            <a:spAutoFit/>
          </a:bodyPr>
          <a:lstStyle/>
          <a:p>
            <a:r>
              <a:rPr lang="en-US" sz="2400" dirty="0" smtClean="0">
                <a:solidFill>
                  <a:srgbClr val="00B050"/>
                </a:solidFill>
                <a:cs typeface="Courier New" panose="02070309020205020404" pitchFamily="49" charset="0"/>
              </a:rPr>
              <a:t>Two notes:</a:t>
            </a:r>
          </a:p>
          <a:p>
            <a:pPr marL="342900" indent="-342900">
              <a:buAutoNum type="arabicPeriod"/>
            </a:pPr>
            <a:r>
              <a:rPr lang="en-US" sz="2400" dirty="0" smtClean="0">
                <a:solidFill>
                  <a:srgbClr val="00B050"/>
                </a:solidFill>
                <a:cs typeface="Courier New" panose="02070309020205020404" pitchFamily="49" charset="0"/>
              </a:rPr>
              <a:t>Remember that the </a:t>
            </a:r>
            <a:r>
              <a:rPr lang="en-US" sz="2400" dirty="0" smtClean="0">
                <a:solidFill>
                  <a:srgbClr val="00B050"/>
                </a:solidFill>
                <a:latin typeface="Courier New" panose="02070309020205020404" pitchFamily="49" charset="0"/>
                <a:cs typeface="Courier New" panose="02070309020205020404" pitchFamily="49" charset="0"/>
              </a:rPr>
              <a:t>class ( ) </a:t>
            </a:r>
            <a:r>
              <a:rPr lang="en-US" sz="2400" dirty="0" smtClean="0">
                <a:solidFill>
                  <a:srgbClr val="00B050"/>
                </a:solidFill>
                <a:cs typeface="Courier New" panose="02070309020205020404" pitchFamily="49" charset="0"/>
              </a:rPr>
              <a:t>command returns the data type of the variable as a string</a:t>
            </a:r>
          </a:p>
          <a:p>
            <a:pPr marL="342900" indent="-342900">
              <a:buAutoNum type="arabicPeriod"/>
            </a:pPr>
            <a:r>
              <a:rPr lang="en-US" sz="2400" dirty="0" smtClean="0">
                <a:solidFill>
                  <a:srgbClr val="00B050"/>
                </a:solidFill>
                <a:cs typeface="Courier New" panose="02070309020205020404" pitchFamily="49" charset="0"/>
              </a:rPr>
              <a:t>Remember that </a:t>
            </a:r>
            <a:r>
              <a:rPr lang="en-US" sz="2400" dirty="0" err="1" smtClean="0">
                <a:solidFill>
                  <a:srgbClr val="00B050"/>
                </a:solidFill>
                <a:latin typeface="Courier New" panose="02070309020205020404" pitchFamily="49" charset="0"/>
                <a:cs typeface="Courier New" panose="02070309020205020404" pitchFamily="49" charset="0"/>
              </a:rPr>
              <a:t>xlsread</a:t>
            </a:r>
            <a:r>
              <a:rPr lang="en-US" sz="2400" dirty="0" smtClean="0">
                <a:solidFill>
                  <a:srgbClr val="00B050"/>
                </a:solidFill>
                <a:latin typeface="Courier New" panose="02070309020205020404" pitchFamily="49" charset="0"/>
                <a:cs typeface="Courier New" panose="02070309020205020404" pitchFamily="49" charset="0"/>
              </a:rPr>
              <a:t> ( ) </a:t>
            </a:r>
            <a:r>
              <a:rPr lang="en-US" sz="2400" dirty="0" smtClean="0">
                <a:solidFill>
                  <a:srgbClr val="00B050"/>
                </a:solidFill>
                <a:cs typeface="Courier New" panose="02070309020205020404" pitchFamily="49" charset="0"/>
              </a:rPr>
              <a:t>always has three outputs in the given order: </a:t>
            </a:r>
            <a:r>
              <a:rPr lang="en-US" sz="2400" dirty="0" err="1" smtClean="0">
                <a:solidFill>
                  <a:srgbClr val="00B050"/>
                </a:solidFill>
                <a:cs typeface="Courier New" panose="02070309020205020404" pitchFamily="49" charset="0"/>
              </a:rPr>
              <a:t>num</a:t>
            </a:r>
            <a:r>
              <a:rPr lang="en-US" sz="2400" dirty="0" smtClean="0">
                <a:solidFill>
                  <a:srgbClr val="00B050"/>
                </a:solidFill>
                <a:cs typeface="Courier New" panose="02070309020205020404" pitchFamily="49" charset="0"/>
              </a:rPr>
              <a:t>, txt, raw.</a:t>
            </a:r>
          </a:p>
          <a:p>
            <a:r>
              <a:rPr lang="en-US" sz="2400" dirty="0" smtClean="0">
                <a:solidFill>
                  <a:srgbClr val="00B050"/>
                </a:solidFill>
                <a:cs typeface="Courier New" panose="02070309020205020404" pitchFamily="49" charset="0"/>
              </a:rPr>
              <a:t>    * 1st – double array, 2nd – cell array, 3rd – cell array</a:t>
            </a:r>
          </a:p>
          <a:p>
            <a:r>
              <a:rPr lang="en-US" sz="2400" dirty="0" smtClean="0">
                <a:solidFill>
                  <a:srgbClr val="00B050"/>
                </a:solidFill>
                <a:cs typeface="Courier New" panose="02070309020205020404" pitchFamily="49" charset="0"/>
              </a:rPr>
              <a:t>    * They are independent of the names you assign to them.</a:t>
            </a:r>
            <a:endParaRPr lang="en-US" sz="2400" dirty="0">
              <a:solidFill>
                <a:srgbClr val="00B050"/>
              </a:solidFill>
              <a:cs typeface="Courier New" panose="02070309020205020404" pitchFamily="49" charset="0"/>
            </a:endParaRPr>
          </a:p>
        </p:txBody>
      </p:sp>
    </p:spTree>
    <p:extLst>
      <p:ext uri="{BB962C8B-B14F-4D97-AF65-F5344CB8AC3E}">
        <p14:creationId xmlns:p14="http://schemas.microsoft.com/office/powerpoint/2010/main" val="2166690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2</a:t>
            </a:r>
            <a:endParaRPr lang="en-US" dirty="0"/>
          </a:p>
        </p:txBody>
      </p:sp>
      <p:sp>
        <p:nvSpPr>
          <p:cNvPr id="3" name="Content Placeholder 2"/>
          <p:cNvSpPr>
            <a:spLocks noGrp="1"/>
          </p:cNvSpPr>
          <p:nvPr>
            <p:ph idx="1"/>
          </p:nvPr>
        </p:nvSpPr>
        <p:spPr>
          <a:xfrm>
            <a:off x="838198" y="1027905"/>
            <a:ext cx="11038115" cy="5492638"/>
          </a:xfrm>
        </p:spPr>
        <p:txBody>
          <a:bodyPr/>
          <a:lstStyle/>
          <a:p>
            <a:r>
              <a:rPr lang="en-US" dirty="0" smtClean="0"/>
              <a:t>What is the value of </a:t>
            </a:r>
            <a:r>
              <a:rPr lang="en-US" dirty="0" smtClean="0">
                <a:latin typeface="Courier New" panose="02070309020205020404" pitchFamily="49" charset="0"/>
                <a:cs typeface="Courier New" panose="02070309020205020404" pitchFamily="49" charset="0"/>
              </a:rPr>
              <a:t>check</a:t>
            </a:r>
            <a:r>
              <a:rPr lang="en-US" dirty="0" smtClean="0"/>
              <a:t> after the following lines of code are run?</a:t>
            </a:r>
          </a:p>
          <a:p>
            <a:pPr marL="0" indent="0">
              <a:buNone/>
            </a:pPr>
            <a:r>
              <a:rPr lang="en-US" dirty="0" smtClean="0">
                <a:latin typeface="Courier New" panose="02070309020205020404" pitchFamily="49" charset="0"/>
                <a:cs typeface="Courier New" panose="02070309020205020404" pitchFamily="49" charset="0"/>
              </a:rPr>
              <a:t>cell1 = {8,{[1 2 3]},[true true],’GT’};</a:t>
            </a:r>
          </a:p>
          <a:p>
            <a:pPr marL="0" indent="0">
              <a:buNone/>
            </a:pPr>
            <a:r>
              <a:rPr lang="en-US" dirty="0" smtClean="0">
                <a:latin typeface="Courier New" panose="02070309020205020404" pitchFamily="49" charset="0"/>
                <a:cs typeface="Courier New" panose="02070309020205020404" pitchFamily="49" charset="0"/>
              </a:rPr>
              <a:t>check = cell1(2){1};</a:t>
            </a:r>
          </a:p>
          <a:p>
            <a:pPr marL="1200150" lvl="1" indent="-742950">
              <a:buAutoNum type="alphaUcPeriod"/>
            </a:pPr>
            <a:r>
              <a:rPr lang="en-US" dirty="0">
                <a:latin typeface="Courier New" panose="02070309020205020404" pitchFamily="49" charset="0"/>
                <a:cs typeface="Courier New" panose="02070309020205020404" pitchFamily="49" charset="0"/>
              </a:rPr>
              <a:t>8</a:t>
            </a:r>
            <a:endParaRPr lang="en-US" dirty="0" smtClean="0">
              <a:latin typeface="Courier New" panose="02070309020205020404" pitchFamily="49" charset="0"/>
              <a:cs typeface="Courier New" panose="02070309020205020404" pitchFamily="49" charset="0"/>
            </a:endParaRPr>
          </a:p>
          <a:p>
            <a:pPr marL="1200150" lvl="1" indent="-742950">
              <a:buAutoNum type="alphaUcPeriod"/>
            </a:pPr>
            <a:r>
              <a:rPr lang="en-US" dirty="0" smtClean="0">
                <a:latin typeface="Courier New" panose="02070309020205020404" pitchFamily="49" charset="0"/>
                <a:cs typeface="Courier New" panose="02070309020205020404" pitchFamily="49" charset="0"/>
              </a:rPr>
              <a:t>{1}</a:t>
            </a:r>
          </a:p>
          <a:p>
            <a:pPr marL="1200150" lvl="1" indent="-742950">
              <a:buAutoNum type="alphaUcPeriod"/>
            </a:pPr>
            <a:r>
              <a:rPr lang="en-US" dirty="0" smtClean="0">
                <a:latin typeface="Courier New" panose="02070309020205020404" pitchFamily="49" charset="0"/>
                <a:cs typeface="Courier New" panose="02070309020205020404" pitchFamily="49" charset="0"/>
              </a:rPr>
              <a:t>[1 2 3]</a:t>
            </a:r>
          </a:p>
          <a:p>
            <a:pPr marL="1200150" lvl="1" indent="-742950">
              <a:buAutoNum type="alphaUcPeriod"/>
            </a:pPr>
            <a:r>
              <a:rPr lang="en-US" dirty="0" smtClean="0">
                <a:latin typeface="Courier New" panose="02070309020205020404" pitchFamily="49" charset="0"/>
                <a:cs typeface="Courier New" panose="02070309020205020404" pitchFamily="49" charset="0"/>
              </a:rPr>
              <a:t>1</a:t>
            </a:r>
          </a:p>
          <a:p>
            <a:pPr marL="1200150" lvl="1" indent="-742950">
              <a:buAutoNum type="alphaUcPeriod"/>
            </a:pPr>
            <a:r>
              <a:rPr lang="en-US" dirty="0" smtClean="0">
                <a:latin typeface="Courier New" panose="02070309020205020404" pitchFamily="49" charset="0"/>
                <a:cs typeface="Courier New" panose="02070309020205020404" pitchFamily="49" charset="0"/>
              </a:rPr>
              <a:t>Error?</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21</a:t>
            </a:r>
            <a:endParaRPr lang="en-US" dirty="0"/>
          </a:p>
        </p:txBody>
      </p:sp>
    </p:spTree>
    <p:extLst>
      <p:ext uri="{BB962C8B-B14F-4D97-AF65-F5344CB8AC3E}">
        <p14:creationId xmlns:p14="http://schemas.microsoft.com/office/powerpoint/2010/main" val="2358025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2</a:t>
            </a:r>
            <a:endParaRPr lang="en-US" dirty="0"/>
          </a:p>
        </p:txBody>
      </p:sp>
      <p:sp>
        <p:nvSpPr>
          <p:cNvPr id="3" name="Content Placeholder 2"/>
          <p:cNvSpPr>
            <a:spLocks noGrp="1"/>
          </p:cNvSpPr>
          <p:nvPr>
            <p:ph idx="1"/>
          </p:nvPr>
        </p:nvSpPr>
        <p:spPr>
          <a:xfrm>
            <a:off x="838198" y="1027905"/>
            <a:ext cx="11038115" cy="5492638"/>
          </a:xfrm>
        </p:spPr>
        <p:txBody>
          <a:bodyPr/>
          <a:lstStyle/>
          <a:p>
            <a:r>
              <a:rPr lang="en-US" dirty="0" smtClean="0"/>
              <a:t>What is the value of </a:t>
            </a:r>
            <a:r>
              <a:rPr lang="en-US" dirty="0" smtClean="0">
                <a:latin typeface="Courier New" panose="02070309020205020404" pitchFamily="49" charset="0"/>
                <a:cs typeface="Courier New" panose="02070309020205020404" pitchFamily="49" charset="0"/>
              </a:rPr>
              <a:t>check</a:t>
            </a:r>
            <a:r>
              <a:rPr lang="en-US" dirty="0" smtClean="0"/>
              <a:t> after the following lines of code are run?</a:t>
            </a:r>
          </a:p>
          <a:p>
            <a:pPr marL="0" indent="0">
              <a:buNone/>
            </a:pPr>
            <a:r>
              <a:rPr lang="en-US" dirty="0" smtClean="0">
                <a:latin typeface="Courier New" panose="02070309020205020404" pitchFamily="49" charset="0"/>
                <a:cs typeface="Courier New" panose="02070309020205020404" pitchFamily="49" charset="0"/>
              </a:rPr>
              <a:t>cell1 = {8,{[1 2 3]},[true true],’GT’};</a:t>
            </a:r>
          </a:p>
          <a:p>
            <a:pPr marL="0" indent="0">
              <a:buNone/>
            </a:pPr>
            <a:r>
              <a:rPr lang="en-US" dirty="0" smtClean="0">
                <a:latin typeface="Courier New" panose="02070309020205020404" pitchFamily="49" charset="0"/>
                <a:cs typeface="Courier New" panose="02070309020205020404" pitchFamily="49" charset="0"/>
              </a:rPr>
              <a:t>check = cell1(2){1};</a:t>
            </a:r>
          </a:p>
          <a:p>
            <a:pPr marL="1200150" lvl="1" indent="-742950">
              <a:buAutoNum type="alphaUcPeriod"/>
            </a:pPr>
            <a:r>
              <a:rPr lang="en-US" dirty="0">
                <a:solidFill>
                  <a:srgbClr val="FF0000"/>
                </a:solidFill>
                <a:latin typeface="Courier New" panose="02070309020205020404" pitchFamily="49" charset="0"/>
                <a:cs typeface="Courier New" panose="02070309020205020404" pitchFamily="49" charset="0"/>
              </a:rPr>
              <a:t>8</a:t>
            </a:r>
            <a:endParaRPr lang="en-US" dirty="0" smtClean="0">
              <a:solidFill>
                <a:srgbClr val="FF0000"/>
              </a:solidFill>
              <a:latin typeface="Courier New" panose="02070309020205020404" pitchFamily="49" charset="0"/>
              <a:cs typeface="Courier New" panose="02070309020205020404" pitchFamily="49" charset="0"/>
            </a:endParaRP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{1}</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[1 2 3]</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1</a:t>
            </a:r>
          </a:p>
          <a:p>
            <a:pPr marL="1200150" lvl="1" indent="-742950">
              <a:buAutoNum type="alphaUcPeriod"/>
            </a:pPr>
            <a:r>
              <a:rPr lang="en-US" dirty="0" smtClean="0">
                <a:solidFill>
                  <a:srgbClr val="00B050"/>
                </a:solidFill>
                <a:latin typeface="Courier New" panose="02070309020205020404" pitchFamily="49" charset="0"/>
                <a:cs typeface="Courier New" panose="02070309020205020404" pitchFamily="49" charset="0"/>
              </a:rPr>
              <a:t>Error?</a:t>
            </a:r>
            <a:endParaRPr lang="en-US" dirty="0">
              <a:solidFill>
                <a:srgbClr val="00B050"/>
              </a:solidFill>
              <a:latin typeface="Courier New" panose="02070309020205020404" pitchFamily="49" charset="0"/>
              <a:cs typeface="Courier New" panose="02070309020205020404" pitchFamily="49" charset="0"/>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22</a:t>
            </a:r>
            <a:endParaRPr lang="en-US" dirty="0"/>
          </a:p>
        </p:txBody>
      </p:sp>
      <p:sp>
        <p:nvSpPr>
          <p:cNvPr id="6" name="TextBox 5"/>
          <p:cNvSpPr txBox="1"/>
          <p:nvPr/>
        </p:nvSpPr>
        <p:spPr>
          <a:xfrm>
            <a:off x="4180114" y="3774224"/>
            <a:ext cx="6999514" cy="1569660"/>
          </a:xfrm>
          <a:prstGeom prst="rect">
            <a:avLst/>
          </a:prstGeom>
          <a:noFill/>
        </p:spPr>
        <p:txBody>
          <a:bodyPr wrap="square" rtlCol="0">
            <a:spAutoFit/>
          </a:bodyPr>
          <a:lstStyle/>
          <a:p>
            <a:r>
              <a:rPr lang="en-US" sz="2400" dirty="0" smtClean="0">
                <a:solidFill>
                  <a:srgbClr val="00B050"/>
                </a:solidFill>
              </a:rPr>
              <a:t>Indexing with parentheses must always occur AFTER accessing the contents of the cell using curly braces { }</a:t>
            </a:r>
          </a:p>
          <a:p>
            <a:r>
              <a:rPr lang="en-US" sz="2400" dirty="0" smtClean="0">
                <a:solidFill>
                  <a:srgbClr val="00B050"/>
                </a:solidFill>
              </a:rPr>
              <a:t>e.g. </a:t>
            </a:r>
            <a:r>
              <a:rPr lang="en-US" sz="2400" dirty="0" smtClean="0">
                <a:solidFill>
                  <a:srgbClr val="00B050"/>
                </a:solidFill>
                <a:latin typeface="Courier New" panose="02070309020205020404" pitchFamily="49" charset="0"/>
                <a:cs typeface="Courier New" panose="02070309020205020404" pitchFamily="49" charset="0"/>
              </a:rPr>
              <a:t>cell1{2}(1)    &gt;&gt; {[1 2 3]}</a:t>
            </a:r>
          </a:p>
          <a:p>
            <a:r>
              <a:rPr lang="en-US" sz="2400" dirty="0">
                <a:solidFill>
                  <a:srgbClr val="00B050"/>
                </a:solidFill>
                <a:latin typeface="Courier New" panose="02070309020205020404" pitchFamily="49" charset="0"/>
                <a:cs typeface="Courier New" panose="02070309020205020404" pitchFamily="49" charset="0"/>
              </a:rPr>
              <a:t> </a:t>
            </a:r>
            <a:r>
              <a:rPr lang="en-US" sz="2400" dirty="0" smtClean="0">
                <a:solidFill>
                  <a:srgbClr val="00B050"/>
                </a:solidFill>
                <a:latin typeface="Courier New" panose="02070309020205020404" pitchFamily="49" charset="0"/>
                <a:cs typeface="Courier New" panose="02070309020205020404" pitchFamily="49" charset="0"/>
              </a:rPr>
              <a:t>  cell1{2}{1}(2) &gt;&gt; 2</a:t>
            </a:r>
            <a:endParaRPr lang="en-US" sz="2400"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0255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3</a:t>
            </a:r>
            <a:endParaRPr lang="en-US" dirty="0"/>
          </a:p>
        </p:txBody>
      </p:sp>
      <p:sp>
        <p:nvSpPr>
          <p:cNvPr id="3" name="Content Placeholder 2"/>
          <p:cNvSpPr>
            <a:spLocks noGrp="1"/>
          </p:cNvSpPr>
          <p:nvPr>
            <p:ph idx="1"/>
          </p:nvPr>
        </p:nvSpPr>
        <p:spPr>
          <a:xfrm>
            <a:off x="838198" y="1027905"/>
            <a:ext cx="11038115" cy="5492638"/>
          </a:xfrm>
        </p:spPr>
        <p:txBody>
          <a:bodyPr/>
          <a:lstStyle/>
          <a:p>
            <a:r>
              <a:rPr lang="en-US" dirty="0" smtClean="0"/>
              <a:t>What is the value of </a:t>
            </a:r>
            <a:r>
              <a:rPr lang="en-US" dirty="0" smtClean="0">
                <a:latin typeface="Courier New" panose="02070309020205020404" pitchFamily="49" charset="0"/>
                <a:cs typeface="Courier New" panose="02070309020205020404" pitchFamily="49" charset="0"/>
              </a:rPr>
              <a:t>check</a:t>
            </a:r>
            <a:r>
              <a:rPr lang="en-US" dirty="0" smtClean="0"/>
              <a:t> after the following lines of code are run?</a:t>
            </a:r>
          </a:p>
          <a:p>
            <a:pPr marL="0" indent="0">
              <a:buNone/>
            </a:pPr>
            <a:r>
              <a:rPr lang="en-US" dirty="0" smtClean="0">
                <a:latin typeface="Courier New" panose="02070309020205020404" pitchFamily="49" charset="0"/>
                <a:cs typeface="Courier New" panose="02070309020205020404" pitchFamily="49" charset="0"/>
              </a:rPr>
              <a:t>cell1 = {8,{[1 2 3]},[true true],’GT’};</a:t>
            </a:r>
          </a:p>
          <a:p>
            <a:pPr marL="0" indent="0">
              <a:buNone/>
            </a:pPr>
            <a:r>
              <a:rPr lang="en-US" dirty="0" smtClean="0">
                <a:latin typeface="Courier New" panose="02070309020205020404" pitchFamily="49" charset="0"/>
                <a:cs typeface="Courier New" panose="02070309020205020404" pitchFamily="49" charset="0"/>
              </a:rPr>
              <a:t>check = cell1{4}(2);</a:t>
            </a:r>
          </a:p>
          <a:p>
            <a:pPr marL="1200150" lvl="1" indent="-742950">
              <a:buAutoNum type="alphaUcPeriod"/>
            </a:pPr>
            <a:r>
              <a:rPr lang="en-US" dirty="0" smtClean="0">
                <a:latin typeface="Courier New" panose="02070309020205020404" pitchFamily="49" charset="0"/>
                <a:cs typeface="Courier New" panose="02070309020205020404" pitchFamily="49" charset="0"/>
              </a:rPr>
              <a:t>{‘GT’}</a:t>
            </a:r>
          </a:p>
          <a:p>
            <a:pPr marL="1200150" lvl="1" indent="-742950">
              <a:buAutoNum type="alphaUcPeriod"/>
            </a:pPr>
            <a:r>
              <a:rPr lang="en-US" dirty="0" smtClean="0">
                <a:latin typeface="Courier New" panose="02070309020205020404" pitchFamily="49" charset="0"/>
                <a:cs typeface="Courier New" panose="02070309020205020404" pitchFamily="49" charset="0"/>
              </a:rPr>
              <a:t>‘T’</a:t>
            </a:r>
          </a:p>
          <a:p>
            <a:pPr marL="1200150" lvl="1" indent="-742950">
              <a:buAutoNum type="alphaUcPeriod"/>
            </a:pPr>
            <a:r>
              <a:rPr lang="en-US" dirty="0" smtClean="0">
                <a:latin typeface="Courier New" panose="02070309020205020404" pitchFamily="49" charset="0"/>
                <a:cs typeface="Courier New" panose="02070309020205020404" pitchFamily="49" charset="0"/>
              </a:rPr>
              <a:t>‘GT’</a:t>
            </a:r>
          </a:p>
          <a:p>
            <a:pPr marL="1200150" lvl="1" indent="-742950">
              <a:buAutoNum type="alphaUcPeriod"/>
            </a:pPr>
            <a:r>
              <a:rPr lang="en-US" dirty="0" smtClean="0">
                <a:latin typeface="Courier New" panose="02070309020205020404" pitchFamily="49" charset="0"/>
                <a:cs typeface="Courier New" panose="02070309020205020404" pitchFamily="49" charset="0"/>
              </a:rPr>
              <a:t>‘’ – empty string</a:t>
            </a:r>
          </a:p>
          <a:p>
            <a:pPr marL="1200150" lvl="1" indent="-742950">
              <a:buAutoNum type="alphaUcPeriod"/>
            </a:pPr>
            <a:r>
              <a:rPr lang="en-US" dirty="0" smtClean="0">
                <a:latin typeface="Courier New" panose="02070309020205020404" pitchFamily="49" charset="0"/>
                <a:cs typeface="Courier New" panose="02070309020205020404" pitchFamily="49" charset="0"/>
              </a:rPr>
              <a:t>Error?</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23</a:t>
            </a:r>
            <a:endParaRPr lang="en-US" dirty="0"/>
          </a:p>
        </p:txBody>
      </p:sp>
    </p:spTree>
    <p:extLst>
      <p:ext uri="{BB962C8B-B14F-4D97-AF65-F5344CB8AC3E}">
        <p14:creationId xmlns:p14="http://schemas.microsoft.com/office/powerpoint/2010/main" val="2742766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3</a:t>
            </a:r>
            <a:endParaRPr lang="en-US" dirty="0"/>
          </a:p>
        </p:txBody>
      </p:sp>
      <p:sp>
        <p:nvSpPr>
          <p:cNvPr id="3" name="Content Placeholder 2"/>
          <p:cNvSpPr>
            <a:spLocks noGrp="1"/>
          </p:cNvSpPr>
          <p:nvPr>
            <p:ph idx="1"/>
          </p:nvPr>
        </p:nvSpPr>
        <p:spPr>
          <a:xfrm>
            <a:off x="838198" y="1027905"/>
            <a:ext cx="11038115" cy="5492638"/>
          </a:xfrm>
        </p:spPr>
        <p:txBody>
          <a:bodyPr/>
          <a:lstStyle/>
          <a:p>
            <a:r>
              <a:rPr lang="en-US" dirty="0" smtClean="0"/>
              <a:t>What is the value of </a:t>
            </a:r>
            <a:r>
              <a:rPr lang="en-US" dirty="0" smtClean="0">
                <a:latin typeface="Courier New" panose="02070309020205020404" pitchFamily="49" charset="0"/>
                <a:cs typeface="Courier New" panose="02070309020205020404" pitchFamily="49" charset="0"/>
              </a:rPr>
              <a:t>check</a:t>
            </a:r>
            <a:r>
              <a:rPr lang="en-US" dirty="0" smtClean="0"/>
              <a:t> after the following lines of code are run?</a:t>
            </a:r>
          </a:p>
          <a:p>
            <a:pPr marL="0" indent="0">
              <a:buNone/>
            </a:pPr>
            <a:r>
              <a:rPr lang="en-US" dirty="0" smtClean="0">
                <a:latin typeface="Courier New" panose="02070309020205020404" pitchFamily="49" charset="0"/>
                <a:cs typeface="Courier New" panose="02070309020205020404" pitchFamily="49" charset="0"/>
              </a:rPr>
              <a:t>cell1 = {8,{[1 2 3]},[true true],’GT’};</a:t>
            </a:r>
          </a:p>
          <a:p>
            <a:pPr marL="0" indent="0">
              <a:buNone/>
            </a:pPr>
            <a:r>
              <a:rPr lang="en-US" dirty="0" smtClean="0">
                <a:latin typeface="Courier New" panose="02070309020205020404" pitchFamily="49" charset="0"/>
                <a:cs typeface="Courier New" panose="02070309020205020404" pitchFamily="49" charset="0"/>
              </a:rPr>
              <a:t>check = cell1{4}(2);</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{‘GT’}</a:t>
            </a:r>
          </a:p>
          <a:p>
            <a:pPr marL="1200150" lvl="1" indent="-742950">
              <a:buAutoNum type="alphaUcPeriod"/>
            </a:pPr>
            <a:r>
              <a:rPr lang="en-US" dirty="0" smtClean="0">
                <a:solidFill>
                  <a:srgbClr val="00B050"/>
                </a:solidFill>
                <a:latin typeface="Courier New" panose="02070309020205020404" pitchFamily="49" charset="0"/>
                <a:cs typeface="Courier New" panose="02070309020205020404" pitchFamily="49" charset="0"/>
              </a:rPr>
              <a:t>‘T’</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‘GT’</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 – empty string</a:t>
            </a:r>
          </a:p>
          <a:p>
            <a:pPr marL="1200150" lvl="1" indent="-742950">
              <a:buAutoNum type="alphaUcPeriod"/>
            </a:pPr>
            <a:r>
              <a:rPr lang="en-US" dirty="0" smtClean="0">
                <a:solidFill>
                  <a:srgbClr val="FF0000"/>
                </a:solidFill>
                <a:latin typeface="Courier New" panose="02070309020205020404" pitchFamily="49" charset="0"/>
                <a:cs typeface="Courier New" panose="02070309020205020404" pitchFamily="49" charset="0"/>
              </a:rPr>
              <a:t>Error?</a:t>
            </a:r>
            <a:endParaRPr lang="en-US"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24</a:t>
            </a:r>
            <a:endParaRPr lang="en-US" dirty="0"/>
          </a:p>
        </p:txBody>
      </p:sp>
      <p:sp>
        <p:nvSpPr>
          <p:cNvPr id="6" name="TextBox 5"/>
          <p:cNvSpPr txBox="1"/>
          <p:nvPr/>
        </p:nvSpPr>
        <p:spPr>
          <a:xfrm>
            <a:off x="6161313" y="3358334"/>
            <a:ext cx="5192486" cy="1938992"/>
          </a:xfrm>
          <a:prstGeom prst="rect">
            <a:avLst/>
          </a:prstGeom>
          <a:noFill/>
        </p:spPr>
        <p:txBody>
          <a:bodyPr wrap="square" rtlCol="0">
            <a:spAutoFit/>
          </a:bodyPr>
          <a:lstStyle/>
          <a:p>
            <a:r>
              <a:rPr lang="en-US" sz="2400" dirty="0" smtClean="0">
                <a:solidFill>
                  <a:srgbClr val="00B050"/>
                </a:solidFill>
              </a:rPr>
              <a:t>Breakdown:	      </a:t>
            </a:r>
            <a:r>
              <a:rPr lang="en-US" sz="2400" dirty="0" smtClean="0">
                <a:solidFill>
                  <a:srgbClr val="00B050"/>
                </a:solidFill>
                <a:latin typeface="Courier New" panose="02070309020205020404" pitchFamily="49" charset="0"/>
                <a:cs typeface="Courier New" panose="02070309020205020404" pitchFamily="49" charset="0"/>
              </a:rPr>
              <a:t>cell1{4</a:t>
            </a:r>
            <a:r>
              <a:rPr lang="en-US" sz="2400" dirty="0">
                <a:solidFill>
                  <a:srgbClr val="00B050"/>
                </a:solidFill>
                <a:latin typeface="Courier New" panose="02070309020205020404" pitchFamily="49" charset="0"/>
                <a:cs typeface="Courier New" panose="02070309020205020404" pitchFamily="49" charset="0"/>
              </a:rPr>
              <a:t>}(2</a:t>
            </a:r>
            <a:r>
              <a:rPr lang="en-US" sz="2400" dirty="0" smtClean="0">
                <a:solidFill>
                  <a:srgbClr val="00B050"/>
                </a:solidFill>
                <a:latin typeface="Courier New" panose="02070309020205020404" pitchFamily="49" charset="0"/>
                <a:cs typeface="Courier New" panose="02070309020205020404" pitchFamily="49" charset="0"/>
              </a:rPr>
              <a:t>)</a:t>
            </a:r>
          </a:p>
          <a:p>
            <a:r>
              <a:rPr lang="en-US" sz="2400" dirty="0" smtClean="0">
                <a:solidFill>
                  <a:srgbClr val="00B050"/>
                </a:solidFill>
                <a:latin typeface="Courier New" panose="02070309020205020404" pitchFamily="49" charset="0"/>
                <a:cs typeface="Courier New" panose="02070309020205020404" pitchFamily="49" charset="0"/>
              </a:rPr>
              <a:t>{4} &gt;&gt; accesses contents of 	  4</a:t>
            </a:r>
            <a:r>
              <a:rPr lang="en-US" sz="2400" baseline="30000" dirty="0" smtClean="0">
                <a:solidFill>
                  <a:srgbClr val="00B050"/>
                </a:solidFill>
                <a:latin typeface="Courier New" panose="02070309020205020404" pitchFamily="49" charset="0"/>
                <a:cs typeface="Courier New" panose="02070309020205020404" pitchFamily="49" charset="0"/>
              </a:rPr>
              <a:t>th</a:t>
            </a:r>
            <a:r>
              <a:rPr lang="en-US" sz="2400" dirty="0" smtClean="0">
                <a:solidFill>
                  <a:srgbClr val="00B050"/>
                </a:solidFill>
                <a:latin typeface="Courier New" panose="02070309020205020404" pitchFamily="49" charset="0"/>
                <a:cs typeface="Courier New" panose="02070309020205020404" pitchFamily="49" charset="0"/>
              </a:rPr>
              <a:t> “box”</a:t>
            </a:r>
          </a:p>
          <a:p>
            <a:r>
              <a:rPr lang="en-US" sz="2400" dirty="0" smtClean="0">
                <a:solidFill>
                  <a:srgbClr val="00B050"/>
                </a:solidFill>
                <a:latin typeface="Courier New" panose="02070309020205020404" pitchFamily="49" charset="0"/>
                <a:cs typeface="Courier New" panose="02070309020205020404" pitchFamily="49" charset="0"/>
              </a:rPr>
              <a:t>(2) &gt;&gt; indexes 2</a:t>
            </a:r>
            <a:r>
              <a:rPr lang="en-US" sz="2400" baseline="30000" dirty="0" smtClean="0">
                <a:solidFill>
                  <a:srgbClr val="00B050"/>
                </a:solidFill>
                <a:latin typeface="Courier New" panose="02070309020205020404" pitchFamily="49" charset="0"/>
                <a:cs typeface="Courier New" panose="02070309020205020404" pitchFamily="49" charset="0"/>
              </a:rPr>
              <a:t>nd</a:t>
            </a:r>
            <a:r>
              <a:rPr lang="en-US" sz="2400" dirty="0" smtClean="0">
                <a:solidFill>
                  <a:srgbClr val="00B050"/>
                </a:solidFill>
                <a:latin typeface="Courier New" panose="02070309020205020404" pitchFamily="49" charset="0"/>
                <a:cs typeface="Courier New" panose="02070309020205020404" pitchFamily="49" charset="0"/>
              </a:rPr>
              <a:t> position 	  of ‘GT’</a:t>
            </a:r>
            <a:endParaRPr lang="en-US" sz="2400" dirty="0">
              <a:solidFill>
                <a:srgbClr val="00B050"/>
              </a:solidFill>
            </a:endParaRPr>
          </a:p>
        </p:txBody>
      </p:sp>
    </p:spTree>
    <p:extLst>
      <p:ext uri="{BB962C8B-B14F-4D97-AF65-F5344CB8AC3E}">
        <p14:creationId xmlns:p14="http://schemas.microsoft.com/office/powerpoint/2010/main" val="2167607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 #2</a:t>
            </a:r>
            <a:endParaRPr lang="en-US" dirty="0"/>
          </a:p>
        </p:txBody>
      </p:sp>
      <p:sp>
        <p:nvSpPr>
          <p:cNvPr id="3" name="Content Placeholder 2"/>
          <p:cNvSpPr>
            <a:spLocks noGrp="1"/>
          </p:cNvSpPr>
          <p:nvPr>
            <p:ph idx="1"/>
          </p:nvPr>
        </p:nvSpPr>
        <p:spPr>
          <a:xfrm>
            <a:off x="838199" y="1027905"/>
            <a:ext cx="10515600" cy="5176952"/>
          </a:xfrm>
        </p:spPr>
        <p:txBody>
          <a:bodyPr>
            <a:normAutofit/>
          </a:bodyPr>
          <a:lstStyle/>
          <a:p>
            <a:pPr marL="0" indent="0">
              <a:buNone/>
            </a:pPr>
            <a:r>
              <a:rPr lang="en-US" dirty="0" smtClean="0">
                <a:solidFill>
                  <a:srgbClr val="FF0000"/>
                </a:solidFill>
              </a:rPr>
              <a:t>**This review should not be the only preparation you use for Exam 2. Please refer to T-square for additional resources including more comprehensive sample questions in the </a:t>
            </a:r>
            <a:r>
              <a:rPr lang="en-US" u="sng" dirty="0" smtClean="0">
                <a:solidFill>
                  <a:srgbClr val="FF0000"/>
                </a:solidFill>
              </a:rPr>
              <a:t>Test Bank </a:t>
            </a:r>
            <a:r>
              <a:rPr lang="en-US" dirty="0" smtClean="0">
                <a:solidFill>
                  <a:srgbClr val="FF0000"/>
                </a:solidFill>
              </a:rPr>
              <a:t>as well as </a:t>
            </a:r>
            <a:r>
              <a:rPr lang="en-US" u="sng" dirty="0" smtClean="0">
                <a:solidFill>
                  <a:srgbClr val="FF0000"/>
                </a:solidFill>
              </a:rPr>
              <a:t>full length Practice Exams</a:t>
            </a:r>
            <a:r>
              <a:rPr lang="en-US" dirty="0" smtClean="0">
                <a:solidFill>
                  <a:srgbClr val="FF0000"/>
                </a:solidFill>
              </a:rPr>
              <a:t>. Reviewing </a:t>
            </a:r>
            <a:r>
              <a:rPr lang="en-US" u="sng" dirty="0" smtClean="0">
                <a:solidFill>
                  <a:srgbClr val="FF0000"/>
                </a:solidFill>
              </a:rPr>
              <a:t>old homework problems </a:t>
            </a:r>
            <a:r>
              <a:rPr lang="en-US" dirty="0" smtClean="0">
                <a:solidFill>
                  <a:srgbClr val="FF0000"/>
                </a:solidFill>
              </a:rPr>
              <a:t>would also be beneficial. </a:t>
            </a:r>
          </a:p>
          <a:p>
            <a:pPr marL="0" indent="0">
              <a:buNone/>
            </a:pPr>
            <a:r>
              <a:rPr lang="en-US" dirty="0" smtClean="0">
                <a:solidFill>
                  <a:srgbClr val="FF0000"/>
                </a:solidFill>
              </a:rPr>
              <a:t>**Try taking a test case and place a break point at the first line of your code. Then run the test case and follow your code line by line through your workspace.</a:t>
            </a:r>
            <a:endParaRPr lang="en-US" dirty="0">
              <a:solidFill>
                <a:srgbClr val="FF0000"/>
              </a:solidFill>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25</a:t>
            </a:r>
            <a:endParaRPr lang="en-US" dirty="0"/>
          </a:p>
        </p:txBody>
      </p:sp>
    </p:spTree>
    <p:extLst>
      <p:ext uri="{BB962C8B-B14F-4D97-AF65-F5344CB8AC3E}">
        <p14:creationId xmlns:p14="http://schemas.microsoft.com/office/powerpoint/2010/main" val="388617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Best of luck!!</a:t>
            </a:r>
            <a:endParaRPr lang="en-US" sz="7200" dirty="0"/>
          </a:p>
        </p:txBody>
      </p:sp>
      <p:sp>
        <p:nvSpPr>
          <p:cNvPr id="3" name="Subtitle 2"/>
          <p:cNvSpPr>
            <a:spLocks noGrp="1"/>
          </p:cNvSpPr>
          <p:nvPr>
            <p:ph type="subTitle" idx="1"/>
          </p:nvPr>
        </p:nvSpPr>
        <p:spPr>
          <a:xfrm>
            <a:off x="1524000" y="2922390"/>
            <a:ext cx="9144000" cy="3772319"/>
          </a:xfrm>
        </p:spPr>
        <p:txBody>
          <a:bodyPr>
            <a:normAutofit/>
          </a:bodyPr>
          <a:lstStyle/>
          <a:p>
            <a:r>
              <a:rPr lang="en-US" dirty="0" smtClean="0"/>
              <a:t>Test scores will be released to T-square the Tuesday following Spring Break around mid-day.</a:t>
            </a:r>
          </a:p>
          <a:p>
            <a:endParaRPr lang="en-US" dirty="0"/>
          </a:p>
          <a:p>
            <a:r>
              <a:rPr lang="en-US" dirty="0" smtClean="0"/>
              <a:t>A scheduled make-up Test period will be held the same Tuesday following Spring Break</a:t>
            </a:r>
            <a:r>
              <a:rPr lang="en-US" dirty="0" smtClean="0"/>
              <a:t>. (3/24)</a:t>
            </a:r>
            <a:endParaRPr lang="en-US" dirty="0" smtClean="0"/>
          </a:p>
          <a:p>
            <a:endParaRPr lang="en-US" dirty="0" smtClean="0"/>
          </a:p>
          <a:p>
            <a:r>
              <a:rPr lang="en-US" dirty="0" smtClean="0"/>
              <a:t>HW10 will be graded according to the max of your original and resubmission (as opposed to the averages.)</a:t>
            </a:r>
          </a:p>
          <a:p>
            <a:r>
              <a:rPr lang="en-US" dirty="0" smtClean="0"/>
              <a:t>*Resubmission will be due Monday night AFTER Spring Break. (3/23)</a:t>
            </a:r>
          </a:p>
          <a:p>
            <a:endParaRPr lang="en-US" dirty="0"/>
          </a:p>
        </p:txBody>
      </p:sp>
      <p:pic>
        <p:nvPicPr>
          <p:cNvPr id="4" name="Picture 3"/>
          <p:cNvPicPr>
            <a:picLocks noChangeAspect="1"/>
          </p:cNvPicPr>
          <p:nvPr/>
        </p:nvPicPr>
        <p:blipFill>
          <a:blip r:embed="rId2"/>
          <a:stretch>
            <a:fillRect/>
          </a:stretch>
        </p:blipFill>
        <p:spPr>
          <a:xfrm>
            <a:off x="8605837" y="289925"/>
            <a:ext cx="2143125" cy="2143125"/>
          </a:xfrm>
          <a:prstGeom prst="rect">
            <a:avLst/>
          </a:prstGeom>
        </p:spPr>
      </p:pic>
      <p:pic>
        <p:nvPicPr>
          <p:cNvPr id="5" name="Picture 4"/>
          <p:cNvPicPr>
            <a:picLocks noChangeAspect="1"/>
          </p:cNvPicPr>
          <p:nvPr/>
        </p:nvPicPr>
        <p:blipFill>
          <a:blip r:embed="rId2"/>
          <a:stretch>
            <a:fillRect/>
          </a:stretch>
        </p:blipFill>
        <p:spPr>
          <a:xfrm>
            <a:off x="1524000" y="289924"/>
            <a:ext cx="2143125" cy="2143125"/>
          </a:xfrm>
          <a:prstGeom prst="rect">
            <a:avLst/>
          </a:prstGeom>
        </p:spPr>
      </p:pic>
      <p:sp>
        <p:nvSpPr>
          <p:cNvPr id="6" name="TextBox 5"/>
          <p:cNvSpPr txBox="1"/>
          <p:nvPr/>
        </p:nvSpPr>
        <p:spPr>
          <a:xfrm>
            <a:off x="11495310" y="6325378"/>
            <a:ext cx="533400" cy="369332"/>
          </a:xfrm>
          <a:prstGeom prst="rect">
            <a:avLst/>
          </a:prstGeom>
          <a:noFill/>
        </p:spPr>
        <p:txBody>
          <a:bodyPr wrap="square" rtlCol="0">
            <a:spAutoFit/>
          </a:bodyPr>
          <a:lstStyle/>
          <a:p>
            <a:r>
              <a:rPr lang="en-US" dirty="0" smtClean="0"/>
              <a:t>26</a:t>
            </a:r>
            <a:endParaRPr lang="en-US" dirty="0"/>
          </a:p>
        </p:txBody>
      </p:sp>
    </p:spTree>
    <p:extLst>
      <p:ext uri="{BB962C8B-B14F-4D97-AF65-F5344CB8AC3E}">
        <p14:creationId xmlns:p14="http://schemas.microsoft.com/office/powerpoint/2010/main" val="2959708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Disclaimer</a:t>
            </a:r>
            <a:endParaRPr lang="en-US" b="1" dirty="0"/>
          </a:p>
        </p:txBody>
      </p:sp>
      <p:sp>
        <p:nvSpPr>
          <p:cNvPr id="3" name="Content Placeholder 2"/>
          <p:cNvSpPr>
            <a:spLocks noGrp="1"/>
          </p:cNvSpPr>
          <p:nvPr>
            <p:ph idx="1"/>
          </p:nvPr>
        </p:nvSpPr>
        <p:spPr>
          <a:xfrm>
            <a:off x="838199" y="1027905"/>
            <a:ext cx="10515600" cy="5046324"/>
          </a:xfrm>
        </p:spPr>
        <p:txBody>
          <a:bodyPr>
            <a:normAutofit/>
          </a:bodyPr>
          <a:lstStyle/>
          <a:p>
            <a:pPr marL="0" indent="0" algn="just">
              <a:buNone/>
            </a:pPr>
            <a:r>
              <a:rPr lang="en-US" dirty="0" smtClean="0">
                <a:solidFill>
                  <a:srgbClr val="FF0000"/>
                </a:solidFill>
              </a:rPr>
              <a:t>**The topics on the previous slide are new ones that we have covered since the first exam. That does NOT mean that topics from the first exam should be disregarded. Everything we have been learning thus far in CS1371 is fair game on Exam 2. That being said, Exam 2 will focus more on the newer topics we have been looking at (consider </a:t>
            </a:r>
            <a:r>
              <a:rPr lang="en-US" b="1" dirty="0" smtClean="0">
                <a:solidFill>
                  <a:srgbClr val="FF0000"/>
                </a:solidFill>
              </a:rPr>
              <a:t>HW6 through HW9</a:t>
            </a:r>
            <a:r>
              <a:rPr lang="en-US" dirty="0" smtClean="0">
                <a:solidFill>
                  <a:srgbClr val="FF0000"/>
                </a:solidFill>
              </a:rPr>
              <a:t>)</a:t>
            </a:r>
            <a:endParaRPr lang="en-US" sz="3200" dirty="0">
              <a:solidFill>
                <a:srgbClr val="FF0000"/>
              </a:solidFill>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948737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Comparing </a:t>
            </a:r>
            <a:r>
              <a:rPr lang="en-US" b="1" dirty="0" smtClean="0"/>
              <a:t>if/else</a:t>
            </a:r>
            <a:r>
              <a:rPr lang="en-US" dirty="0" smtClean="0"/>
              <a:t> vs. </a:t>
            </a:r>
            <a:r>
              <a:rPr lang="en-US" b="1" dirty="0" smtClean="0"/>
              <a:t>switch</a:t>
            </a:r>
            <a:r>
              <a:rPr lang="en-US" dirty="0" smtClean="0"/>
              <a:t> statements</a:t>
            </a:r>
          </a:p>
          <a:p>
            <a:pPr lvl="1"/>
            <a:r>
              <a:rPr lang="en-US" dirty="0" smtClean="0">
                <a:solidFill>
                  <a:srgbClr val="0070C0"/>
                </a:solidFill>
              </a:rPr>
              <a:t>if/else statements more applicable</a:t>
            </a:r>
          </a:p>
          <a:p>
            <a:pPr lvl="1"/>
            <a:r>
              <a:rPr lang="en-US" dirty="0" smtClean="0">
                <a:solidFill>
                  <a:srgbClr val="0070C0"/>
                </a:solidFill>
              </a:rPr>
              <a:t>switch statements quicker when applicable</a:t>
            </a:r>
          </a:p>
          <a:p>
            <a:pPr lvl="1"/>
            <a:r>
              <a:rPr lang="en-US" dirty="0" smtClean="0">
                <a:solidFill>
                  <a:srgbClr val="0070C0"/>
                </a:solidFill>
              </a:rPr>
              <a:t>switch statements helpful when comparing data of type char</a:t>
            </a:r>
          </a:p>
          <a:p>
            <a:pPr lvl="1"/>
            <a:r>
              <a:rPr lang="en-US" dirty="0" smtClean="0">
                <a:solidFill>
                  <a:srgbClr val="0070C0"/>
                </a:solidFill>
              </a:rPr>
              <a:t>all switch statements can become if/else statements</a:t>
            </a:r>
          </a:p>
          <a:p>
            <a:pPr lvl="1"/>
            <a:r>
              <a:rPr lang="en-US" dirty="0" smtClean="0">
                <a:solidFill>
                  <a:srgbClr val="0070C0"/>
                </a:solidFill>
              </a:rPr>
              <a:t>NOT all if/else statements can easily become switch statements</a:t>
            </a:r>
            <a:endParaRPr lang="en-US" dirty="0">
              <a:solidFill>
                <a:srgbClr val="0070C0"/>
              </a:solidFill>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501125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a:xfrm>
            <a:off x="838199" y="1027905"/>
            <a:ext cx="11005458" cy="5297473"/>
          </a:xfrm>
        </p:spPr>
        <p:txBody>
          <a:bodyPr/>
          <a:lstStyle/>
          <a:p>
            <a:r>
              <a:rPr lang="en-US" dirty="0" smtClean="0"/>
              <a:t>if/else statement structure</a:t>
            </a:r>
          </a:p>
          <a:p>
            <a:pPr marL="0" indent="0">
              <a:buNone/>
            </a:pPr>
            <a:r>
              <a:rPr lang="en-US" dirty="0"/>
              <a:t>	</a:t>
            </a:r>
            <a:r>
              <a:rPr lang="en-US" dirty="0" smtClean="0">
                <a:solidFill>
                  <a:srgbClr val="0070C0"/>
                </a:solidFill>
                <a:latin typeface="Courier New" panose="02070309020205020404" pitchFamily="49" charset="0"/>
                <a:cs typeface="Courier New" panose="02070309020205020404" pitchFamily="49" charset="0"/>
              </a:rPr>
              <a:t>if (logical condition)</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&lt;code does something&gt;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err="1" smtClean="0">
                <a:solidFill>
                  <a:srgbClr val="0070C0"/>
                </a:solidFill>
                <a:latin typeface="Courier New" panose="02070309020205020404" pitchFamily="49" charset="0"/>
                <a:cs typeface="Courier New" panose="02070309020205020404" pitchFamily="49" charset="0"/>
              </a:rPr>
              <a:t>elseif</a:t>
            </a:r>
            <a:r>
              <a:rPr lang="en-US" dirty="0" smtClean="0">
                <a:solidFill>
                  <a:srgbClr val="0070C0"/>
                </a:solidFill>
                <a:latin typeface="Courier New" panose="02070309020205020404" pitchFamily="49" charset="0"/>
                <a:cs typeface="Courier New" panose="02070309020205020404" pitchFamily="49" charset="0"/>
              </a:rPr>
              <a:t> (logical condition)</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&lt;code does something else&gt;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else</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&lt;code does something else&gt;</a:t>
            </a:r>
          </a:p>
          <a:p>
            <a:pPr marL="0" indent="0">
              <a:buNone/>
            </a:pPr>
            <a:r>
              <a:rPr lang="en-US" dirty="0" smtClean="0">
                <a:solidFill>
                  <a:srgbClr val="0070C0"/>
                </a:solidFill>
                <a:latin typeface="Courier New" panose="02070309020205020404" pitchFamily="49" charset="0"/>
                <a:cs typeface="Courier New" panose="02070309020205020404" pitchFamily="49" charset="0"/>
              </a:rPr>
              <a:t>	end</a:t>
            </a: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1345171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a:xfrm>
            <a:off x="838199" y="1027904"/>
            <a:ext cx="11005458" cy="5666805"/>
          </a:xfrm>
        </p:spPr>
        <p:txBody>
          <a:bodyPr>
            <a:normAutofit/>
          </a:bodyPr>
          <a:lstStyle/>
          <a:p>
            <a:r>
              <a:rPr lang="en-US" dirty="0" smtClean="0"/>
              <a:t>switch statement structure</a:t>
            </a:r>
          </a:p>
          <a:p>
            <a:pPr marL="0" indent="0">
              <a:buNone/>
            </a:pPr>
            <a:r>
              <a:rPr lang="en-US" dirty="0"/>
              <a:t>	</a:t>
            </a:r>
            <a:r>
              <a:rPr lang="en-US" dirty="0" smtClean="0">
                <a:solidFill>
                  <a:srgbClr val="0070C0"/>
                </a:solidFill>
                <a:latin typeface="Courier New" panose="02070309020205020404" pitchFamily="49" charset="0"/>
                <a:cs typeface="Courier New" panose="02070309020205020404" pitchFamily="49" charset="0"/>
              </a:rPr>
              <a:t>switch variable</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case (variable == something)</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a:t>
            </a:r>
            <a:r>
              <a:rPr lang="en-US" dirty="0">
                <a:solidFill>
                  <a:srgbClr val="0070C0"/>
                </a:solidFill>
                <a:latin typeface="Courier New" panose="02070309020205020404" pitchFamily="49" charset="0"/>
                <a:cs typeface="Courier New" panose="02070309020205020404" pitchFamily="49" charset="0"/>
              </a:rPr>
              <a:t>code does </a:t>
            </a:r>
            <a:r>
              <a:rPr lang="en-US" dirty="0" smtClean="0">
                <a:solidFill>
                  <a:srgbClr val="0070C0"/>
                </a:solidFill>
                <a:latin typeface="Courier New" panose="02070309020205020404" pitchFamily="49" charset="0"/>
                <a:cs typeface="Courier New" panose="02070309020205020404" pitchFamily="49" charset="0"/>
              </a:rPr>
              <a:t>something&gt;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case {multiple comparisons}</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a:t>
            </a:r>
            <a:r>
              <a:rPr lang="en-US" dirty="0">
                <a:solidFill>
                  <a:srgbClr val="0070C0"/>
                </a:solidFill>
                <a:latin typeface="Courier New" panose="02070309020205020404" pitchFamily="49" charset="0"/>
                <a:cs typeface="Courier New" panose="02070309020205020404" pitchFamily="49" charset="0"/>
              </a:rPr>
              <a:t>code does </a:t>
            </a:r>
            <a:r>
              <a:rPr lang="en-US" dirty="0" smtClean="0">
                <a:solidFill>
                  <a:srgbClr val="0070C0"/>
                </a:solidFill>
                <a:latin typeface="Courier New" panose="02070309020205020404" pitchFamily="49" charset="0"/>
                <a:cs typeface="Courier New" panose="02070309020205020404" pitchFamily="49" charset="0"/>
              </a:rPr>
              <a:t>something else&gt;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otherwise</a:t>
            </a:r>
          </a:p>
          <a:p>
            <a:pPr marL="0" indent="0">
              <a:buNone/>
            </a:pPr>
            <a:r>
              <a:rPr lang="en-US" dirty="0" smtClean="0">
                <a:solidFill>
                  <a:srgbClr val="0070C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&lt;code does something else</a:t>
            </a:r>
            <a:r>
              <a:rPr lang="en-US" dirty="0" smtClean="0">
                <a:solidFill>
                  <a:srgbClr val="0070C0"/>
                </a:solidFill>
                <a:latin typeface="Courier New" panose="02070309020205020404" pitchFamily="49" charset="0"/>
                <a:cs typeface="Courier New" panose="02070309020205020404" pitchFamily="49" charset="0"/>
              </a:rPr>
              <a:t>&gt;</a:t>
            </a:r>
          </a:p>
          <a:p>
            <a:pPr marL="0" indent="0">
              <a:buNone/>
            </a:pPr>
            <a:r>
              <a:rPr lang="en-US" dirty="0" smtClean="0">
                <a:solidFill>
                  <a:srgbClr val="0070C0"/>
                </a:solidFill>
                <a:latin typeface="Courier New" panose="02070309020205020404" pitchFamily="49" charset="0"/>
                <a:cs typeface="Courier New" panose="02070309020205020404" pitchFamily="49" charset="0"/>
              </a:rPr>
              <a:t>	end</a:t>
            </a: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860461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r>
              <a:rPr lang="en-US" b="1" dirty="0" smtClean="0"/>
              <a:t>for</a:t>
            </a:r>
            <a:r>
              <a:rPr lang="en-US" dirty="0" smtClean="0"/>
              <a:t> vs. </a:t>
            </a:r>
            <a:r>
              <a:rPr lang="en-US" b="1" dirty="0" smtClean="0"/>
              <a:t>while</a:t>
            </a:r>
            <a:r>
              <a:rPr lang="en-US" dirty="0" smtClean="0"/>
              <a:t> loops</a:t>
            </a:r>
          </a:p>
          <a:p>
            <a:pPr lvl="1"/>
            <a:r>
              <a:rPr lang="en-US" dirty="0" smtClean="0">
                <a:solidFill>
                  <a:srgbClr val="0070C0"/>
                </a:solidFill>
              </a:rPr>
              <a:t>for loops have set # of iterations</a:t>
            </a:r>
          </a:p>
          <a:p>
            <a:pPr lvl="1"/>
            <a:r>
              <a:rPr lang="en-US" dirty="0" smtClean="0">
                <a:solidFill>
                  <a:srgbClr val="0070C0"/>
                </a:solidFill>
              </a:rPr>
              <a:t>for loops use counter, usually to index arrays *watch out for </a:t>
            </a:r>
            <a:r>
              <a:rPr lang="en-US" dirty="0" smtClean="0">
                <a:solidFill>
                  <a:srgbClr val="FF0000"/>
                </a:solidFill>
              </a:rPr>
              <a:t>indexing out of bounds</a:t>
            </a:r>
          </a:p>
          <a:p>
            <a:pPr lvl="1"/>
            <a:r>
              <a:rPr lang="en-US" dirty="0" smtClean="0">
                <a:solidFill>
                  <a:srgbClr val="0070C0"/>
                </a:solidFill>
              </a:rPr>
              <a:t>while loops have unknown # of iterations</a:t>
            </a:r>
          </a:p>
          <a:p>
            <a:pPr lvl="1"/>
            <a:r>
              <a:rPr lang="en-US" dirty="0" smtClean="0">
                <a:solidFill>
                  <a:srgbClr val="0070C0"/>
                </a:solidFill>
              </a:rPr>
              <a:t>while loops must have logical condition/terminating condition</a:t>
            </a:r>
          </a:p>
          <a:p>
            <a:pPr lvl="1"/>
            <a:r>
              <a:rPr lang="en-US" dirty="0" smtClean="0">
                <a:solidFill>
                  <a:srgbClr val="0070C0"/>
                </a:solidFill>
              </a:rPr>
              <a:t>while loops might become </a:t>
            </a:r>
            <a:r>
              <a:rPr lang="en-US" dirty="0" smtClean="0">
                <a:solidFill>
                  <a:srgbClr val="FF0000"/>
                </a:solidFill>
              </a:rPr>
              <a:t>infinite</a:t>
            </a:r>
            <a:r>
              <a:rPr lang="en-US" dirty="0" smtClean="0">
                <a:solidFill>
                  <a:srgbClr val="0070C0"/>
                </a:solidFill>
              </a:rPr>
              <a:t> *BE CAREFUL</a:t>
            </a:r>
            <a:endParaRPr lang="en-US" dirty="0">
              <a:solidFill>
                <a:srgbClr val="0070C0"/>
              </a:solidFill>
            </a:endParaRP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7</a:t>
            </a:r>
            <a:endParaRPr lang="en-US" dirty="0"/>
          </a:p>
        </p:txBody>
      </p:sp>
    </p:spTree>
    <p:extLst>
      <p:ext uri="{BB962C8B-B14F-4D97-AF65-F5344CB8AC3E}">
        <p14:creationId xmlns:p14="http://schemas.microsoft.com/office/powerpoint/2010/main" val="146545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838199" y="1027905"/>
            <a:ext cx="11005458" cy="5297473"/>
          </a:xfrm>
        </p:spPr>
        <p:txBody>
          <a:bodyPr/>
          <a:lstStyle/>
          <a:p>
            <a:r>
              <a:rPr lang="en-US" dirty="0" smtClean="0"/>
              <a:t>for loop structure</a:t>
            </a:r>
          </a:p>
          <a:p>
            <a:pPr marL="0" indent="0">
              <a:buNone/>
            </a:pPr>
            <a:r>
              <a:rPr lang="en-US" dirty="0"/>
              <a:t>	</a:t>
            </a:r>
            <a:r>
              <a:rPr lang="en-US" dirty="0" smtClean="0">
                <a:solidFill>
                  <a:srgbClr val="0070C0"/>
                </a:solidFill>
                <a:latin typeface="Courier New" panose="02070309020205020404" pitchFamily="49" charset="0"/>
                <a:cs typeface="Courier New" panose="02070309020205020404" pitchFamily="49" charset="0"/>
              </a:rPr>
              <a:t>for </a:t>
            </a:r>
            <a:r>
              <a:rPr lang="en-US" dirty="0" err="1" smtClean="0">
                <a:solidFill>
                  <a:srgbClr val="0070C0"/>
                </a:solidFill>
                <a:latin typeface="Courier New" panose="02070309020205020404" pitchFamily="49" charset="0"/>
                <a:cs typeface="Courier New" panose="02070309020205020404" pitchFamily="49" charset="0"/>
              </a:rPr>
              <a:t>i</a:t>
            </a:r>
            <a:r>
              <a:rPr lang="en-US" dirty="0" smtClean="0">
                <a:solidFill>
                  <a:srgbClr val="0070C0"/>
                </a:solidFill>
                <a:latin typeface="Courier New" panose="02070309020205020404" pitchFamily="49" charset="0"/>
                <a:cs typeface="Courier New" panose="02070309020205020404" pitchFamily="49" charset="0"/>
              </a:rPr>
              <a:t> = start#:end#</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&lt;update info/data&gt;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&lt;no need to update counter, </a:t>
            </a:r>
            <a:r>
              <a:rPr lang="en-US" dirty="0" err="1" smtClean="0">
                <a:solidFill>
                  <a:srgbClr val="0070C0"/>
                </a:solidFill>
                <a:latin typeface="Courier New" panose="02070309020205020404" pitchFamily="49" charset="0"/>
                <a:cs typeface="Courier New" panose="02070309020205020404" pitchFamily="49" charset="0"/>
              </a:rPr>
              <a:t>i</a:t>
            </a:r>
            <a:r>
              <a:rPr lang="en-US" dirty="0" smtClean="0">
                <a:solidFill>
                  <a:srgbClr val="0070C0"/>
                </a:solidFill>
                <a:latin typeface="Courier New" panose="02070309020205020404" pitchFamily="49" charset="0"/>
                <a:cs typeface="Courier New" panose="02070309020205020404" pitchFamily="49" charset="0"/>
              </a:rPr>
              <a:t>&gt;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&lt;for loop runs set # of times&gt;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end</a:t>
            </a: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8</a:t>
            </a:r>
            <a:endParaRPr lang="en-US" dirty="0"/>
          </a:p>
        </p:txBody>
      </p:sp>
    </p:spTree>
    <p:extLst>
      <p:ext uri="{BB962C8B-B14F-4D97-AF65-F5344CB8AC3E}">
        <p14:creationId xmlns:p14="http://schemas.microsoft.com/office/powerpoint/2010/main" val="203881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838199" y="1027905"/>
            <a:ext cx="11005458" cy="5297473"/>
          </a:xfrm>
        </p:spPr>
        <p:txBody>
          <a:bodyPr/>
          <a:lstStyle/>
          <a:p>
            <a:r>
              <a:rPr lang="en-US" dirty="0" smtClean="0"/>
              <a:t>while loop structure</a:t>
            </a:r>
          </a:p>
          <a:p>
            <a:pPr marL="0" indent="0">
              <a:buNone/>
            </a:pPr>
            <a:r>
              <a:rPr lang="en-US" dirty="0"/>
              <a:t>	</a:t>
            </a:r>
            <a:r>
              <a:rPr lang="en-US" dirty="0" smtClean="0">
                <a:solidFill>
                  <a:srgbClr val="0070C0"/>
                </a:solidFill>
                <a:latin typeface="Courier New" panose="02070309020205020404" pitchFamily="49" charset="0"/>
                <a:cs typeface="Courier New" panose="02070309020205020404" pitchFamily="49" charset="0"/>
              </a:rPr>
              <a:t>&lt;initialize logical condition&gt;</a:t>
            </a:r>
            <a:endParaRPr lang="en-US" dirty="0" smtClean="0"/>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while (logical condition is true)</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&lt;update info/data&gt;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&lt;update logical condition&gt;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	&lt;while loop runs until 						terminating condition&gt;</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end</a:t>
            </a:r>
          </a:p>
        </p:txBody>
      </p:sp>
      <p:sp>
        <p:nvSpPr>
          <p:cNvPr id="4" name="TextBox 3"/>
          <p:cNvSpPr txBox="1"/>
          <p:nvPr/>
        </p:nvSpPr>
        <p:spPr>
          <a:xfrm>
            <a:off x="11495310" y="6325378"/>
            <a:ext cx="533400" cy="369332"/>
          </a:xfrm>
          <a:prstGeom prst="rect">
            <a:avLst/>
          </a:prstGeom>
          <a:noFill/>
        </p:spPr>
        <p:txBody>
          <a:bodyPr wrap="square" rtlCol="0">
            <a:spAutoFit/>
          </a:bodyPr>
          <a:lstStyle/>
          <a:p>
            <a:r>
              <a:rPr lang="en-US" dirty="0" smtClean="0"/>
              <a:t>9</a:t>
            </a:r>
            <a:endParaRPr lang="en-US" dirty="0"/>
          </a:p>
        </p:txBody>
      </p:sp>
    </p:spTree>
    <p:extLst>
      <p:ext uri="{BB962C8B-B14F-4D97-AF65-F5344CB8AC3E}">
        <p14:creationId xmlns:p14="http://schemas.microsoft.com/office/powerpoint/2010/main" val="40836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1069</Words>
  <Application>Microsoft Office PowerPoint</Application>
  <PresentationFormat>Widescreen</PresentationFormat>
  <Paragraphs>245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Exam 2 Review Guide</vt:lpstr>
      <vt:lpstr>Topics Covered on Exam 2</vt:lpstr>
      <vt:lpstr>Disclaimer</vt:lpstr>
      <vt:lpstr>Conditionals</vt:lpstr>
      <vt:lpstr>Conditionals</vt:lpstr>
      <vt:lpstr>Conditionals</vt:lpstr>
      <vt:lpstr>Iteration</vt:lpstr>
      <vt:lpstr>Iteration</vt:lpstr>
      <vt:lpstr>Iteration</vt:lpstr>
      <vt:lpstr>Low Level I/O</vt:lpstr>
      <vt:lpstr>Low Level I/O</vt:lpstr>
      <vt:lpstr>Low Level I/O</vt:lpstr>
      <vt:lpstr>Low Level I/O</vt:lpstr>
      <vt:lpstr>Low Level I/O</vt:lpstr>
      <vt:lpstr>High Level I/O</vt:lpstr>
      <vt:lpstr>High Level I/O</vt:lpstr>
      <vt:lpstr>Cell Arrays</vt:lpstr>
      <vt:lpstr>Cell Arrays</vt:lpstr>
      <vt:lpstr>Practice Question 1</vt:lpstr>
      <vt:lpstr>Practice Question 1</vt:lpstr>
      <vt:lpstr>Practice Question 2</vt:lpstr>
      <vt:lpstr>Practice Question 2</vt:lpstr>
      <vt:lpstr>Practice Question 3</vt:lpstr>
      <vt:lpstr>Practice Question 3</vt:lpstr>
      <vt:lpstr>Disclaimer #2</vt:lpstr>
      <vt:lpstr>Best of luck!!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1 Review Guide</dc:title>
  <dc:creator>Rob</dc:creator>
  <cp:lastModifiedBy>Rob</cp:lastModifiedBy>
  <cp:revision>57</cp:revision>
  <dcterms:created xsi:type="dcterms:W3CDTF">2015-02-10T15:32:51Z</dcterms:created>
  <dcterms:modified xsi:type="dcterms:W3CDTF">2015-03-08T21:04:06Z</dcterms:modified>
</cp:coreProperties>
</file>