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8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18"/>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6"/>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9"/>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143F3CF3-69D7-459C-A372-8278EEE9F6B5}" type="datetimeFigureOut">
              <a:rPr lang="en-US"/>
              <a:pPr>
                <a:defRPr/>
              </a:pPr>
              <a:t>7/1/2010</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C33B2677-28A6-4D3A-B586-548BCD87384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27344E-19EB-4311-A823-305525C81C2A}" type="datetimeFigureOut">
              <a:rPr lang="en-US"/>
              <a:pPr>
                <a:defRPr/>
              </a:pPr>
              <a:t>7/1/2010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A7AD0A-F17F-4594-9112-E2270849534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CEA099A-ADBA-4B12-A361-A74064BEA982}"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2944C90F-7AE8-45A1-9E86-05F0D0134DDE}" type="datetimeFigureOut">
              <a:rPr lang="en-US"/>
              <a:pPr>
                <a:defRPr/>
              </a:pPr>
              <a:t>7/1/2010</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6CCA11B-9ACA-40AF-A4D5-180C1D2B68B5}" type="datetimeFigureOut">
              <a:rPr lang="en-US"/>
              <a:pPr>
                <a:defRPr/>
              </a:pPr>
              <a:t>7/1/2010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22504E79-1153-454A-A6CE-2097611D0B3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8"/>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1"/>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2"/>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3"/>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7"/>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7B6B85D1-AE53-4C1D-BB1C-FA61C94AAB80}" type="datetimeFigureOut">
              <a:rPr lang="en-US"/>
              <a:pPr>
                <a:defRPr/>
              </a:pPr>
              <a:t>7/1/2010</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1FD8AED6-EDCA-4A16-98E9-0A97AC76491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0F4C3F4F-0B23-4D37-BEF5-6C4E108C81C0}" type="datetimeFigureOut">
              <a:rPr lang="en-US"/>
              <a:pPr>
                <a:defRPr/>
              </a:pPr>
              <a:t>7/1/2010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8E7A038-7969-4BE3-98FF-BDE089DEC7C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8EEEB1BC-765C-4802-A177-8DC96AF63544}" type="datetimeFigureOut">
              <a:rPr lang="en-US"/>
              <a:pPr>
                <a:defRPr/>
              </a:pPr>
              <a:t>7/1/2010</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smtClean="0"/>
            </a:lvl1pPr>
          </a:lstStyle>
          <a:p>
            <a:pPr>
              <a:defRPr/>
            </a:pPr>
            <a:fld id="{525EA90E-ADF1-4FBB-93F2-E1368CA045E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463B6CE0-27AD-43B7-9D2B-A4866D74DA80}" type="datetimeFigureOut">
              <a:rPr lang="en-US"/>
              <a:pPr>
                <a:defRPr/>
              </a:pPr>
              <a:t>7/1/2010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2FB2B5DF-842C-4AE2-938D-9F8F26E57C3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63424BF0-2CB8-48AA-8D5D-B6B6EEFA948D}" type="datetimeFigureOut">
              <a:rPr lang="en-US"/>
              <a:pPr>
                <a:defRPr/>
              </a:pPr>
              <a:t>7/1/2010</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0EA9DF9C-DF10-413C-B6B5-DAF757161A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3549D279-CF55-4BC2-A537-827EDD071111}"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7B0BFADF-4EB0-498C-92DB-B3B6CE44880D}" type="datetimeFigureOut">
              <a:rPr lang="en-US"/>
              <a:pPr>
                <a:defRPr/>
              </a:pPr>
              <a:t>7/1/2010</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1C360A0-09F2-4478-972F-E47CA0156364}"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96E417B9-7584-4D5E-B128-12D14D14E90B}" type="datetimeFigureOut">
              <a:rPr lang="en-US"/>
              <a:pPr>
                <a:defRPr/>
              </a:pPr>
              <a:t>7/1/2010</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smtClean="0">
                <a:solidFill>
                  <a:srgbClr val="FFFFFF"/>
                </a:solidFill>
                <a:latin typeface="+mn-lt"/>
                <a:cs typeface="+mn-cs"/>
              </a:defRPr>
            </a:lvl1pPr>
          </a:lstStyle>
          <a:p>
            <a:pPr>
              <a:defRPr/>
            </a:pPr>
            <a:fld id="{89B47EFB-3980-4174-A444-F9755E6FD9EC}" type="datetimeFigureOut">
              <a:rPr lang="en-US"/>
              <a:pPr>
                <a:defRPr/>
              </a:pPr>
              <a:t>7/1/2010</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smtClean="0">
                <a:solidFill>
                  <a:schemeClr val="accent3">
                    <a:shade val="75000"/>
                  </a:schemeClr>
                </a:solidFill>
                <a:latin typeface="+mn-lt"/>
                <a:cs typeface="+mn-cs"/>
              </a:defRPr>
            </a:lvl1pPr>
          </a:lstStyle>
          <a:p>
            <a:pPr>
              <a:defRPr/>
            </a:pPr>
            <a:fld id="{DBB47A24-2B1C-438D-9A7F-C880F0FDFE3A}"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fontAlgn="base">
        <a:spcBef>
          <a:spcPct val="0"/>
        </a:spcBef>
        <a:spcAft>
          <a:spcPct val="0"/>
        </a:spcAft>
        <a:defRPr sz="3300" kern="1200">
          <a:solidFill>
            <a:srgbClr val="08B7BF"/>
          </a:solidFill>
          <a:latin typeface="+mj-lt"/>
          <a:ea typeface="+mj-ea"/>
          <a:cs typeface="+mj-cs"/>
        </a:defRPr>
      </a:lvl1pPr>
      <a:lvl2pPr algn="ctr" rtl="0" fontAlgn="base">
        <a:spcBef>
          <a:spcPct val="0"/>
        </a:spcBef>
        <a:spcAft>
          <a:spcPct val="0"/>
        </a:spcAft>
        <a:defRPr sz="3300">
          <a:solidFill>
            <a:srgbClr val="08B7BF"/>
          </a:solidFill>
          <a:latin typeface="Georgia" pitchFamily="18" charset="0"/>
        </a:defRPr>
      </a:lvl2pPr>
      <a:lvl3pPr algn="ctr" rtl="0" fontAlgn="base">
        <a:spcBef>
          <a:spcPct val="0"/>
        </a:spcBef>
        <a:spcAft>
          <a:spcPct val="0"/>
        </a:spcAft>
        <a:defRPr sz="3300">
          <a:solidFill>
            <a:srgbClr val="08B7BF"/>
          </a:solidFill>
          <a:latin typeface="Georgia" pitchFamily="18" charset="0"/>
        </a:defRPr>
      </a:lvl3pPr>
      <a:lvl4pPr algn="ctr" rtl="0" fontAlgn="base">
        <a:spcBef>
          <a:spcPct val="0"/>
        </a:spcBef>
        <a:spcAft>
          <a:spcPct val="0"/>
        </a:spcAft>
        <a:defRPr sz="3300">
          <a:solidFill>
            <a:srgbClr val="08B7BF"/>
          </a:solidFill>
          <a:latin typeface="Georgia" pitchFamily="18" charset="0"/>
        </a:defRPr>
      </a:lvl4pPr>
      <a:lvl5pPr algn="ctr" rtl="0" fontAlgn="base">
        <a:spcBef>
          <a:spcPct val="0"/>
        </a:spcBef>
        <a:spcAft>
          <a:spcPct val="0"/>
        </a:spcAft>
        <a:defRPr sz="3300">
          <a:solidFill>
            <a:srgbClr val="08B7BF"/>
          </a:solidFill>
          <a:latin typeface="Georgia" pitchFamily="18" charset="0"/>
        </a:defRPr>
      </a:lvl5pPr>
      <a:lvl6pPr marL="457200" algn="ctr" rtl="0" fontAlgn="base">
        <a:spcBef>
          <a:spcPct val="0"/>
        </a:spcBef>
        <a:spcAft>
          <a:spcPct val="0"/>
        </a:spcAft>
        <a:defRPr sz="3300">
          <a:solidFill>
            <a:srgbClr val="08B7BF"/>
          </a:solidFill>
          <a:latin typeface="Georgia" pitchFamily="18" charset="0"/>
        </a:defRPr>
      </a:lvl6pPr>
      <a:lvl7pPr marL="914400" algn="ctr" rtl="0" fontAlgn="base">
        <a:spcBef>
          <a:spcPct val="0"/>
        </a:spcBef>
        <a:spcAft>
          <a:spcPct val="0"/>
        </a:spcAft>
        <a:defRPr sz="3300">
          <a:solidFill>
            <a:srgbClr val="08B7BF"/>
          </a:solidFill>
          <a:latin typeface="Georgia" pitchFamily="18" charset="0"/>
        </a:defRPr>
      </a:lvl7pPr>
      <a:lvl8pPr marL="1371600" algn="ctr" rtl="0" fontAlgn="base">
        <a:spcBef>
          <a:spcPct val="0"/>
        </a:spcBef>
        <a:spcAft>
          <a:spcPct val="0"/>
        </a:spcAft>
        <a:defRPr sz="3300">
          <a:solidFill>
            <a:srgbClr val="08B7BF"/>
          </a:solidFill>
          <a:latin typeface="Georgia" pitchFamily="18" charset="0"/>
        </a:defRPr>
      </a:lvl8pPr>
      <a:lvl9pPr marL="1828800" algn="ctr" rtl="0" fontAlgn="base">
        <a:spcBef>
          <a:spcPct val="0"/>
        </a:spcBef>
        <a:spcAft>
          <a:spcPct val="0"/>
        </a:spcAft>
        <a:defRPr sz="3300">
          <a:solidFill>
            <a:srgbClr val="08B7BF"/>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0BD0D9"/>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10CF9B"/>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7CCA62"/>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smtClean="0"/>
              <a:t>Recursion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825"/>
          </a:xfrm>
        </p:spPr>
        <p:txBody>
          <a:bodyPr>
            <a:normAutofit/>
          </a:bodyPr>
          <a:lstStyle/>
          <a:p>
            <a:r>
              <a:rPr lang="en-US" sz="3000" smtClean="0"/>
              <a:t>Okay, that was a simple example, for understanding purposes, let’s do a harder one….</a:t>
            </a:r>
          </a:p>
        </p:txBody>
      </p:sp>
      <p:sp>
        <p:nvSpPr>
          <p:cNvPr id="22530" name="Rectangle 2"/>
          <p:cNvSpPr>
            <a:spLocks noChangeArrowheads="1"/>
          </p:cNvSpPr>
          <p:nvPr/>
        </p:nvSpPr>
        <p:spPr bwMode="auto">
          <a:xfrm>
            <a:off x="304800" y="1371600"/>
            <a:ext cx="8458200" cy="396875"/>
          </a:xfrm>
          <a:prstGeom prst="rect">
            <a:avLst/>
          </a:prstGeom>
          <a:noFill/>
          <a:ln w="9525">
            <a:noFill/>
            <a:miter lim="800000"/>
            <a:headEnd/>
            <a:tailEnd/>
          </a:ln>
        </p:spPr>
        <p:txBody>
          <a:bodyPr>
            <a:spAutoFit/>
          </a:bodyPr>
          <a:lstStyle/>
          <a:p>
            <a:r>
              <a:rPr lang="en-US" sz="2000"/>
              <a:t> Problem Statement: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Solution:</a:t>
            </a:r>
          </a:p>
        </p:txBody>
      </p:sp>
      <p:sp>
        <p:nvSpPr>
          <p:cNvPr id="23554" name="Rectangle 2"/>
          <p:cNvSpPr>
            <a:spLocks noChangeArrowheads="1"/>
          </p:cNvSpPr>
          <p:nvPr/>
        </p:nvSpPr>
        <p:spPr bwMode="auto">
          <a:xfrm>
            <a:off x="304800" y="1371600"/>
            <a:ext cx="8534400" cy="396875"/>
          </a:xfrm>
          <a:prstGeom prst="rect">
            <a:avLst/>
          </a:prstGeom>
          <a:noFill/>
          <a:ln w="9525">
            <a:noFill/>
            <a:miter lim="800000"/>
            <a:headEnd/>
            <a:tailEnd/>
          </a:ln>
        </p:spPr>
        <p:txBody>
          <a:bodyPr>
            <a:spAutoFit/>
          </a:bodyPr>
          <a:lstStyle/>
          <a:p>
            <a:r>
              <a:rPr lang="en-US" sz="2000">
                <a:latin typeface="Georgia" pitchFamily="18" charset="0"/>
              </a:rPr>
              <a:t>function ret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8200" y="2743200"/>
            <a:ext cx="7467600" cy="3048000"/>
          </a:xfrm>
        </p:spPr>
        <p:txBody>
          <a:bodyPr>
            <a:normAutofit/>
          </a:bodyPr>
          <a:lstStyle/>
          <a:p>
            <a:r>
              <a:rPr lang="en-US" sz="2000" cap="none" smtClean="0"/>
              <a:t>I’M LEAVING IT UP TO YOU TO GO OVER THAT ONE YOURSELF. PLEASE MAKE SURE YOU UNDERSTAND IT. Stereotypical examples of recursive algorithms are the Fibonacci number series and factorial (3!..). If you do not see these on your homework… and you probably will… writing code to produce the first 100 Fibonacci numbers, and writing a code that will solve any factorial would be great self exercises. </a:t>
            </a:r>
          </a:p>
          <a:p>
            <a:r>
              <a:rPr lang="en-US" sz="2000" cap="none" smtClean="0"/>
              <a:t>Recommendations: Do the homework for this one. </a:t>
            </a:r>
          </a:p>
        </p:txBody>
      </p:sp>
      <p:sp>
        <p:nvSpPr>
          <p:cNvPr id="24578" name="Title 2"/>
          <p:cNvSpPr>
            <a:spLocks noGrp="1"/>
          </p:cNvSpPr>
          <p:nvPr>
            <p:ph type="title"/>
          </p:nvPr>
        </p:nvSpPr>
        <p:spPr/>
        <p:txBody>
          <a:bodyPr/>
          <a:lstStyle/>
          <a:p>
            <a:r>
              <a:rPr lang="en-US" smtClean="0"/>
              <a:t>Go over that 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2514600"/>
            <a:ext cx="8534400" cy="3581400"/>
          </a:xfrm>
        </p:spPr>
        <p:txBody>
          <a:bodyPr>
            <a:normAutofit/>
          </a:bodyPr>
          <a:lstStyle/>
          <a:p>
            <a:pPr>
              <a:lnSpc>
                <a:spcPct val="90000"/>
              </a:lnSpc>
            </a:pPr>
            <a:r>
              <a:rPr lang="en-US" sz="2400" cap="none" smtClean="0"/>
              <a:t>Recursive problems are problems that are essentially solved by solving lots and lots of smaller instances of the same problem. We do this by recalling our function INSIDE our function. Sounds weird, but </a:t>
            </a:r>
            <a:r>
              <a:rPr lang="en-US" sz="2700" cap="none" smtClean="0"/>
              <a:t>recursion is one way to represent data whose exact size the programmer doesn’t know.</a:t>
            </a:r>
            <a:r>
              <a:rPr lang="en-US" sz="2700" b="0" cap="none" smtClean="0"/>
              <a:t> </a:t>
            </a:r>
          </a:p>
          <a:p>
            <a:pPr>
              <a:lnSpc>
                <a:spcPct val="90000"/>
              </a:lnSpc>
            </a:pPr>
            <a:r>
              <a:rPr lang="en-US" sz="2700" cap="none" smtClean="0">
                <a:solidFill>
                  <a:schemeClr val="tx1"/>
                </a:solidFill>
              </a:rPr>
              <a:t>Each time we recall our function we are breaking down our inputs into simpler ones in such a way that eventually the base case must be reached when we attain the simplest possible form of the input.</a:t>
            </a:r>
            <a:r>
              <a:rPr lang="en-US" sz="2700" b="0" cap="none" smtClean="0">
                <a:solidFill>
                  <a:schemeClr val="tx1"/>
                </a:solidFill>
              </a:rPr>
              <a:t> </a:t>
            </a:r>
          </a:p>
        </p:txBody>
      </p:sp>
      <p:sp>
        <p:nvSpPr>
          <p:cNvPr id="14338" name="Title 2"/>
          <p:cNvSpPr>
            <a:spLocks noGrp="1"/>
          </p:cNvSpPr>
          <p:nvPr>
            <p:ph type="title"/>
          </p:nvPr>
        </p:nvSpPr>
        <p:spPr/>
        <p:txBody>
          <a:bodyPr/>
          <a:lstStyle/>
          <a:p>
            <a:r>
              <a:rPr lang="en-US" smtClean="0"/>
              <a:t>What is Recursion?</a:t>
            </a:r>
            <a:br>
              <a:rPr lang="en-US" smtClean="0"/>
            </a:b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The Three Pillars, REMEMBER THEM!</a:t>
            </a:r>
          </a:p>
        </p:txBody>
      </p:sp>
      <p:sp>
        <p:nvSpPr>
          <p:cNvPr id="3" name="TextBox 2"/>
          <p:cNvSpPr txBox="1"/>
          <p:nvPr/>
        </p:nvSpPr>
        <p:spPr>
          <a:xfrm>
            <a:off x="457200" y="1676400"/>
            <a:ext cx="8153400" cy="4832350"/>
          </a:xfrm>
          <a:prstGeom prst="rect">
            <a:avLst/>
          </a:prstGeom>
          <a:noFill/>
        </p:spPr>
        <p:txBody>
          <a:bodyPr>
            <a:spAutoFit/>
          </a:bodyPr>
          <a:lstStyle/>
          <a:p>
            <a:pPr marL="457200" indent="-457200" fontAlgn="auto">
              <a:spcBef>
                <a:spcPts val="0"/>
              </a:spcBef>
              <a:spcAft>
                <a:spcPts val="0"/>
              </a:spcAft>
              <a:defRPr/>
            </a:pPr>
            <a:r>
              <a:rPr lang="en-US" sz="2800" dirty="0">
                <a:solidFill>
                  <a:srgbClr val="00B050"/>
                </a:solidFill>
                <a:latin typeface="+mn-lt"/>
                <a:cs typeface="+mn-cs"/>
              </a:rPr>
              <a:t>1.   The function must CALL A CLONE OF ITSELF.</a:t>
            </a:r>
          </a:p>
          <a:p>
            <a:pPr marL="457200" indent="-457200" fontAlgn="auto">
              <a:spcBef>
                <a:spcPts val="0"/>
              </a:spcBef>
              <a:spcAft>
                <a:spcPts val="0"/>
              </a:spcAft>
              <a:defRPr/>
            </a:pPr>
            <a:endParaRPr lang="en-US" sz="2800" dirty="0">
              <a:latin typeface="+mn-lt"/>
              <a:cs typeface="+mn-cs"/>
            </a:endParaRPr>
          </a:p>
          <a:p>
            <a:pPr marL="457200" indent="-457200" fontAlgn="auto">
              <a:spcBef>
                <a:spcPts val="0"/>
              </a:spcBef>
              <a:spcAft>
                <a:spcPts val="0"/>
              </a:spcAft>
              <a:defRPr/>
            </a:pPr>
            <a:r>
              <a:rPr lang="en-US" sz="2800" dirty="0">
                <a:solidFill>
                  <a:schemeClr val="accent1">
                    <a:lumMod val="60000"/>
                    <a:lumOff val="40000"/>
                  </a:schemeClr>
                </a:solidFill>
                <a:latin typeface="+mn-lt"/>
                <a:cs typeface="+mn-cs"/>
              </a:rPr>
              <a:t>2.   There must be a clear TERMINATING CONDITION!</a:t>
            </a:r>
          </a:p>
          <a:p>
            <a:pPr marL="457200" indent="-457200" fontAlgn="auto">
              <a:spcBef>
                <a:spcPts val="0"/>
              </a:spcBef>
              <a:spcAft>
                <a:spcPts val="0"/>
              </a:spcAft>
              <a:defRPr/>
            </a:pPr>
            <a:endParaRPr lang="en-US" sz="2800" dirty="0">
              <a:latin typeface="+mn-lt"/>
              <a:cs typeface="+mn-cs"/>
            </a:endParaRPr>
          </a:p>
          <a:p>
            <a:pPr marL="514350" indent="-514350" fontAlgn="auto">
              <a:spcBef>
                <a:spcPts val="0"/>
              </a:spcBef>
              <a:spcAft>
                <a:spcPts val="0"/>
              </a:spcAft>
              <a:buFontTx/>
              <a:buAutoNum type="arabicPeriod" startAt="3"/>
              <a:defRPr/>
            </a:pPr>
            <a:r>
              <a:rPr lang="en-US" sz="2800" dirty="0">
                <a:solidFill>
                  <a:srgbClr val="FF0000"/>
                </a:solidFill>
                <a:latin typeface="+mn-lt"/>
                <a:cs typeface="+mn-cs"/>
              </a:rPr>
              <a:t>The code must MOVE TOWARD THIS TERMINATING CONDITION!</a:t>
            </a:r>
          </a:p>
          <a:p>
            <a:pPr marL="514350" indent="-514350" fontAlgn="auto">
              <a:spcBef>
                <a:spcPts val="0"/>
              </a:spcBef>
              <a:spcAft>
                <a:spcPts val="0"/>
              </a:spcAft>
              <a:buFontTx/>
              <a:buAutoNum type="arabicPeriod" startAt="3"/>
              <a:defRPr/>
            </a:pPr>
            <a:endParaRPr lang="en-US" sz="2800" dirty="0">
              <a:solidFill>
                <a:srgbClr val="FF0000"/>
              </a:solidFill>
              <a:latin typeface="+mn-lt"/>
              <a:cs typeface="+mn-cs"/>
            </a:endParaRPr>
          </a:p>
          <a:p>
            <a:pPr marL="514350" indent="-514350" fontAlgn="auto">
              <a:spcBef>
                <a:spcPts val="0"/>
              </a:spcBef>
              <a:spcAft>
                <a:spcPts val="0"/>
              </a:spcAft>
              <a:defRPr/>
            </a:pPr>
            <a:r>
              <a:rPr lang="en-US" sz="2800" dirty="0">
                <a:latin typeface="+mn-lt"/>
                <a:cs typeface="+mn-cs"/>
              </a:rPr>
              <a:t>Be prepared to see these as a test question. And be prepared to hear them… over… and over…. and over….. </a:t>
            </a:r>
            <a:endParaRPr lang="en-US" sz="2800" dirty="0">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solidFill>
                  <a:srgbClr val="08B7BF"/>
                </a:solidFill>
              </a:rPr>
              <a:t>So HOW am I supposed to DO this stuff?	</a:t>
            </a:r>
          </a:p>
        </p:txBody>
      </p:sp>
      <p:sp>
        <p:nvSpPr>
          <p:cNvPr id="3" name="Content Placeholder 2"/>
          <p:cNvSpPr>
            <a:spLocks noGrp="1"/>
          </p:cNvSpPr>
          <p:nvPr>
            <p:ph sz="quarter" idx="1"/>
          </p:nvPr>
        </p:nvSpPr>
        <p:spPr>
          <a:xfrm>
            <a:off x="301625" y="1527175"/>
            <a:ext cx="8504238" cy="4572000"/>
          </a:xfrm>
        </p:spPr>
        <p:txBody>
          <a:bodyPr>
            <a:normAutofit/>
          </a:bodyPr>
          <a:lstStyle/>
          <a:p>
            <a:r>
              <a:rPr lang="en-US" sz="2500" smtClean="0"/>
              <a:t>You will be given a problem, and your first step will be to break it down into the simplest case, or the case that will signify you have reached your goal output. This is your ‘</a:t>
            </a:r>
            <a:r>
              <a:rPr lang="en-US" sz="2500" b="1" smtClean="0"/>
              <a:t>Terminating condition</a:t>
            </a:r>
            <a:r>
              <a:rPr lang="en-US" sz="2500" smtClean="0"/>
              <a:t>’. An example of such is if you were trying to use recursion to sum up all of the numbers is a vector, you may go about this by adding it up one element at a time, and then deleting the element you have just added to the overall sum, or output. How would we determine our base case here?</a:t>
            </a:r>
          </a:p>
          <a:p>
            <a:pPr>
              <a:buFont typeface="Wingdings 2" pitchFamily="18" charset="2"/>
              <a:buNone/>
            </a:pPr>
            <a:r>
              <a:rPr lang="en-US" sz="2500" smtClean="0">
                <a:sym typeface="Wingdings" pitchFamily="2" charset="2"/>
              </a:rPr>
              <a:t> if isempty(vec) !  why? because when our vector is empty, we have removed all that terms that have been added to the overall sum, or our output.</a:t>
            </a:r>
            <a:endParaRPr lang="en-US" sz="25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solidFill>
                  <a:srgbClr val="08B7BF"/>
                </a:solidFill>
              </a:rPr>
              <a:t>Okay, terminating blah blah blah what now?</a:t>
            </a:r>
          </a:p>
        </p:txBody>
      </p:sp>
      <p:sp>
        <p:nvSpPr>
          <p:cNvPr id="3" name="Content Placeholder 2"/>
          <p:cNvSpPr>
            <a:spLocks noGrp="1"/>
          </p:cNvSpPr>
          <p:nvPr>
            <p:ph sz="quarter" idx="1"/>
          </p:nvPr>
        </p:nvSpPr>
        <p:spPr>
          <a:xfrm>
            <a:off x="301625" y="1527175"/>
            <a:ext cx="8504238" cy="5330825"/>
          </a:xfrm>
        </p:spPr>
        <p:txBody>
          <a:bodyPr>
            <a:normAutofit/>
          </a:bodyPr>
          <a:lstStyle/>
          <a:p>
            <a:pPr>
              <a:lnSpc>
                <a:spcPct val="90000"/>
              </a:lnSpc>
            </a:pPr>
            <a:r>
              <a:rPr lang="en-US" sz="2500" smtClean="0"/>
              <a:t>So now you have decided where you want to stop, at what condition you have your final output… now where do you want to go? You need to work toward that terminating condition! How? Call a clone! huh?</a:t>
            </a:r>
          </a:p>
          <a:p>
            <a:pPr>
              <a:lnSpc>
                <a:spcPct val="90000"/>
              </a:lnSpc>
            </a:pPr>
            <a:r>
              <a:rPr lang="en-US" sz="2500" smtClean="0"/>
              <a:t>So back to adding up the elements in a vector. If our terminating condition is:   </a:t>
            </a:r>
          </a:p>
          <a:p>
            <a:pPr>
              <a:lnSpc>
                <a:spcPct val="90000"/>
              </a:lnSpc>
              <a:buFont typeface="Wingdings 2" pitchFamily="18" charset="2"/>
              <a:buNone/>
            </a:pPr>
            <a:r>
              <a:rPr lang="en-US" sz="2500" smtClean="0"/>
              <a:t> 				if isempty(vector)</a:t>
            </a:r>
          </a:p>
          <a:p>
            <a:pPr>
              <a:lnSpc>
                <a:spcPct val="90000"/>
              </a:lnSpc>
              <a:buFont typeface="Wingdings 2" pitchFamily="18" charset="2"/>
              <a:buNone/>
            </a:pPr>
            <a:r>
              <a:rPr lang="en-US" sz="2500" smtClean="0"/>
              <a:t>.. how can we move toward that condition? Well.. we’re going to have to make our input vector, vec, shorter each time we call a clone by removing the element we have already added. In this case, say our function was called mySum: </a:t>
            </a:r>
          </a:p>
          <a:p>
            <a:pPr>
              <a:lnSpc>
                <a:spcPct val="90000"/>
              </a:lnSpc>
              <a:buFont typeface="Wingdings" pitchFamily="2" charset="2"/>
              <a:buChar char="à"/>
            </a:pPr>
            <a:r>
              <a:rPr lang="en-US" sz="2500" smtClean="0">
                <a:sym typeface="Wingdings" pitchFamily="2" charset="2"/>
              </a:rPr>
              <a:t>output = vector(1)  +  mySum(vector(2:end))</a:t>
            </a:r>
          </a:p>
          <a:p>
            <a:pPr>
              <a:lnSpc>
                <a:spcPct val="90000"/>
              </a:lnSpc>
              <a:buFont typeface="Wingdings 2" pitchFamily="18" charset="2"/>
              <a:buNone/>
            </a:pPr>
            <a:r>
              <a:rPr lang="en-US" sz="2500" smtClean="0">
                <a:sym typeface="Wingdings" pitchFamily="2" charset="2"/>
              </a:rPr>
              <a:t>How does THAT work? </a:t>
            </a:r>
            <a:endParaRPr lang="en-US" sz="25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
          <p:cNvSpPr txBox="1">
            <a:spLocks noChangeArrowheads="1"/>
          </p:cNvSpPr>
          <p:nvPr/>
        </p:nvSpPr>
        <p:spPr bwMode="auto">
          <a:xfrm>
            <a:off x="381000" y="304800"/>
            <a:ext cx="8382000" cy="5934075"/>
          </a:xfrm>
          <a:prstGeom prst="rect">
            <a:avLst/>
          </a:prstGeom>
          <a:noFill/>
          <a:ln w="9525">
            <a:noFill/>
            <a:miter lim="800000"/>
            <a:headEnd/>
            <a:tailEnd/>
          </a:ln>
        </p:spPr>
        <p:txBody>
          <a:bodyPr>
            <a:spAutoFit/>
          </a:bodyPr>
          <a:lstStyle/>
          <a:p>
            <a:r>
              <a:rPr lang="en-US" sz="2400">
                <a:latin typeface="Georgia" pitchFamily="18" charset="0"/>
                <a:sym typeface="Wingdings" pitchFamily="2" charset="2"/>
              </a:rPr>
              <a:t></a:t>
            </a:r>
            <a:r>
              <a:rPr lang="en-US" sz="2400">
                <a:latin typeface="Georgia" pitchFamily="18" charset="0"/>
              </a:rPr>
              <a:t>It takes the first element of </a:t>
            </a:r>
            <a:r>
              <a:rPr lang="en-US" sz="2400">
                <a:latin typeface="Courier New" pitchFamily="49" charset="0"/>
              </a:rPr>
              <a:t>vector</a:t>
            </a:r>
            <a:r>
              <a:rPr lang="en-US" sz="2400">
                <a:latin typeface="Georgia" pitchFamily="18" charset="0"/>
              </a:rPr>
              <a:t>, and adds it to the recall of the function, but now your input is the second through the end element of vector. So what we are adding the first element of vector to, is the first element of vector(2:end). </a:t>
            </a:r>
          </a:p>
          <a:p>
            <a:r>
              <a:rPr lang="en-US" sz="2400">
                <a:latin typeface="Georgia" pitchFamily="18" charset="0"/>
                <a:sym typeface="Wingdings" pitchFamily="2" charset="2"/>
              </a:rPr>
              <a:t></a:t>
            </a:r>
            <a:r>
              <a:rPr lang="en-US" sz="2400">
                <a:latin typeface="Georgia" pitchFamily="18" charset="0"/>
              </a:rPr>
              <a:t>Doesn’t make any sense?  Well lets keep going and hopefully this will become more clear when we move on to tracing through a recursive function.</a:t>
            </a:r>
          </a:p>
          <a:p>
            <a:r>
              <a:rPr lang="en-US" sz="2400">
                <a:latin typeface="Georgia" pitchFamily="18" charset="0"/>
                <a:sym typeface="Wingdings" pitchFamily="2" charset="2"/>
              </a:rPr>
              <a:t></a:t>
            </a:r>
            <a:r>
              <a:rPr lang="en-US" sz="2400">
                <a:latin typeface="Georgia" pitchFamily="18" charset="0"/>
              </a:rPr>
              <a:t>Now we have only one final step. What do I do once I REACH that terminating condition thing? </a:t>
            </a:r>
          </a:p>
          <a:p>
            <a:r>
              <a:rPr lang="en-US" sz="2400">
                <a:latin typeface="Georgia" pitchFamily="18" charset="0"/>
              </a:rPr>
              <a:t>Once we reach termination, we have our output, so we no longer want to recall our function, so we know we won’t have that under our condition, and we know we have our sum already, so we don’t want to add anything else to it… </a:t>
            </a:r>
          </a:p>
          <a:p>
            <a:r>
              <a:rPr lang="en-US" sz="2400">
                <a:latin typeface="Georgia" pitchFamily="18" charset="0"/>
              </a:rPr>
              <a:t>so… </a:t>
            </a:r>
            <a:r>
              <a:rPr lang="en-US" sz="2400">
                <a:latin typeface="Georgia" pitchFamily="18" charset="0"/>
                <a:sym typeface="Wingdings" pitchFamily="2" charset="2"/>
              </a:rPr>
              <a:t>     if isempty(vector)</a:t>
            </a:r>
          </a:p>
          <a:p>
            <a:r>
              <a:rPr lang="en-US" sz="2400">
                <a:latin typeface="Georgia" pitchFamily="18" charset="0"/>
                <a:sym typeface="Wingdings" pitchFamily="2" charset="2"/>
              </a:rPr>
              <a:t>		     output = 0;</a:t>
            </a:r>
            <a:endParaRPr lang="en-US" sz="240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Okay so what did all that amount to? </a:t>
            </a:r>
          </a:p>
        </p:txBody>
      </p:sp>
      <p:sp>
        <p:nvSpPr>
          <p:cNvPr id="19458" name="Rectangle 2"/>
          <p:cNvSpPr>
            <a:spLocks noChangeArrowheads="1"/>
          </p:cNvSpPr>
          <p:nvPr/>
        </p:nvSpPr>
        <p:spPr bwMode="auto">
          <a:xfrm>
            <a:off x="533400" y="1524000"/>
            <a:ext cx="8305800" cy="4094163"/>
          </a:xfrm>
          <a:prstGeom prst="rect">
            <a:avLst/>
          </a:prstGeom>
          <a:noFill/>
          <a:ln w="9525">
            <a:noFill/>
            <a:miter lim="800000"/>
            <a:headEnd/>
            <a:tailEnd/>
          </a:ln>
        </p:spPr>
        <p:txBody>
          <a:bodyPr>
            <a:spAutoFit/>
          </a:bodyPr>
          <a:lstStyle/>
          <a:p>
            <a:r>
              <a:rPr lang="en-US">
                <a:latin typeface="Georgia" pitchFamily="18" charset="0"/>
              </a:rPr>
              <a:t> </a:t>
            </a:r>
          </a:p>
          <a:p>
            <a:r>
              <a:rPr lang="en-US" sz="3200">
                <a:latin typeface="Georgia" pitchFamily="18" charset="0"/>
              </a:rPr>
              <a:t>function output = mySum(vector)</a:t>
            </a:r>
          </a:p>
          <a:p>
            <a:endParaRPr lang="en-US" sz="3200">
              <a:latin typeface="Georgia" pitchFamily="18" charset="0"/>
            </a:endParaRPr>
          </a:p>
          <a:p>
            <a:r>
              <a:rPr lang="en-US" sz="3200">
                <a:latin typeface="Georgia" pitchFamily="18" charset="0"/>
              </a:rPr>
              <a:t>if   isempty(vector)</a:t>
            </a:r>
          </a:p>
          <a:p>
            <a:r>
              <a:rPr lang="en-US" sz="3200">
                <a:latin typeface="Georgia" pitchFamily="18" charset="0"/>
              </a:rPr>
              <a:t>    output = 0;</a:t>
            </a:r>
          </a:p>
          <a:p>
            <a:r>
              <a:rPr lang="en-US" sz="3200">
                <a:latin typeface="Georgia" pitchFamily="18" charset="0"/>
              </a:rPr>
              <a:t>else</a:t>
            </a:r>
          </a:p>
          <a:p>
            <a:r>
              <a:rPr lang="en-US" sz="3200">
                <a:latin typeface="Georgia" pitchFamily="18" charset="0"/>
              </a:rPr>
              <a:t>    output = vector(1) + mySum(vec(2:end));</a:t>
            </a:r>
          </a:p>
          <a:p>
            <a:r>
              <a:rPr lang="en-US" sz="3200">
                <a:latin typeface="Georgia" pitchFamily="18" charset="0"/>
              </a:rPr>
              <a:t>end</a:t>
            </a:r>
          </a:p>
          <a:p>
            <a:endParaRPr lang="en-US">
              <a:latin typeface="Georg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3">
                    <a:shade val="75000"/>
                  </a:schemeClr>
                </a:solidFill>
              </a:rPr>
              <a:t>Lets Trace that thing so we UNDERSTAND it:</a:t>
            </a:r>
            <a:endParaRPr lang="en-US" dirty="0">
              <a:solidFill>
                <a:schemeClr val="accent3">
                  <a:shade val="75000"/>
                </a:schemeClr>
              </a:solidFill>
            </a:endParaRPr>
          </a:p>
        </p:txBody>
      </p:sp>
      <p:sp>
        <p:nvSpPr>
          <p:cNvPr id="3" name="TextBox 2"/>
          <p:cNvSpPr txBox="1"/>
          <p:nvPr/>
        </p:nvSpPr>
        <p:spPr>
          <a:xfrm>
            <a:off x="304800" y="1041400"/>
            <a:ext cx="8534400" cy="5491163"/>
          </a:xfrm>
          <a:prstGeom prst="rect">
            <a:avLst/>
          </a:prstGeom>
          <a:noFill/>
        </p:spPr>
        <p:txBody>
          <a:bodyPr>
            <a:spAutoFit/>
          </a:bodyPr>
          <a:lstStyle/>
          <a:p>
            <a:r>
              <a:rPr lang="en-US">
                <a:latin typeface="Georgia" pitchFamily="18" charset="0"/>
              </a:rPr>
              <a:t> </a:t>
            </a:r>
          </a:p>
          <a:p>
            <a:r>
              <a:rPr lang="en-US" sz="2000">
                <a:latin typeface="Georgia" pitchFamily="18" charset="0"/>
              </a:rPr>
              <a:t>1.	</a:t>
            </a:r>
            <a:r>
              <a:rPr lang="en-US" sz="2000">
                <a:solidFill>
                  <a:srgbClr val="59AAF2"/>
                </a:solidFill>
                <a:latin typeface="Georgia" pitchFamily="18" charset="0"/>
              </a:rPr>
              <a:t>function</a:t>
            </a:r>
            <a:r>
              <a:rPr lang="en-US" sz="2000">
                <a:latin typeface="Georgia" pitchFamily="18" charset="0"/>
              </a:rPr>
              <a:t>    output = mySum(vector)</a:t>
            </a:r>
          </a:p>
          <a:p>
            <a:r>
              <a:rPr lang="en-US" sz="2000">
                <a:latin typeface="Georgia" pitchFamily="18" charset="0"/>
              </a:rPr>
              <a:t>2.		</a:t>
            </a:r>
            <a:r>
              <a:rPr lang="en-US" sz="2000">
                <a:solidFill>
                  <a:srgbClr val="59AAF2"/>
                </a:solidFill>
                <a:latin typeface="Georgia" pitchFamily="18" charset="0"/>
              </a:rPr>
              <a:t>if</a:t>
            </a:r>
            <a:r>
              <a:rPr lang="en-US" sz="2000">
                <a:latin typeface="Georgia" pitchFamily="18" charset="0"/>
              </a:rPr>
              <a:t>    isempty(vector)</a:t>
            </a:r>
          </a:p>
          <a:p>
            <a:r>
              <a:rPr lang="en-US" sz="2000">
                <a:latin typeface="Georgia" pitchFamily="18" charset="0"/>
              </a:rPr>
              <a:t> 3.		     output= 0;</a:t>
            </a:r>
          </a:p>
          <a:p>
            <a:r>
              <a:rPr lang="en-US" sz="2000">
                <a:latin typeface="Georgia" pitchFamily="18" charset="0"/>
              </a:rPr>
              <a:t>4.		</a:t>
            </a:r>
            <a:r>
              <a:rPr lang="en-US" sz="2000">
                <a:solidFill>
                  <a:srgbClr val="59AAF2"/>
                </a:solidFill>
                <a:latin typeface="Georgia" pitchFamily="18" charset="0"/>
              </a:rPr>
              <a:t>else</a:t>
            </a:r>
          </a:p>
          <a:p>
            <a:r>
              <a:rPr lang="en-US" sz="2000">
                <a:latin typeface="Georgia" pitchFamily="18" charset="0"/>
              </a:rPr>
              <a:t> 5.   		     output= vector(1) + mySum(vector(2:end));</a:t>
            </a:r>
          </a:p>
          <a:p>
            <a:r>
              <a:rPr lang="en-US" sz="2000">
                <a:latin typeface="Georgia" pitchFamily="18" charset="0"/>
              </a:rPr>
              <a:t>6.		</a:t>
            </a:r>
            <a:r>
              <a:rPr lang="en-US" sz="2000">
                <a:solidFill>
                  <a:srgbClr val="59AAF2"/>
                </a:solidFill>
                <a:latin typeface="Georgia" pitchFamily="18" charset="0"/>
              </a:rPr>
              <a:t>end</a:t>
            </a:r>
          </a:p>
          <a:p>
            <a:endParaRPr lang="en-US">
              <a:latin typeface="Georgia" pitchFamily="18" charset="0"/>
            </a:endParaRPr>
          </a:p>
          <a:p>
            <a:endParaRPr lang="en-US">
              <a:latin typeface="Georgia" pitchFamily="18" charset="0"/>
            </a:endParaRPr>
          </a:p>
          <a:p>
            <a:r>
              <a:rPr lang="en-US" b="1" u="sng">
                <a:latin typeface="Georgia" pitchFamily="18" charset="0"/>
              </a:rPr>
              <a:t>Line 1</a:t>
            </a:r>
            <a:r>
              <a:rPr lang="en-US">
                <a:latin typeface="Georgia" pitchFamily="18" charset="0"/>
              </a:rPr>
              <a:t>:   Function Header for mySum with vector as our input </a:t>
            </a:r>
          </a:p>
          <a:p>
            <a:r>
              <a:rPr lang="en-US" b="1" u="sng">
                <a:latin typeface="Georgia" pitchFamily="18" charset="0"/>
              </a:rPr>
              <a:t>Line2: </a:t>
            </a:r>
            <a:r>
              <a:rPr lang="en-US">
                <a:latin typeface="Georgia" pitchFamily="18" charset="0"/>
              </a:rPr>
              <a:t>This is our terminating condition</a:t>
            </a:r>
          </a:p>
          <a:p>
            <a:r>
              <a:rPr lang="en-US" b="1" u="sng">
                <a:latin typeface="Georgia" pitchFamily="18" charset="0"/>
              </a:rPr>
              <a:t>Line 3</a:t>
            </a:r>
            <a:r>
              <a:rPr lang="en-US">
                <a:latin typeface="Georgia" pitchFamily="18" charset="0"/>
              </a:rPr>
              <a:t>: our vector was empty so the value of our function call here was zero. What you are thinking at this point is, well, once we are done adding, won’t this reset output to zero and erase all our work? NOPE! Why? because …. lets move to …</a:t>
            </a:r>
          </a:p>
          <a:p>
            <a:r>
              <a:rPr lang="en-US" b="1" u="sng">
                <a:latin typeface="Georgia" pitchFamily="18" charset="0"/>
              </a:rPr>
              <a:t>Line 5: </a:t>
            </a:r>
            <a:r>
              <a:rPr lang="en-US">
                <a:latin typeface="Georgia" pitchFamily="18" charset="0"/>
              </a:rPr>
              <a:t>We need to sum up the values, so we take the first element, vector(1) and add it to the next element by recalling the function changing the input to vector(2:end). So when we recall the function, output is </a:t>
            </a:r>
            <a:r>
              <a:rPr lang="en-US">
                <a:latin typeface="Georgia" pitchFamily="18" charset="0"/>
                <a:sym typeface="Wingdings" pitchFamily="2" charset="2"/>
              </a:rPr>
              <a:t> vector(1) + the first element of our new input ‘vector’ + mySum(the new input( 2:end))… lets look at that again:</a:t>
            </a:r>
            <a:endParaRPr lang="en-US">
              <a:latin typeface="Georg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Look at it:</a:t>
            </a:r>
          </a:p>
        </p:txBody>
      </p:sp>
      <p:sp>
        <p:nvSpPr>
          <p:cNvPr id="21508" name="Text Box 4"/>
          <p:cNvSpPr txBox="1">
            <a:spLocks noChangeArrowheads="1"/>
          </p:cNvSpPr>
          <p:nvPr/>
        </p:nvSpPr>
        <p:spPr bwMode="auto">
          <a:xfrm>
            <a:off x="304800" y="1295400"/>
            <a:ext cx="8610600" cy="5043488"/>
          </a:xfrm>
          <a:prstGeom prst="rect">
            <a:avLst/>
          </a:prstGeom>
          <a:noFill/>
          <a:ln w="9525">
            <a:noFill/>
            <a:miter lim="800000"/>
            <a:headEnd/>
            <a:tailEnd/>
          </a:ln>
          <a:effectLst/>
        </p:spPr>
        <p:txBody>
          <a:bodyPr>
            <a:spAutoFit/>
          </a:bodyPr>
          <a:lstStyle/>
          <a:p>
            <a:pPr>
              <a:spcBef>
                <a:spcPct val="50000"/>
              </a:spcBef>
            </a:pPr>
            <a:r>
              <a:rPr lang="en-US">
                <a:solidFill>
                  <a:schemeClr val="accent1"/>
                </a:solidFill>
              </a:rPr>
              <a:t>vector = [3, 5, 1, 8, 7];</a:t>
            </a:r>
          </a:p>
          <a:p>
            <a:pPr>
              <a:spcBef>
                <a:spcPct val="50000"/>
              </a:spcBef>
            </a:pPr>
            <a:r>
              <a:rPr lang="en-US">
                <a:solidFill>
                  <a:schemeClr val="accent1"/>
                </a:solidFill>
              </a:rPr>
              <a:t>out = mySum(vector);</a:t>
            </a:r>
            <a:r>
              <a:rPr lang="en-US"/>
              <a:t>                  </a:t>
            </a:r>
            <a:r>
              <a:rPr lang="en-US">
                <a:sym typeface="Wingdings" pitchFamily="2" charset="2"/>
              </a:rPr>
              <a:t> we know that ‘out’ will be 24… if we can add …</a:t>
            </a:r>
          </a:p>
          <a:p>
            <a:pPr>
              <a:spcBef>
                <a:spcPct val="50000"/>
              </a:spcBef>
            </a:pPr>
            <a:endParaRPr lang="en-US">
              <a:sym typeface="Wingdings" pitchFamily="2" charset="2"/>
            </a:endParaRPr>
          </a:p>
          <a:p>
            <a:pPr>
              <a:spcBef>
                <a:spcPct val="50000"/>
              </a:spcBef>
            </a:pPr>
            <a:r>
              <a:rPr lang="en-US">
                <a:sym typeface="Wingdings" pitchFamily="2" charset="2"/>
              </a:rPr>
              <a:t>Here’s how it looks internally in MATLAB:</a:t>
            </a:r>
          </a:p>
          <a:p>
            <a:pPr>
              <a:spcBef>
                <a:spcPct val="50000"/>
              </a:spcBef>
            </a:pPr>
            <a:r>
              <a:rPr lang="en-US">
                <a:solidFill>
                  <a:schemeClr val="accent1"/>
                </a:solidFill>
                <a:sym typeface="Wingdings" pitchFamily="2" charset="2"/>
              </a:rPr>
              <a:t>3 + mySum([5 1 8 7])                  </a:t>
            </a:r>
            <a:r>
              <a:rPr lang="en-US">
                <a:sym typeface="Wingdings" pitchFamily="2" charset="2"/>
              </a:rPr>
              <a:t> where [5 1 8 7]   is vector 2:end   right?</a:t>
            </a:r>
          </a:p>
          <a:p>
            <a:pPr>
              <a:spcBef>
                <a:spcPct val="50000"/>
              </a:spcBef>
            </a:pPr>
            <a:r>
              <a:rPr lang="en-US">
                <a:solidFill>
                  <a:schemeClr val="accent1"/>
                </a:solidFill>
                <a:sym typeface="Wingdings" pitchFamily="2" charset="2"/>
              </a:rPr>
              <a:t>3 + 5 + mySum([1 8 7])                </a:t>
            </a:r>
            <a:r>
              <a:rPr lang="en-US">
                <a:sym typeface="Wingdings" pitchFamily="2" charset="2"/>
              </a:rPr>
              <a:t> [1 8 7]   is the new ‘vector’ from above of 2:end</a:t>
            </a:r>
          </a:p>
          <a:p>
            <a:pPr>
              <a:spcBef>
                <a:spcPct val="50000"/>
              </a:spcBef>
            </a:pPr>
            <a:r>
              <a:rPr lang="en-US">
                <a:solidFill>
                  <a:schemeClr val="accent1"/>
                </a:solidFill>
                <a:sym typeface="Wingdings" pitchFamily="2" charset="2"/>
              </a:rPr>
              <a:t>3 + 5 + 1 + mySum([8 7])</a:t>
            </a:r>
          </a:p>
          <a:p>
            <a:pPr>
              <a:spcBef>
                <a:spcPct val="50000"/>
              </a:spcBef>
            </a:pPr>
            <a:r>
              <a:rPr lang="en-US">
                <a:solidFill>
                  <a:schemeClr val="accent1"/>
                </a:solidFill>
                <a:sym typeface="Wingdings" pitchFamily="2" charset="2"/>
              </a:rPr>
              <a:t>3 + 5 + 1 + 8 + mySum( 7 )</a:t>
            </a:r>
          </a:p>
          <a:p>
            <a:pPr>
              <a:spcBef>
                <a:spcPct val="50000"/>
              </a:spcBef>
            </a:pPr>
            <a:r>
              <a:rPr lang="en-US">
                <a:solidFill>
                  <a:schemeClr val="accent1"/>
                </a:solidFill>
                <a:sym typeface="Wingdings" pitchFamily="2" charset="2"/>
              </a:rPr>
              <a:t>3 + 5 + 1 + 8 + 7 + mySum()</a:t>
            </a:r>
          </a:p>
          <a:p>
            <a:pPr>
              <a:spcBef>
                <a:spcPct val="50000"/>
              </a:spcBef>
            </a:pPr>
            <a:r>
              <a:rPr lang="en-US">
                <a:solidFill>
                  <a:schemeClr val="accent1"/>
                </a:solidFill>
                <a:sym typeface="Wingdings" pitchFamily="2" charset="2"/>
              </a:rPr>
              <a:t>3 + 5 + 1 + 8 + 7 + ??????</a:t>
            </a:r>
            <a:r>
              <a:rPr lang="en-US">
                <a:sym typeface="Wingdings" pitchFamily="2" charset="2"/>
              </a:rPr>
              <a:t>     what happens when our vector is empty? whats the value of out?  We set it to zero right? so we get:</a:t>
            </a:r>
          </a:p>
          <a:p>
            <a:pPr>
              <a:spcBef>
                <a:spcPct val="50000"/>
              </a:spcBef>
            </a:pPr>
            <a:r>
              <a:rPr lang="en-US">
                <a:solidFill>
                  <a:schemeClr val="accent1"/>
                </a:solidFill>
                <a:sym typeface="Wingdings" pitchFamily="2" charset="2"/>
              </a:rPr>
              <a:t>3 + 5 + 1 + 8 + 7 + 0</a:t>
            </a:r>
            <a:r>
              <a:rPr lang="en-US">
                <a:sym typeface="Wingdings" pitchFamily="2" charset="2"/>
              </a:rPr>
              <a:t>     and we didn’t call another clone, so it has to stop here correct? Yep. And the final value of out is: </a:t>
            </a:r>
            <a:r>
              <a:rPr lang="en-US">
                <a:solidFill>
                  <a:schemeClr val="accent1"/>
                </a:solidFill>
                <a:sym typeface="Wingdings" pitchFamily="2" charset="2"/>
              </a:rPr>
              <a:t>3 + 5 + 1 + 8 + 7 + 0  = </a:t>
            </a:r>
            <a:r>
              <a:rPr lang="en-US" b="1">
                <a:solidFill>
                  <a:schemeClr val="folHlink"/>
                </a:solidFill>
                <a:sym typeface="Wingdings" pitchFamily="2" charset="2"/>
              </a:rPr>
              <a:t>24</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97</TotalTime>
  <Words>923</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6</vt:i4>
      </vt:variant>
      <vt:variant>
        <vt:lpstr>Design Template</vt:lpstr>
      </vt:variant>
      <vt:variant>
        <vt:i4>12</vt:i4>
      </vt:variant>
      <vt:variant>
        <vt:lpstr>Slide Titles</vt:lpstr>
      </vt:variant>
      <vt:variant>
        <vt:i4>12</vt:i4>
      </vt:variant>
    </vt:vector>
  </HeadingPairs>
  <TitlesOfParts>
    <vt:vector size="30" baseType="lpstr">
      <vt:lpstr>Georgia</vt:lpstr>
      <vt:lpstr>Arial</vt:lpstr>
      <vt:lpstr>Wingdings 2</vt:lpstr>
      <vt:lpstr>Wingdings</vt:lpstr>
      <vt:lpstr>Calibri</vt:lpstr>
      <vt:lpstr>Courier New</vt:lpstr>
      <vt:lpstr>Civic</vt:lpstr>
      <vt:lpstr>Civic</vt:lpstr>
      <vt:lpstr>Civic</vt:lpstr>
      <vt:lpstr>Civic</vt:lpstr>
      <vt:lpstr>Civic</vt:lpstr>
      <vt:lpstr>Civic</vt:lpstr>
      <vt:lpstr>Civic</vt:lpstr>
      <vt:lpstr>Civic</vt:lpstr>
      <vt:lpstr>Civic</vt:lpstr>
      <vt:lpstr>Civic</vt:lpstr>
      <vt:lpstr>Civic</vt:lpstr>
      <vt:lpstr>Civic</vt:lpstr>
      <vt:lpstr>Recursion</vt:lpstr>
      <vt:lpstr>What is Recursion? </vt:lpstr>
      <vt:lpstr>The Three Pillars, REMEMBER THEM!</vt:lpstr>
      <vt:lpstr>So HOW am I supposed to DO this stuff? </vt:lpstr>
      <vt:lpstr>Okay, terminating blah blah blah what now?</vt:lpstr>
      <vt:lpstr>Slide 6</vt:lpstr>
      <vt:lpstr>Okay so what did all that amount to? </vt:lpstr>
      <vt:lpstr>Lets Trace that thing so we UNDERSTAND it:</vt:lpstr>
      <vt:lpstr>Look at it:</vt:lpstr>
      <vt:lpstr>Okay, that was a simple example, for understanding purposes, let’s do a harder one….</vt:lpstr>
      <vt:lpstr>Solution:</vt:lpstr>
      <vt:lpstr>Go over that one.</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Your User Name</dc:creator>
  <cp:lastModifiedBy>KINNASR</cp:lastModifiedBy>
  <cp:revision>15</cp:revision>
  <dcterms:created xsi:type="dcterms:W3CDTF">2009-10-13T16:21:08Z</dcterms:created>
  <dcterms:modified xsi:type="dcterms:W3CDTF">2010-07-01T17:27:24Z</dcterms:modified>
</cp:coreProperties>
</file>