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63" r:id="rId3"/>
    <p:sldId id="266" r:id="rId4"/>
    <p:sldId id="291" r:id="rId5"/>
    <p:sldId id="292" r:id="rId6"/>
    <p:sldId id="330" r:id="rId7"/>
    <p:sldId id="293" r:id="rId8"/>
    <p:sldId id="296" r:id="rId9"/>
    <p:sldId id="297" r:id="rId10"/>
    <p:sldId id="298" r:id="rId11"/>
    <p:sldId id="327" r:id="rId12"/>
    <p:sldId id="294" r:id="rId13"/>
    <p:sldId id="295" r:id="rId14"/>
    <p:sldId id="299" r:id="rId15"/>
    <p:sldId id="300" r:id="rId16"/>
    <p:sldId id="301" r:id="rId17"/>
    <p:sldId id="328" r:id="rId18"/>
    <p:sldId id="302" r:id="rId19"/>
    <p:sldId id="314" r:id="rId20"/>
    <p:sldId id="315" r:id="rId21"/>
    <p:sldId id="316" r:id="rId22"/>
    <p:sldId id="317" r:id="rId23"/>
    <p:sldId id="318" r:id="rId24"/>
    <p:sldId id="32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ED4F-7A40-A343-BFCF-C074EFF113C8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0785-509C-0F46-8E52-7C180256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8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75B9A20-31AF-2F4E-A61D-FCAD9AAC04DB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878E95-6304-974E-9BFB-D4B56621C43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Sonal Dekhane</a:t>
            </a:r>
          </a:p>
          <a:p>
            <a:r>
              <a:rPr lang="en-US" dirty="0" smtClean="0"/>
              <a:t>ITEC 3200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The normalized table(s)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5542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CUSTOMER(</a:t>
            </a:r>
            <a:r>
              <a:rPr lang="en-US" u="sng" dirty="0" smtClean="0">
                <a:ea typeface="+mn-ea"/>
              </a:rPr>
              <a:t>CID</a:t>
            </a:r>
            <a:r>
              <a:rPr lang="en-US" dirty="0" smtClean="0">
                <a:ea typeface="+mn-ea"/>
              </a:rPr>
              <a:t>, </a:t>
            </a:r>
            <a:r>
              <a:rPr lang="en-US" dirty="0" err="1" smtClean="0">
                <a:ea typeface="+mn-ea"/>
              </a:rPr>
              <a:t>Cname</a:t>
            </a:r>
            <a:r>
              <a:rPr lang="en-US" dirty="0" smtClean="0">
                <a:ea typeface="+mn-ea"/>
              </a:rPr>
              <a:t>, Phone)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ORDER(</a:t>
            </a:r>
            <a:r>
              <a:rPr lang="en-US" u="sng" dirty="0" err="1" smtClean="0">
                <a:ea typeface="+mn-ea"/>
              </a:rPr>
              <a:t>OrderNum</a:t>
            </a:r>
            <a:r>
              <a:rPr lang="en-US" dirty="0" smtClean="0">
                <a:ea typeface="+mn-ea"/>
              </a:rPr>
              <a:t>, </a:t>
            </a:r>
            <a:r>
              <a:rPr lang="en-US" dirty="0" err="1" smtClean="0">
                <a:ea typeface="+mn-ea"/>
              </a:rPr>
              <a:t>Orderdate</a:t>
            </a:r>
            <a:r>
              <a:rPr lang="en-US" dirty="0" smtClean="0">
                <a:ea typeface="+mn-ea"/>
              </a:rPr>
              <a:t>, </a:t>
            </a:r>
            <a:r>
              <a:rPr lang="en-US" i="1" dirty="0" smtClean="0">
                <a:ea typeface="+mn-ea"/>
              </a:rPr>
              <a:t>CID</a:t>
            </a:r>
            <a:r>
              <a:rPr lang="en-US" dirty="0" smtClean="0">
                <a:ea typeface="+mn-ea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      </a:t>
            </a:r>
            <a:r>
              <a:rPr lang="en-US" dirty="0" err="1" smtClean="0">
                <a:ea typeface="+mn-ea"/>
              </a:rPr>
              <a:t>FK</a:t>
            </a:r>
            <a:r>
              <a:rPr lang="en-US" dirty="0" smtClean="0">
                <a:ea typeface="+mn-ea"/>
              </a:rPr>
              <a:t>  CID </a:t>
            </a:r>
            <a:r>
              <a:rPr lang="en-US" dirty="0" smtClean="0">
                <a:ea typeface="+mn-ea"/>
                <a:sym typeface="Wingdings" pitchFamily="2" charset="2"/>
              </a:rPr>
              <a:t> CUSTOMER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7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the following table in 1NF? Why or why not? If not, convert it into 1NF</a:t>
            </a:r>
          </a:p>
          <a:p>
            <a:pPr lvl="1"/>
            <a:r>
              <a:rPr lang="en-US" dirty="0" smtClean="0"/>
              <a:t>STUDENT(</a:t>
            </a:r>
            <a:r>
              <a:rPr lang="en-US" u="sng" dirty="0" smtClean="0"/>
              <a:t>StudentNumber</a:t>
            </a:r>
            <a:r>
              <a:rPr lang="en-US" dirty="0" smtClean="0"/>
              <a:t>, StudentName, Major, (</a:t>
            </a:r>
            <a:r>
              <a:rPr lang="en-US" dirty="0" err="1" smtClean="0"/>
              <a:t>AdviserID</a:t>
            </a:r>
            <a:r>
              <a:rPr lang="en-US" dirty="0" smtClean="0"/>
              <a:t>, </a:t>
            </a:r>
            <a:r>
              <a:rPr lang="en-US" dirty="0" err="1" smtClean="0"/>
              <a:t>AdviserName</a:t>
            </a:r>
            <a:r>
              <a:rPr lang="en-US" dirty="0" smtClean="0"/>
              <a:t>, </a:t>
            </a:r>
            <a:r>
              <a:rPr lang="en-US" dirty="0" err="1" smtClean="0"/>
              <a:t>AdviserDiscipline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table is in second normal form if:</a:t>
            </a:r>
          </a:p>
          <a:p>
            <a:pPr lvl="1"/>
            <a:r>
              <a:rPr lang="en-US" dirty="0" smtClean="0"/>
              <a:t>It is in 1NF</a:t>
            </a:r>
          </a:p>
          <a:p>
            <a:pPr lvl="1"/>
            <a:r>
              <a:rPr lang="en-US" dirty="0" smtClean="0"/>
              <a:t>All </a:t>
            </a:r>
            <a:r>
              <a:rPr lang="en-US" b="1" dirty="0" smtClean="0"/>
              <a:t>non-key</a:t>
            </a:r>
            <a:r>
              <a:rPr lang="en-US" dirty="0" smtClean="0"/>
              <a:t> attributes are determined by the entire primary key</a:t>
            </a:r>
          </a:p>
          <a:p>
            <a:pPr lvl="2"/>
            <a:r>
              <a:rPr lang="en-US" dirty="0" smtClean="0"/>
              <a:t>If primary key is a composite key, no attribute should be determined by just a part of the composite key</a:t>
            </a:r>
          </a:p>
        </p:txBody>
      </p:sp>
    </p:spTree>
    <p:extLst>
      <p:ext uri="{BB962C8B-B14F-4D97-AF65-F5344CB8AC3E}">
        <p14:creationId xmlns:p14="http://schemas.microsoft.com/office/powerpoint/2010/main" val="21155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7225" y="228600"/>
            <a:ext cx="8486775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Tahoma" charset="0"/>
              </a:rPr>
              <a:t>Example:  ORDERLINE </a:t>
            </a:r>
            <a:r>
              <a:rPr lang="en-US" sz="4000" dirty="0">
                <a:latin typeface="Tahoma" charset="0"/>
              </a:rPr>
              <a:t>table</a:t>
            </a:r>
          </a:p>
        </p:txBody>
      </p:sp>
      <p:sp>
        <p:nvSpPr>
          <p:cNvPr id="2498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ORDERLINE(</a:t>
            </a:r>
            <a:r>
              <a:rPr lang="en-US" sz="2800" u="sng" dirty="0" err="1">
                <a:latin typeface="Tahoma" charset="0"/>
              </a:rPr>
              <a:t>OrderNum</a:t>
            </a:r>
            <a:r>
              <a:rPr lang="en-US" sz="2800" dirty="0">
                <a:latin typeface="Tahoma" charset="0"/>
              </a:rPr>
              <a:t>, </a:t>
            </a:r>
            <a:r>
              <a:rPr lang="en-US" sz="2800" u="sng" dirty="0" err="1">
                <a:latin typeface="Tahoma" charset="0"/>
              </a:rPr>
              <a:t>PartNum</a:t>
            </a:r>
            <a:r>
              <a:rPr lang="en-US" sz="2800" dirty="0">
                <a:latin typeface="Tahoma" charset="0"/>
              </a:rPr>
              <a:t>, </a:t>
            </a:r>
            <a:r>
              <a:rPr lang="en-US" sz="2800" dirty="0" err="1">
                <a:latin typeface="Tahoma" charset="0"/>
              </a:rPr>
              <a:t>PartDescr</a:t>
            </a:r>
            <a:r>
              <a:rPr lang="en-US" sz="2800" dirty="0">
                <a:latin typeface="Tahoma" charset="0"/>
              </a:rPr>
              <a:t>, </a:t>
            </a:r>
            <a:r>
              <a:rPr lang="en-US" sz="2800" dirty="0" err="1">
                <a:latin typeface="Tahoma" charset="0"/>
              </a:rPr>
              <a:t>Qty</a:t>
            </a:r>
            <a:r>
              <a:rPr lang="en-US" sz="2800" dirty="0">
                <a:latin typeface="Tahoma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  The problem is this:</a:t>
            </a: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914400" y="41148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/>
              <a:t>ORDERLINE(</a:t>
            </a:r>
            <a:r>
              <a:rPr lang="en-US" u="sng"/>
              <a:t>OrderNum</a:t>
            </a:r>
            <a:r>
              <a:rPr lang="en-US"/>
              <a:t>, </a:t>
            </a:r>
            <a:r>
              <a:rPr lang="en-US" u="sng">
                <a:solidFill>
                  <a:srgbClr val="063DE8"/>
                </a:solidFill>
              </a:rPr>
              <a:t>PartNum</a:t>
            </a:r>
            <a:r>
              <a:rPr lang="en-US">
                <a:solidFill>
                  <a:srgbClr val="063DE8"/>
                </a:solidFill>
              </a:rPr>
              <a:t>, PartDescr</a:t>
            </a:r>
            <a:r>
              <a:rPr lang="en-US"/>
              <a:t>, Qty)</a:t>
            </a:r>
          </a:p>
        </p:txBody>
      </p:sp>
      <p:sp>
        <p:nvSpPr>
          <p:cNvPr id="25605" name="Line 1029"/>
          <p:cNvSpPr>
            <a:spLocks noChangeShapeType="1"/>
          </p:cNvSpPr>
          <p:nvPr/>
        </p:nvSpPr>
        <p:spPr bwMode="auto">
          <a:xfrm>
            <a:off x="4113663" y="484616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6" name="Line 1030"/>
          <p:cNvSpPr>
            <a:spLocks noChangeShapeType="1"/>
          </p:cNvSpPr>
          <p:nvPr/>
        </p:nvSpPr>
        <p:spPr bwMode="auto">
          <a:xfrm>
            <a:off x="4117063" y="44651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7" name="Line 1031"/>
          <p:cNvSpPr>
            <a:spLocks noChangeShapeType="1"/>
          </p:cNvSpPr>
          <p:nvPr/>
        </p:nvSpPr>
        <p:spPr bwMode="auto">
          <a:xfrm flipV="1">
            <a:off x="5485263" y="44651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2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28600"/>
            <a:ext cx="8486775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Converting ORDERLINE to 2NF: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981200"/>
            <a:ext cx="8421687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ORDERLINE(</a:t>
            </a:r>
            <a:r>
              <a:rPr lang="en-US" u="sng" dirty="0" err="1">
                <a:latin typeface="Tahoma" charset="0"/>
              </a:rPr>
              <a:t>OrderNum</a:t>
            </a:r>
            <a:r>
              <a:rPr lang="en-US" dirty="0">
                <a:latin typeface="Tahoma" charset="0"/>
              </a:rPr>
              <a:t>, </a:t>
            </a:r>
            <a:r>
              <a:rPr lang="en-US" u="sng" dirty="0" err="1">
                <a:latin typeface="Tahoma" charset="0"/>
              </a:rPr>
              <a:t>PartNum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>
                <a:latin typeface="Tahoma" charset="0"/>
              </a:rPr>
              <a:t>PartDescr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>
                <a:latin typeface="Tahoma" charset="0"/>
              </a:rPr>
              <a:t>Qty</a:t>
            </a:r>
            <a:r>
              <a:rPr lang="en-US" dirty="0">
                <a:latin typeface="Tahoma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ORDERLINE(</a:t>
            </a:r>
            <a:r>
              <a:rPr lang="en-US" u="sng" dirty="0" err="1">
                <a:latin typeface="Tahoma" charset="0"/>
              </a:rPr>
              <a:t>OrderNum</a:t>
            </a:r>
            <a:r>
              <a:rPr lang="en-US" dirty="0">
                <a:latin typeface="Tahoma" charset="0"/>
              </a:rPr>
              <a:t>, </a:t>
            </a:r>
            <a:r>
              <a:rPr lang="en-US" i="1" u="sng" dirty="0" err="1">
                <a:latin typeface="Tahoma" charset="0"/>
              </a:rPr>
              <a:t>PartNum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>
                <a:latin typeface="Tahoma" charset="0"/>
              </a:rPr>
              <a:t>Qty</a:t>
            </a:r>
            <a:r>
              <a:rPr lang="en-US" dirty="0" smtClean="0">
                <a:latin typeface="Tahoma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Tahoma" charset="0"/>
              </a:rPr>
              <a:t>FK </a:t>
            </a:r>
            <a:r>
              <a:rPr lang="en-US" dirty="0" err="1" smtClean="0">
                <a:latin typeface="Tahoma" charset="0"/>
              </a:rPr>
              <a:t>PartNum</a:t>
            </a:r>
            <a:r>
              <a:rPr lang="en-US" dirty="0" smtClean="0">
                <a:latin typeface="Tahoma" charset="0"/>
              </a:rPr>
              <a:t> -&gt; PART</a:t>
            </a: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PART(</a:t>
            </a:r>
            <a:r>
              <a:rPr lang="en-US" u="sng" dirty="0" err="1">
                <a:latin typeface="Tahoma" charset="0"/>
              </a:rPr>
              <a:t>PartNum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>
                <a:latin typeface="Tahoma" charset="0"/>
              </a:rPr>
              <a:t>PartDescr</a:t>
            </a:r>
            <a:r>
              <a:rPr lang="en-US" dirty="0">
                <a:latin typeface="Tahoma" charset="0"/>
              </a:rPr>
              <a:t>) </a:t>
            </a:r>
            <a:endParaRPr lang="en-US" dirty="0" smtClean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600200" y="247134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996148" y="2807958"/>
            <a:ext cx="221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Convert to 2NF</a:t>
            </a:r>
          </a:p>
        </p:txBody>
      </p:sp>
    </p:spTree>
    <p:extLst>
      <p:ext uri="{BB962C8B-B14F-4D97-AF65-F5344CB8AC3E}">
        <p14:creationId xmlns:p14="http://schemas.microsoft.com/office/powerpoint/2010/main" val="34080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 convert to 2NF: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SzTx/>
              <a:buFont typeface="Wingdings" charset="0"/>
              <a:buAutoNum type="arabicParenR"/>
            </a:pPr>
            <a:r>
              <a:rPr lang="en-US" dirty="0">
                <a:latin typeface="Tahoma" charset="0"/>
              </a:rPr>
              <a:t>Make a new table having the determinant, say D, as the key.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charset="0"/>
              <a:buAutoNum type="arabicParenR"/>
            </a:pPr>
            <a:r>
              <a:rPr lang="en-US" dirty="0">
                <a:latin typeface="Tahoma" charset="0"/>
              </a:rPr>
              <a:t>Move the column(s) dependent on D into the new table.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charset="0"/>
              <a:buAutoNum type="arabicParenR"/>
            </a:pPr>
            <a:r>
              <a:rPr lang="en-US" dirty="0">
                <a:latin typeface="Tahoma" charset="0"/>
              </a:rPr>
              <a:t>Leave D in the original </a:t>
            </a:r>
            <a:r>
              <a:rPr lang="en-US" dirty="0" smtClean="0">
                <a:latin typeface="Tahoma" charset="0"/>
              </a:rPr>
              <a:t>table as a primary and foreign key.</a:t>
            </a:r>
            <a:endParaRPr lang="en-US" dirty="0">
              <a:latin typeface="Tahoma" charset="0"/>
            </a:endParaRPr>
          </a:p>
          <a:p>
            <a:pPr marL="609600" indent="-609600" eaLnBrk="1" hangingPunct="1">
              <a:buClr>
                <a:schemeClr val="tx1"/>
              </a:buClr>
              <a:buSzTx/>
              <a:buFont typeface="Wingdings" charset="0"/>
              <a:buAutoNum type="arabicParenR"/>
            </a:pPr>
            <a:r>
              <a:rPr lang="en-US" dirty="0">
                <a:latin typeface="Tahoma" charset="0"/>
              </a:rPr>
              <a:t>Give the new table a meaningful name.</a:t>
            </a:r>
          </a:p>
        </p:txBody>
      </p:sp>
    </p:spTree>
    <p:extLst>
      <p:ext uri="{BB962C8B-B14F-4D97-AF65-F5344CB8AC3E}">
        <p14:creationId xmlns:p14="http://schemas.microsoft.com/office/powerpoint/2010/main" val="52586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note about 2NF: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If the primary key of the table consists of just one column, it is automatically in 2NF.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63DE8"/>
                </a:solidFill>
                <a:latin typeface="Tahoma" charset="0"/>
              </a:rPr>
              <a:t>CUSTOMER(</a:t>
            </a:r>
            <a:r>
              <a:rPr lang="en-US" u="sng" dirty="0">
                <a:solidFill>
                  <a:srgbClr val="063DE8"/>
                </a:solidFill>
                <a:latin typeface="Tahoma" charset="0"/>
              </a:rPr>
              <a:t>CID</a:t>
            </a:r>
            <a:r>
              <a:rPr lang="en-US" dirty="0">
                <a:solidFill>
                  <a:srgbClr val="063DE8"/>
                </a:solidFill>
                <a:latin typeface="Tahoma" charset="0"/>
              </a:rPr>
              <a:t>, </a:t>
            </a:r>
            <a:r>
              <a:rPr lang="en-US" dirty="0" err="1">
                <a:solidFill>
                  <a:srgbClr val="063DE8"/>
                </a:solidFill>
                <a:latin typeface="Tahoma" charset="0"/>
              </a:rPr>
              <a:t>Cname</a:t>
            </a:r>
            <a:r>
              <a:rPr lang="en-US" dirty="0">
                <a:solidFill>
                  <a:srgbClr val="063DE8"/>
                </a:solidFill>
                <a:latin typeface="Tahoma" charset="0"/>
              </a:rPr>
              <a:t>, Phone)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this table is in 1NF because there are no repeating </a:t>
            </a:r>
            <a:r>
              <a:rPr lang="en-US" dirty="0" smtClean="0">
                <a:latin typeface="Tahoma" charset="0"/>
              </a:rPr>
              <a:t>fields and it meets the definition of a relation with a primary key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this table is in 2NF because its key consists of just one column</a:t>
            </a:r>
          </a:p>
        </p:txBody>
      </p:sp>
    </p:spTree>
    <p:extLst>
      <p:ext uri="{BB962C8B-B14F-4D97-AF65-F5344CB8AC3E}">
        <p14:creationId xmlns:p14="http://schemas.microsoft.com/office/powerpoint/2010/main" val="173534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into 2NF</a:t>
            </a:r>
          </a:p>
          <a:p>
            <a:pPr lvl="1"/>
            <a:r>
              <a:rPr lang="en-US" dirty="0" smtClean="0"/>
              <a:t>DEPARTMENT(</a:t>
            </a:r>
            <a:r>
              <a:rPr lang="en-US" u="sng" dirty="0" smtClean="0"/>
              <a:t>DeptID</a:t>
            </a:r>
            <a:r>
              <a:rPr lang="en-US" dirty="0" smtClean="0"/>
              <a:t>, </a:t>
            </a:r>
            <a:r>
              <a:rPr lang="en-US" u="sng" dirty="0" smtClean="0"/>
              <a:t>ProjectID, </a:t>
            </a:r>
            <a:r>
              <a:rPr lang="en-US" dirty="0" smtClean="0"/>
              <a:t>DeptName, ProjectName)</a:t>
            </a:r>
          </a:p>
          <a:p>
            <a:pPr lvl="1"/>
            <a:r>
              <a:rPr lang="en-US" dirty="0" smtClean="0"/>
              <a:t>Given: ProjectID -&gt;ProjectName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Tahoma" charset="0"/>
              </a:rPr>
              <a:t>Third Normal Form</a:t>
            </a:r>
          </a:p>
        </p:txBody>
      </p:sp>
      <p:sp>
        <p:nvSpPr>
          <p:cNvPr id="183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464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table is in </a:t>
            </a:r>
            <a:r>
              <a:rPr lang="en-US">
                <a:solidFill>
                  <a:schemeClr val="hlink"/>
                </a:solidFill>
                <a:latin typeface="Tahoma" charset="0"/>
              </a:rPr>
              <a:t>third normal form</a:t>
            </a:r>
            <a:r>
              <a:rPr lang="en-US">
                <a:latin typeface="Tahoma" charset="0"/>
              </a:rPr>
              <a:t> (3NF) if it is in second normal form and if all of the columns are dependent only on the primary key (no other columns).</a:t>
            </a:r>
          </a:p>
        </p:txBody>
      </p:sp>
    </p:spTree>
    <p:extLst>
      <p:ext uri="{BB962C8B-B14F-4D97-AF65-F5344CB8AC3E}">
        <p14:creationId xmlns:p14="http://schemas.microsoft.com/office/powerpoint/2010/main" val="17502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/>
          <a:stretch>
            <a:fillRect/>
          </a:stretch>
        </p:blipFill>
        <p:spPr bwMode="auto">
          <a:xfrm>
            <a:off x="0" y="914400"/>
            <a:ext cx="8763000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09600" y="228600"/>
            <a:ext cx="807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/>
              <a:t>Customer Table not in 3</a:t>
            </a:r>
            <a:r>
              <a:rPr lang="en-US" sz="3200" b="1" baseline="30000"/>
              <a:t>rd</a:t>
            </a:r>
            <a:r>
              <a:rPr lang="en-US" sz="3200" b="1"/>
              <a:t> Normal Form</a:t>
            </a:r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304800" y="175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3048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774" name="Group 11"/>
          <p:cNvGrpSpPr>
            <a:grpSpLocks/>
          </p:cNvGrpSpPr>
          <p:nvPr/>
        </p:nvGrpSpPr>
        <p:grpSpPr bwMode="auto">
          <a:xfrm>
            <a:off x="6019800" y="1219200"/>
            <a:ext cx="2362200" cy="304800"/>
            <a:chOff x="3744" y="768"/>
            <a:chExt cx="1488" cy="192"/>
          </a:xfrm>
        </p:grpSpPr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V="1">
              <a:off x="3744" y="7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3744" y="768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4464" y="7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5232" y="7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02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relationship between attributes where one attribute (or a group of attributes) determines the value of another attribute in the same table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Cost of one cookie can determine the price of a box of 12 cookies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CookiePrice</a:t>
            </a:r>
            <a:r>
              <a:rPr lang="en-US" dirty="0" smtClean="0"/>
              <a:t>, Quantity) -&gt;  </a:t>
            </a:r>
            <a:r>
              <a:rPr lang="en-US" dirty="0" err="1" smtClean="0"/>
              <a:t>BoxPrice</a:t>
            </a:r>
            <a:endParaRPr lang="en-US" dirty="0" smtClean="0"/>
          </a:p>
          <a:p>
            <a:pPr lvl="2"/>
            <a:r>
              <a:rPr lang="en-US" dirty="0" err="1" smtClean="0"/>
              <a:t>CookiePrice</a:t>
            </a:r>
            <a:r>
              <a:rPr lang="en-US" dirty="0" smtClean="0"/>
              <a:t> and Quantity are called “determinants”</a:t>
            </a:r>
          </a:p>
          <a:p>
            <a:pPr lvl="3"/>
            <a:r>
              <a:rPr lang="en-US" dirty="0" smtClean="0"/>
              <a:t>They determine the </a:t>
            </a:r>
            <a:r>
              <a:rPr lang="en-US" dirty="0" err="1" smtClean="0"/>
              <a:t>BoxPrice</a:t>
            </a:r>
            <a:endParaRPr lang="en-US" dirty="0" smtClean="0"/>
          </a:p>
          <a:p>
            <a:pPr lvl="1"/>
            <a:r>
              <a:rPr lang="en-US" dirty="0" err="1" smtClean="0"/>
              <a:t>BoxPrice</a:t>
            </a:r>
            <a:r>
              <a:rPr lang="en-US" dirty="0" smtClean="0"/>
              <a:t> is functionally dependent on </a:t>
            </a:r>
            <a:r>
              <a:rPr lang="en-US" dirty="0" err="1" smtClean="0"/>
              <a:t>CookiePrice</a:t>
            </a:r>
            <a:r>
              <a:rPr lang="en-US" dirty="0" smtClean="0"/>
              <a:t> and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1"/>
          <a:stretch>
            <a:fillRect/>
          </a:stretch>
        </p:blipFill>
        <p:spPr bwMode="auto">
          <a:xfrm>
            <a:off x="0" y="990600"/>
            <a:ext cx="8909050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447800" y="152400"/>
            <a:ext cx="739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latin typeface="Arial" charset="0"/>
              </a:rPr>
              <a:t>Dependencies in Customer Table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61975" y="4343400"/>
            <a:ext cx="8493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b="1"/>
          </a:p>
          <a:p>
            <a:pPr eaLnBrk="1" hangingPunct="1"/>
            <a:r>
              <a:rPr lang="en-US" b="1"/>
              <a:t>Sales Rep Number        Slsr Last Name, Slsr First Name</a:t>
            </a: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3581400" y="4953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5715000" y="5105400"/>
            <a:ext cx="2667000" cy="1295400"/>
          </a:xfrm>
          <a:prstGeom prst="irregularSeal2">
            <a:avLst/>
          </a:prstGeom>
          <a:solidFill>
            <a:schemeClr val="accent2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Violates</a:t>
            </a:r>
          </a:p>
          <a:p>
            <a:pPr algn="ctr"/>
            <a:r>
              <a:rPr lang="en-US" b="1"/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24130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409721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Tahoma" charset="0"/>
              </a:rPr>
              <a:t>To convert to 3NF, do the same procedure as for 2NF: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SzTx/>
              <a:buFont typeface="Wingdings" charset="0"/>
              <a:buAutoNum type="arabicParenR"/>
            </a:pPr>
            <a:r>
              <a:rPr lang="en-US" sz="2800" dirty="0">
                <a:latin typeface="Tahoma" charset="0"/>
              </a:rPr>
              <a:t>Make a new table having the determinant, say D, as the key.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charset="0"/>
              <a:buAutoNum type="arabicParenR"/>
            </a:pPr>
            <a:r>
              <a:rPr lang="en-US" sz="2800" dirty="0">
                <a:latin typeface="Tahoma" charset="0"/>
              </a:rPr>
              <a:t>Move the column(s) dependent on D into the new table.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charset="0"/>
              <a:buAutoNum type="arabicParenR"/>
            </a:pPr>
            <a:r>
              <a:rPr lang="en-US" sz="2800" dirty="0">
                <a:latin typeface="Tahoma" charset="0"/>
              </a:rPr>
              <a:t>Leave D in the original </a:t>
            </a:r>
            <a:r>
              <a:rPr lang="en-US" sz="2800" dirty="0" smtClean="0">
                <a:latin typeface="Tahoma" charset="0"/>
              </a:rPr>
              <a:t>table.</a:t>
            </a:r>
            <a:endParaRPr lang="en-US" sz="2800" dirty="0">
              <a:latin typeface="Tahoma" charset="0"/>
            </a:endParaRPr>
          </a:p>
          <a:p>
            <a:pPr marL="609600" indent="-609600" eaLnBrk="1" hangingPunct="1">
              <a:buClr>
                <a:schemeClr val="tx1"/>
              </a:buClr>
              <a:buSzTx/>
              <a:buFont typeface="Wingdings" charset="0"/>
              <a:buAutoNum type="arabicParenR"/>
            </a:pPr>
            <a:r>
              <a:rPr lang="en-US" sz="2800" dirty="0">
                <a:latin typeface="Tahoma" charset="0"/>
              </a:rPr>
              <a:t>Give the new table a meaningful name.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charset="0"/>
              <a:buAutoNum type="arabicParenR"/>
            </a:pPr>
            <a:r>
              <a:rPr lang="en-US" sz="2800" dirty="0">
                <a:latin typeface="Tahoma" charset="0"/>
              </a:rPr>
              <a:t>D becomes a foreign key (references the new table.)</a:t>
            </a:r>
          </a:p>
        </p:txBody>
      </p:sp>
    </p:spTree>
    <p:extLst>
      <p:ext uri="{BB962C8B-B14F-4D97-AF65-F5344CB8AC3E}">
        <p14:creationId xmlns:p14="http://schemas.microsoft.com/office/powerpoint/2010/main" val="18954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>
          <a:xfrm>
            <a:off x="657225" y="228600"/>
            <a:ext cx="8486775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Converting CUSTOMER to 3NF:</a:t>
            </a:r>
          </a:p>
        </p:txBody>
      </p:sp>
      <p:sp>
        <p:nvSpPr>
          <p:cNvPr id="35843" name="AutoShape 7"/>
          <p:cNvSpPr>
            <a:spLocks noChangeArrowheads="1"/>
          </p:cNvSpPr>
          <p:nvPr/>
        </p:nvSpPr>
        <p:spPr bwMode="auto">
          <a:xfrm>
            <a:off x="990600" y="24384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1295400" y="2590800"/>
            <a:ext cx="221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Convert to 3NF</a:t>
            </a:r>
          </a:p>
        </p:txBody>
      </p:sp>
      <p:sp>
        <p:nvSpPr>
          <p:cNvPr id="35845" name="Line 11"/>
          <p:cNvSpPr>
            <a:spLocks noChangeShapeType="1"/>
          </p:cNvSpPr>
          <p:nvPr/>
        </p:nvSpPr>
        <p:spPr bwMode="auto">
          <a:xfrm>
            <a:off x="5181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Line 12"/>
          <p:cNvSpPr>
            <a:spLocks noChangeShapeType="1"/>
          </p:cNvSpPr>
          <p:nvPr/>
        </p:nvSpPr>
        <p:spPr bwMode="auto">
          <a:xfrm>
            <a:off x="5181600" y="2895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" name="Line 13"/>
          <p:cNvSpPr>
            <a:spLocks noChangeShapeType="1"/>
          </p:cNvSpPr>
          <p:nvPr/>
        </p:nvSpPr>
        <p:spPr bwMode="auto">
          <a:xfrm flipV="1">
            <a:off x="6705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" name="AutoShape 14"/>
          <p:cNvSpPr>
            <a:spLocks noChangeArrowheads="1"/>
          </p:cNvSpPr>
          <p:nvPr/>
        </p:nvSpPr>
        <p:spPr bwMode="auto">
          <a:xfrm>
            <a:off x="7391400" y="1219200"/>
            <a:ext cx="1524000" cy="838200"/>
          </a:xfrm>
          <a:prstGeom prst="irregularSeal2">
            <a:avLst/>
          </a:prstGeom>
          <a:solidFill>
            <a:schemeClr val="accent2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Violates</a:t>
            </a:r>
          </a:p>
          <a:p>
            <a:pPr algn="ctr"/>
            <a:r>
              <a:rPr lang="en-US" sz="1400" b="1"/>
              <a:t>3NF</a:t>
            </a:r>
          </a:p>
        </p:txBody>
      </p:sp>
      <p:sp>
        <p:nvSpPr>
          <p:cNvPr id="35849" name="Line 16"/>
          <p:cNvSpPr>
            <a:spLocks noChangeShapeType="1"/>
          </p:cNvSpPr>
          <p:nvPr/>
        </p:nvSpPr>
        <p:spPr bwMode="auto">
          <a:xfrm>
            <a:off x="67056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0" name="Line 17"/>
          <p:cNvSpPr>
            <a:spLocks noChangeShapeType="1"/>
          </p:cNvSpPr>
          <p:nvPr/>
        </p:nvSpPr>
        <p:spPr bwMode="auto">
          <a:xfrm flipV="1">
            <a:off x="80010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9144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CUSTOMER(</a:t>
            </a:r>
            <a:r>
              <a:rPr lang="en-US" sz="2400" u="sng" dirty="0" err="1">
                <a:latin typeface="Tahoma" charset="0"/>
              </a:rPr>
              <a:t>CNum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err="1">
                <a:latin typeface="Tahoma" charset="0"/>
              </a:rPr>
              <a:t>Cname</a:t>
            </a:r>
            <a:r>
              <a:rPr lang="en-US" sz="2400" dirty="0">
                <a:latin typeface="Tahoma" charset="0"/>
              </a:rPr>
              <a:t>, …. </a:t>
            </a:r>
            <a:r>
              <a:rPr lang="en-US" sz="2400" dirty="0" err="1">
                <a:latin typeface="Tahoma" charset="0"/>
              </a:rPr>
              <a:t>SRepNum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err="1">
                <a:latin typeface="Tahoma" charset="0"/>
              </a:rPr>
              <a:t>SrepLast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err="1">
                <a:latin typeface="Tahoma" charset="0"/>
              </a:rPr>
              <a:t>SrepFirst</a:t>
            </a:r>
            <a:r>
              <a:rPr lang="en-US" sz="2400" dirty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SALESREP(</a:t>
            </a:r>
            <a:r>
              <a:rPr lang="en-US" sz="2400" u="sng" dirty="0" err="1">
                <a:latin typeface="Tahoma" charset="0"/>
              </a:rPr>
              <a:t>SRepNum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err="1">
                <a:latin typeface="Tahoma" charset="0"/>
              </a:rPr>
              <a:t>SrepLast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err="1">
                <a:latin typeface="Tahoma" charset="0"/>
              </a:rPr>
              <a:t>SrepFirst</a:t>
            </a:r>
            <a:r>
              <a:rPr lang="en-US" sz="2400" dirty="0">
                <a:latin typeface="Tahoma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CUSTOMER(</a:t>
            </a:r>
            <a:r>
              <a:rPr lang="en-US" sz="2400" u="sng" dirty="0" err="1">
                <a:latin typeface="Tahoma" charset="0"/>
              </a:rPr>
              <a:t>CNum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err="1">
                <a:latin typeface="Tahoma" charset="0"/>
              </a:rPr>
              <a:t>Cname</a:t>
            </a:r>
            <a:r>
              <a:rPr lang="en-US" sz="2400" dirty="0">
                <a:latin typeface="Tahoma" charset="0"/>
              </a:rPr>
              <a:t>, …. </a:t>
            </a:r>
            <a:r>
              <a:rPr lang="en-US" sz="2400" i="1" dirty="0" err="1">
                <a:latin typeface="Tahoma" charset="0"/>
              </a:rPr>
              <a:t>SRepNum</a:t>
            </a:r>
            <a:r>
              <a:rPr lang="en-US" sz="2400" dirty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    FK </a:t>
            </a:r>
            <a:r>
              <a:rPr lang="en-US" sz="2400" dirty="0" err="1">
                <a:latin typeface="Tahoma" charset="0"/>
              </a:rPr>
              <a:t>SRepNum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  <a:sym typeface="Wingdings" charset="0"/>
              </a:rPr>
              <a:t> SALESREP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Another way to remember….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table is in 3NF if every non-key attribute is dependent on </a:t>
            </a:r>
            <a:r>
              <a:rPr lang="en-US" u="sng">
                <a:solidFill>
                  <a:schemeClr val="folHlink"/>
                </a:solidFill>
                <a:latin typeface="Tahoma" charset="0"/>
              </a:rPr>
              <a:t>the key</a:t>
            </a:r>
            <a:r>
              <a:rPr lang="en-US">
                <a:solidFill>
                  <a:schemeClr val="folHlink"/>
                </a:solidFill>
                <a:latin typeface="Tahoma" charset="0"/>
              </a:rPr>
              <a:t>, the </a:t>
            </a:r>
            <a:r>
              <a:rPr lang="en-US" u="sng">
                <a:solidFill>
                  <a:schemeClr val="folHlink"/>
                </a:solidFill>
                <a:latin typeface="Tahoma" charset="0"/>
              </a:rPr>
              <a:t>whole key</a:t>
            </a:r>
            <a:r>
              <a:rPr lang="en-US">
                <a:solidFill>
                  <a:schemeClr val="folHlink"/>
                </a:solidFill>
                <a:latin typeface="Tahoma" charset="0"/>
              </a:rPr>
              <a:t>, and </a:t>
            </a:r>
            <a:r>
              <a:rPr lang="en-US" u="sng">
                <a:solidFill>
                  <a:schemeClr val="folHlink"/>
                </a:solidFill>
                <a:latin typeface="Tahoma" charset="0"/>
              </a:rPr>
              <a:t>nothing but the key</a:t>
            </a:r>
            <a:r>
              <a:rPr lang="en-US">
                <a:solidFill>
                  <a:schemeClr val="folHlink"/>
                </a:solidFill>
                <a:latin typeface="Tahoma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95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to 3NF</a:t>
            </a:r>
          </a:p>
          <a:p>
            <a:pPr lvl="1"/>
            <a:r>
              <a:rPr lang="en-US" dirty="0" smtClean="0"/>
              <a:t>EMPLOYEE(</a:t>
            </a:r>
            <a:r>
              <a:rPr lang="en-US" u="sng" dirty="0" smtClean="0"/>
              <a:t>EmployeeNum</a:t>
            </a:r>
            <a:r>
              <a:rPr lang="en-US" dirty="0" smtClean="0"/>
              <a:t>, EmployeeName, DepartmentNum, DepartmentName)</a:t>
            </a:r>
          </a:p>
          <a:p>
            <a:pPr lvl="1"/>
            <a:r>
              <a:rPr lang="en-US" dirty="0" smtClean="0"/>
              <a:t>Given: EmployeeNum -&gt; (EmployeeName, DepartmentNum, DepartmentName)</a:t>
            </a:r>
          </a:p>
          <a:p>
            <a:pPr lvl="1"/>
            <a:r>
              <a:rPr lang="en-US" dirty="0" smtClean="0"/>
              <a:t>Given: DepartmentNum -&gt; DepartmentName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process of breaking a table with more than one themes into tables so that each has only one theme</a:t>
            </a:r>
          </a:p>
          <a:p>
            <a:pPr lvl="1"/>
            <a:r>
              <a:rPr lang="en-US" dirty="0" smtClean="0"/>
              <a:t>Goal: minimize redundancy and dependency</a:t>
            </a:r>
          </a:p>
          <a:p>
            <a:r>
              <a:rPr lang="en-US" dirty="0" smtClean="0"/>
              <a:t>Tables that are not normalized have modification issues, also called as anomalies</a:t>
            </a:r>
          </a:p>
          <a:p>
            <a:pPr lvl="1"/>
            <a:r>
              <a:rPr lang="en-US" dirty="0" smtClean="0"/>
              <a:t>Insertion problems (Addition anomalies)</a:t>
            </a:r>
          </a:p>
          <a:p>
            <a:pPr lvl="1"/>
            <a:r>
              <a:rPr lang="en-US" dirty="0" smtClean="0"/>
              <a:t>Modification problems (Update anomalies)</a:t>
            </a:r>
          </a:p>
          <a:p>
            <a:pPr lvl="1"/>
            <a:r>
              <a:rPr lang="en-US" dirty="0" smtClean="0"/>
              <a:t>Deletion problems (Deletion anomalies)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Normal Forms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3CC33"/>
                </a:solidFill>
                <a:latin typeface="Tahoma" charset="0"/>
              </a:rPr>
              <a:t>First Normal Form (1NF)</a:t>
            </a:r>
          </a:p>
          <a:p>
            <a:pPr eaLnBrk="1" hangingPunct="1"/>
            <a:r>
              <a:rPr lang="en-US" dirty="0">
                <a:solidFill>
                  <a:srgbClr val="063DE8"/>
                </a:solidFill>
                <a:latin typeface="Tahoma" charset="0"/>
              </a:rPr>
              <a:t>Second Normal Form (2NF)</a:t>
            </a:r>
          </a:p>
          <a:p>
            <a:pPr eaLnBrk="1" hangingPunct="1"/>
            <a:r>
              <a:rPr lang="en-US" dirty="0">
                <a:solidFill>
                  <a:schemeClr val="hlink"/>
                </a:solidFill>
                <a:latin typeface="Tahoma" charset="0"/>
              </a:rPr>
              <a:t>Third Normal Form (3NF)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Each normal form </a:t>
            </a:r>
            <a:r>
              <a:rPr lang="en-US" u="sng" dirty="0">
                <a:latin typeface="Tahoma" charset="0"/>
              </a:rPr>
              <a:t>takes care of an anomaly that the previous NF does not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(Note:  There are 4NF and 5NF, but these are very rare cases. Most databases are normalized up to 3NF.)</a:t>
            </a: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>
            <a:off x="5028916" y="1416410"/>
            <a:ext cx="304800" cy="1676400"/>
          </a:xfrm>
          <a:prstGeom prst="rightBrace">
            <a:avLst>
              <a:gd name="adj1" fmla="val 45833"/>
              <a:gd name="adj2" fmla="val 47824"/>
            </a:avLst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631184" y="1527048"/>
            <a:ext cx="152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Defined</a:t>
            </a:r>
          </a:p>
          <a:p>
            <a:pPr algn="ctr"/>
            <a:r>
              <a:rPr lang="en-US" b="1" dirty="0"/>
              <a:t>By</a:t>
            </a:r>
          </a:p>
          <a:p>
            <a:pPr algn="ctr"/>
            <a:r>
              <a:rPr lang="en-US" b="1" dirty="0"/>
              <a:t>E.F. </a:t>
            </a:r>
            <a:r>
              <a:rPr lang="en-US" b="1" dirty="0" err="1"/>
              <a:t>Codd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11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Tahoma" charset="0"/>
              </a:rPr>
              <a:t>First Normal Form</a:t>
            </a:r>
          </a:p>
        </p:txBody>
      </p:sp>
      <p:sp>
        <p:nvSpPr>
          <p:cNvPr id="177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21413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charset="0"/>
              </a:rPr>
              <a:t>A table (relation) is in </a:t>
            </a:r>
            <a:r>
              <a:rPr lang="en-US" dirty="0">
                <a:solidFill>
                  <a:schemeClr val="folHlink"/>
                </a:solidFill>
                <a:latin typeface="Tahoma" charset="0"/>
              </a:rPr>
              <a:t>first normal form</a:t>
            </a:r>
            <a:r>
              <a:rPr lang="en-US" dirty="0">
                <a:latin typeface="Tahoma" charset="0"/>
              </a:rPr>
              <a:t> (1NF) if it </a:t>
            </a:r>
            <a:r>
              <a:rPr lang="en-US" dirty="0">
                <a:solidFill>
                  <a:schemeClr val="hlink"/>
                </a:solidFill>
                <a:latin typeface="Tahoma" charset="0"/>
              </a:rPr>
              <a:t>meets the definition of a </a:t>
            </a:r>
            <a:r>
              <a:rPr lang="en-US" dirty="0" smtClean="0">
                <a:solidFill>
                  <a:schemeClr val="hlink"/>
                </a:solidFill>
                <a:latin typeface="Tahoma" charset="0"/>
              </a:rPr>
              <a:t>relation, has a primary key and </a:t>
            </a:r>
            <a:r>
              <a:rPr lang="en-US" dirty="0">
                <a:solidFill>
                  <a:schemeClr val="hlink"/>
                </a:solidFill>
                <a:latin typeface="Tahoma" charset="0"/>
              </a:rPr>
              <a:t>does not contain any repeating </a:t>
            </a:r>
            <a:r>
              <a:rPr lang="en-US" dirty="0" smtClean="0">
                <a:solidFill>
                  <a:schemeClr val="hlink"/>
                </a:solidFill>
                <a:latin typeface="Tahoma" charset="0"/>
              </a:rPr>
              <a:t>field(s)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(Note:  this is the definition of a relation, so a table with repeating field(s) is not really a relation.</a:t>
            </a:r>
            <a:r>
              <a:rPr lang="en-US" dirty="0" smtClean="0">
                <a:latin typeface="Tahoma" charset="0"/>
              </a:rPr>
              <a:t>)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For 1NF, ask yourself: </a:t>
            </a:r>
            <a:r>
              <a:rPr lang="en-US" i="1" dirty="0" smtClean="0">
                <a:latin typeface="Tahoma" charset="0"/>
              </a:rPr>
              <a:t>Does the table meet the definition of a relation?</a:t>
            </a:r>
          </a:p>
          <a:p>
            <a:pPr lvl="1"/>
            <a:r>
              <a:rPr lang="en-US" dirty="0" smtClean="0">
                <a:latin typeface="Tahoma" charset="0"/>
              </a:rPr>
              <a:t>If the answer is yes then the table is in 1NF</a:t>
            </a: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Rows contain data about an entity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Columns contain data about attributes of the entity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Cells hold a single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entries in a column are of the same kind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column has a unique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 of columns and rows is unimportant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two rows may hold identical sets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ahoma" charset="0"/>
              </a:rPr>
              <a:t>Schema </a:t>
            </a:r>
            <a:r>
              <a:rPr lang="en-US" sz="4000">
                <a:latin typeface="Tahoma" charset="0"/>
              </a:rPr>
              <a:t>for the CUSTOMER table: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CUSTOMER(CID, </a:t>
            </a:r>
            <a:r>
              <a:rPr lang="en-US" dirty="0" err="1">
                <a:latin typeface="Tahoma" charset="0"/>
              </a:rPr>
              <a:t>Cname</a:t>
            </a:r>
            <a:r>
              <a:rPr lang="en-US" dirty="0">
                <a:latin typeface="Tahoma" charset="0"/>
              </a:rPr>
              <a:t>, Phone, (</a:t>
            </a:r>
            <a:r>
              <a:rPr lang="en-US" dirty="0" err="1">
                <a:latin typeface="Tahoma" charset="0"/>
              </a:rPr>
              <a:t>OrderNum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>
                <a:latin typeface="Tahoma" charset="0"/>
              </a:rPr>
              <a:t>Orderdate</a:t>
            </a:r>
            <a:r>
              <a:rPr lang="en-US" dirty="0">
                <a:latin typeface="Tahoma" charset="0"/>
              </a:rPr>
              <a:t>))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 Parenthesis indicate a </a:t>
            </a:r>
            <a:r>
              <a:rPr lang="en-US" dirty="0">
                <a:solidFill>
                  <a:schemeClr val="hlink"/>
                </a:solidFill>
                <a:latin typeface="Tahoma" charset="0"/>
              </a:rPr>
              <a:t>repeating group</a:t>
            </a:r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 flipV="1">
            <a:off x="1752600" y="22978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269" name="Group 1"/>
          <p:cNvGrpSpPr>
            <a:grpSpLocks/>
          </p:cNvGrpSpPr>
          <p:nvPr/>
        </p:nvGrpSpPr>
        <p:grpSpPr bwMode="auto">
          <a:xfrm>
            <a:off x="154749" y="2297870"/>
            <a:ext cx="457200" cy="750129"/>
            <a:chOff x="914400" y="2819400"/>
            <a:chExt cx="609600" cy="1066800"/>
          </a:xfrm>
        </p:grpSpPr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H="1">
              <a:off x="914400" y="3886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V="1">
              <a:off x="914400" y="28194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914400" y="2819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70" name="Text Box 11"/>
          <p:cNvSpPr txBox="1">
            <a:spLocks noChangeArrowheads="1"/>
          </p:cNvSpPr>
          <p:nvPr/>
        </p:nvSpPr>
        <p:spPr bwMode="auto">
          <a:xfrm>
            <a:off x="1752600" y="5181600"/>
            <a:ext cx="4648200" cy="8318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NOTE:  This is not really a relation at all.  </a:t>
            </a:r>
          </a:p>
        </p:txBody>
      </p:sp>
    </p:spTree>
    <p:extLst>
      <p:ext uri="{BB962C8B-B14F-4D97-AF65-F5344CB8AC3E}">
        <p14:creationId xmlns:p14="http://schemas.microsoft.com/office/powerpoint/2010/main" val="40798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78342"/>
            <a:ext cx="723106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Tahoma" charset="0"/>
              </a:rPr>
              <a:t>This table actually contains a 1-many relationship: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38918"/>
            <a:ext cx="8503920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CUSTOMER(CID, </a:t>
            </a:r>
            <a:r>
              <a:rPr lang="en-US" dirty="0" err="1">
                <a:latin typeface="Tahoma" charset="0"/>
              </a:rPr>
              <a:t>Cname</a:t>
            </a:r>
            <a:r>
              <a:rPr lang="en-US" dirty="0">
                <a:latin typeface="Tahoma" charset="0"/>
              </a:rPr>
              <a:t>, Phone, (</a:t>
            </a:r>
            <a:r>
              <a:rPr lang="en-US" dirty="0" err="1">
                <a:latin typeface="Tahoma" charset="0"/>
              </a:rPr>
              <a:t>OrderNum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>
                <a:latin typeface="Tahoma" charset="0"/>
              </a:rPr>
              <a:t>Orderdate</a:t>
            </a:r>
            <a:r>
              <a:rPr lang="en-US" dirty="0">
                <a:latin typeface="Tahoma" charset="0"/>
              </a:rPr>
              <a:t>))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 </a:t>
            </a:r>
            <a:endParaRPr lang="en-US" dirty="0">
              <a:solidFill>
                <a:schemeClr val="hlink"/>
              </a:solidFill>
              <a:latin typeface="Tahoma" charset="0"/>
            </a:endParaRPr>
          </a:p>
        </p:txBody>
      </p:sp>
      <p:grpSp>
        <p:nvGrpSpPr>
          <p:cNvPr id="12292" name="Group 8"/>
          <p:cNvGrpSpPr>
            <a:grpSpLocks/>
          </p:cNvGrpSpPr>
          <p:nvPr/>
        </p:nvGrpSpPr>
        <p:grpSpPr bwMode="auto">
          <a:xfrm>
            <a:off x="914400" y="3962400"/>
            <a:ext cx="6934200" cy="1371600"/>
            <a:chOff x="576" y="1632"/>
            <a:chExt cx="4368" cy="864"/>
          </a:xfrm>
        </p:grpSpPr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576" y="1632"/>
              <a:ext cx="4368" cy="864"/>
              <a:chOff x="576" y="2112"/>
              <a:chExt cx="4368" cy="864"/>
            </a:xfrm>
          </p:grpSpPr>
          <p:sp>
            <p:nvSpPr>
              <p:cNvPr id="12295" name="Rectangle 10"/>
              <p:cNvSpPr>
                <a:spLocks noChangeArrowheads="1"/>
              </p:cNvSpPr>
              <p:nvPr/>
            </p:nvSpPr>
            <p:spPr bwMode="auto">
              <a:xfrm>
                <a:off x="576" y="2208"/>
                <a:ext cx="1152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/>
                  <a:t>CUSTOMER</a:t>
                </a:r>
              </a:p>
            </p:txBody>
          </p:sp>
          <p:sp>
            <p:nvSpPr>
              <p:cNvPr id="12296" name="Rectangle 11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1152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/>
                  <a:t>ORDER</a:t>
                </a:r>
              </a:p>
            </p:txBody>
          </p:sp>
          <p:sp>
            <p:nvSpPr>
              <p:cNvPr id="12297" name="Line 12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98" name="Line 13"/>
              <p:cNvSpPr>
                <a:spLocks noChangeShapeType="1"/>
              </p:cNvSpPr>
              <p:nvPr/>
            </p:nvSpPr>
            <p:spPr bwMode="auto">
              <a:xfrm flipV="1">
                <a:off x="3648" y="2448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99" name="Line 14"/>
              <p:cNvSpPr>
                <a:spLocks noChangeShapeType="1"/>
              </p:cNvSpPr>
              <p:nvPr/>
            </p:nvSpPr>
            <p:spPr bwMode="auto">
              <a:xfrm>
                <a:off x="3648" y="254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00" name="Oval 15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96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301" name="Line 16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02" name="Line 17"/>
              <p:cNvSpPr>
                <a:spLocks noChangeShapeType="1"/>
              </p:cNvSpPr>
              <p:nvPr/>
            </p:nvSpPr>
            <p:spPr bwMode="auto">
              <a:xfrm>
                <a:off x="196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03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112"/>
                <a:ext cx="9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/>
                  <a:t>Submits</a:t>
                </a:r>
              </a:p>
            </p:txBody>
          </p:sp>
          <p:sp>
            <p:nvSpPr>
              <p:cNvPr id="12304" name="Text Box 19"/>
              <p:cNvSpPr txBox="1">
                <a:spLocks noChangeArrowheads="1"/>
              </p:cNvSpPr>
              <p:nvPr/>
            </p:nvSpPr>
            <p:spPr bwMode="auto">
              <a:xfrm>
                <a:off x="2448" y="2688"/>
                <a:ext cx="14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/>
                  <a:t>Submitted by</a:t>
                </a:r>
              </a:p>
            </p:txBody>
          </p:sp>
        </p:grpSp>
        <p:sp>
          <p:nvSpPr>
            <p:cNvPr id="12294" name="Line 20"/>
            <p:cNvSpPr>
              <a:spLocks noChangeShapeType="1"/>
            </p:cNvSpPr>
            <p:nvPr/>
          </p:nvSpPr>
          <p:spPr bwMode="auto">
            <a:xfrm>
              <a:off x="3120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2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Tahoma" charset="0"/>
              </a:rPr>
              <a:t>Create a new table ORDER and move the repeating group to the new table: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CUSTOMER(</a:t>
            </a:r>
            <a:r>
              <a:rPr lang="en-US" sz="2800" u="sng" dirty="0">
                <a:latin typeface="Tahoma" charset="0"/>
              </a:rPr>
              <a:t>CID</a:t>
            </a:r>
            <a:r>
              <a:rPr lang="en-US" sz="2800" dirty="0">
                <a:latin typeface="Tahoma" charset="0"/>
              </a:rPr>
              <a:t>, </a:t>
            </a:r>
            <a:r>
              <a:rPr lang="en-US" sz="2800" dirty="0" err="1">
                <a:latin typeface="Tahoma" charset="0"/>
              </a:rPr>
              <a:t>Cname</a:t>
            </a:r>
            <a:r>
              <a:rPr lang="en-US" sz="2800" dirty="0">
                <a:latin typeface="Tahoma" charset="0"/>
              </a:rPr>
              <a:t>, Phone)</a:t>
            </a: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ORDER(</a:t>
            </a:r>
            <a:r>
              <a:rPr lang="en-US" sz="2800" u="sng" dirty="0" err="1">
                <a:latin typeface="Tahoma" charset="0"/>
              </a:rPr>
              <a:t>OrderNum</a:t>
            </a:r>
            <a:r>
              <a:rPr lang="en-US" sz="2800" dirty="0">
                <a:latin typeface="Tahoma" charset="0"/>
              </a:rPr>
              <a:t>, </a:t>
            </a:r>
            <a:r>
              <a:rPr lang="en-US" sz="2800" dirty="0" err="1">
                <a:latin typeface="Tahoma" charset="0"/>
              </a:rPr>
              <a:t>Orderdate</a:t>
            </a:r>
            <a:r>
              <a:rPr lang="en-US" sz="2800" dirty="0">
                <a:latin typeface="Tahoma" charset="0"/>
              </a:rPr>
              <a:t>, </a:t>
            </a:r>
            <a:r>
              <a:rPr lang="en-US" sz="2800" i="1" dirty="0">
                <a:latin typeface="Tahoma" charset="0"/>
              </a:rPr>
              <a:t>CID</a:t>
            </a:r>
            <a:r>
              <a:rPr lang="en-US" sz="2800" dirty="0">
                <a:latin typeface="Tahoma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      FK  CID </a:t>
            </a:r>
            <a:r>
              <a:rPr lang="en-US" sz="2800" dirty="0">
                <a:latin typeface="Tahoma" charset="0"/>
                <a:sym typeface="Wingdings" charset="0"/>
              </a:rPr>
              <a:t> CUSTOMER</a:t>
            </a:r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 </a:t>
            </a:r>
            <a:endParaRPr lang="en-US" sz="2800" dirty="0">
              <a:solidFill>
                <a:schemeClr val="hlink"/>
              </a:solidFill>
              <a:latin typeface="Tahoma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457200" y="5334000"/>
            <a:ext cx="6934200" cy="1371600"/>
            <a:chOff x="576" y="1632"/>
            <a:chExt cx="4368" cy="864"/>
          </a:xfrm>
        </p:grpSpPr>
        <p:grpSp>
          <p:nvGrpSpPr>
            <p:cNvPr id="13320" name="Group 5"/>
            <p:cNvGrpSpPr>
              <a:grpSpLocks/>
            </p:cNvGrpSpPr>
            <p:nvPr/>
          </p:nvGrpSpPr>
          <p:grpSpPr bwMode="auto">
            <a:xfrm>
              <a:off x="576" y="1632"/>
              <a:ext cx="4368" cy="864"/>
              <a:chOff x="576" y="2112"/>
              <a:chExt cx="4368" cy="864"/>
            </a:xfrm>
          </p:grpSpPr>
          <p:sp>
            <p:nvSpPr>
              <p:cNvPr id="13322" name="Rectangle 6"/>
              <p:cNvSpPr>
                <a:spLocks noChangeArrowheads="1"/>
              </p:cNvSpPr>
              <p:nvPr/>
            </p:nvSpPr>
            <p:spPr bwMode="auto">
              <a:xfrm>
                <a:off x="576" y="2208"/>
                <a:ext cx="1152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/>
                  <a:t>CUSTOMER</a:t>
                </a:r>
              </a:p>
            </p:txBody>
          </p:sp>
          <p:sp>
            <p:nvSpPr>
              <p:cNvPr id="13323" name="Rectangle 7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1152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/>
                  <a:t>ORDER</a:t>
                </a:r>
              </a:p>
            </p:txBody>
          </p:sp>
          <p:sp>
            <p:nvSpPr>
              <p:cNvPr id="13324" name="Line 8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5" name="Line 9"/>
              <p:cNvSpPr>
                <a:spLocks noChangeShapeType="1"/>
              </p:cNvSpPr>
              <p:nvPr/>
            </p:nvSpPr>
            <p:spPr bwMode="auto">
              <a:xfrm flipV="1">
                <a:off x="3648" y="2448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6" name="Line 10"/>
              <p:cNvSpPr>
                <a:spLocks noChangeShapeType="1"/>
              </p:cNvSpPr>
              <p:nvPr/>
            </p:nvSpPr>
            <p:spPr bwMode="auto">
              <a:xfrm>
                <a:off x="3648" y="254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7" name="Oval 11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96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328" name="Line 12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9" name="Line 13"/>
              <p:cNvSpPr>
                <a:spLocks noChangeShapeType="1"/>
              </p:cNvSpPr>
              <p:nvPr/>
            </p:nvSpPr>
            <p:spPr bwMode="auto">
              <a:xfrm>
                <a:off x="196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0" name="Text Box 14"/>
              <p:cNvSpPr txBox="1">
                <a:spLocks noChangeArrowheads="1"/>
              </p:cNvSpPr>
              <p:nvPr/>
            </p:nvSpPr>
            <p:spPr bwMode="auto">
              <a:xfrm>
                <a:off x="1872" y="2112"/>
                <a:ext cx="9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/>
                  <a:t>Submits</a:t>
                </a:r>
              </a:p>
            </p:txBody>
          </p:sp>
          <p:sp>
            <p:nvSpPr>
              <p:cNvPr id="13331" name="Text Box 15"/>
              <p:cNvSpPr txBox="1">
                <a:spLocks noChangeArrowheads="1"/>
              </p:cNvSpPr>
              <p:nvPr/>
            </p:nvSpPr>
            <p:spPr bwMode="auto">
              <a:xfrm>
                <a:off x="2448" y="2688"/>
                <a:ext cx="14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/>
                  <a:t>Submitted by</a:t>
                </a:r>
              </a:p>
            </p:txBody>
          </p:sp>
        </p:grpSp>
        <p:sp>
          <p:nvSpPr>
            <p:cNvPr id="13321" name="Line 16"/>
            <p:cNvSpPr>
              <a:spLocks noChangeShapeType="1"/>
            </p:cNvSpPr>
            <p:nvPr/>
          </p:nvSpPr>
          <p:spPr bwMode="auto">
            <a:xfrm>
              <a:off x="3120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7" name="Group 1"/>
          <p:cNvGrpSpPr>
            <a:grpSpLocks/>
          </p:cNvGrpSpPr>
          <p:nvPr/>
        </p:nvGrpSpPr>
        <p:grpSpPr bwMode="auto">
          <a:xfrm>
            <a:off x="4633005" y="3065462"/>
            <a:ext cx="2743200" cy="1654175"/>
            <a:chOff x="5562600" y="3581400"/>
            <a:chExt cx="2743200" cy="1654175"/>
          </a:xfrm>
        </p:grpSpPr>
        <p:sp>
          <p:nvSpPr>
            <p:cNvPr id="13318" name="Text Box 17"/>
            <p:cNvSpPr txBox="1">
              <a:spLocks noChangeArrowheads="1"/>
            </p:cNvSpPr>
            <p:nvPr/>
          </p:nvSpPr>
          <p:spPr bwMode="auto">
            <a:xfrm>
              <a:off x="5562600" y="4038600"/>
              <a:ext cx="2743200" cy="119697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Add the foreign</a:t>
              </a:r>
            </a:p>
            <a:p>
              <a:pPr eaLnBrk="1" hangingPunct="1"/>
              <a:r>
                <a:rPr lang="en-US" dirty="0"/>
                <a:t>key for the 1-Many</a:t>
              </a:r>
            </a:p>
            <a:p>
              <a:pPr eaLnBrk="1" hangingPunct="1"/>
              <a:r>
                <a:rPr lang="en-US" dirty="0"/>
                <a:t>relationship.</a:t>
              </a:r>
            </a:p>
          </p:txBody>
        </p:sp>
        <p:sp>
          <p:nvSpPr>
            <p:cNvPr id="13319" name="Line 18"/>
            <p:cNvSpPr>
              <a:spLocks noChangeShapeType="1"/>
            </p:cNvSpPr>
            <p:nvPr/>
          </p:nvSpPr>
          <p:spPr bwMode="auto">
            <a:xfrm flipV="1">
              <a:off x="6553200" y="35814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24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716</TotalTime>
  <Words>968</Words>
  <Application>Microsoft Macintosh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Georgia</vt:lpstr>
      <vt:lpstr>ＭＳ Ｐゴシック</vt:lpstr>
      <vt:lpstr>Tahoma</vt:lpstr>
      <vt:lpstr>Wingdings</vt:lpstr>
      <vt:lpstr>Wingdings 2</vt:lpstr>
      <vt:lpstr>Arial</vt:lpstr>
      <vt:lpstr>Civic</vt:lpstr>
      <vt:lpstr>Normalization</vt:lpstr>
      <vt:lpstr>Functional Dependencies</vt:lpstr>
      <vt:lpstr>Normalization</vt:lpstr>
      <vt:lpstr>Normal Forms</vt:lpstr>
      <vt:lpstr>First Normal Form</vt:lpstr>
      <vt:lpstr>What is a relation?</vt:lpstr>
      <vt:lpstr>Schema for the CUSTOMER table:</vt:lpstr>
      <vt:lpstr>This table actually contains a 1-many relationship:</vt:lpstr>
      <vt:lpstr>Create a new table ORDER and move the repeating group to the new table:</vt:lpstr>
      <vt:lpstr>The normalized table(s) are:</vt:lpstr>
      <vt:lpstr>Activity</vt:lpstr>
      <vt:lpstr>Second Normal Form</vt:lpstr>
      <vt:lpstr>Example:  ORDERLINE table</vt:lpstr>
      <vt:lpstr>Converting ORDERLINE to 2NF:</vt:lpstr>
      <vt:lpstr>To convert to 2NF:</vt:lpstr>
      <vt:lpstr>A note about 2NF:</vt:lpstr>
      <vt:lpstr>Activity</vt:lpstr>
      <vt:lpstr>Third Normal Form</vt:lpstr>
      <vt:lpstr>PowerPoint Presentation</vt:lpstr>
      <vt:lpstr>PowerPoint Presentation</vt:lpstr>
      <vt:lpstr>To convert to 3NF, do the same procedure as for 2NF:</vt:lpstr>
      <vt:lpstr>Converting CUSTOMER to 3NF:</vt:lpstr>
      <vt:lpstr>Another way to remember….</vt:lpstr>
      <vt:lpstr>Activity</vt:lpstr>
    </vt:vector>
  </TitlesOfParts>
  <Company>Georgia Gwinnett College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 Dekhane</dc:creator>
  <cp:lastModifiedBy>Sonal S. Dekhane</cp:lastModifiedBy>
  <cp:revision>94</cp:revision>
  <dcterms:created xsi:type="dcterms:W3CDTF">2013-10-22T16:32:53Z</dcterms:created>
  <dcterms:modified xsi:type="dcterms:W3CDTF">2018-06-13T15:34:00Z</dcterms:modified>
</cp:coreProperties>
</file>