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07"/>
  </p:notesMasterIdLst>
  <p:handoutMasterIdLst>
    <p:handoutMasterId r:id="rId108"/>
  </p:handoutMasterIdLst>
  <p:sldIdLst>
    <p:sldId id="256" r:id="rId2"/>
    <p:sldId id="257" r:id="rId3"/>
    <p:sldId id="311" r:id="rId4"/>
    <p:sldId id="312" r:id="rId5"/>
    <p:sldId id="309" r:id="rId6"/>
    <p:sldId id="258" r:id="rId7"/>
    <p:sldId id="356" r:id="rId8"/>
    <p:sldId id="260" r:id="rId9"/>
    <p:sldId id="313" r:id="rId10"/>
    <p:sldId id="357" r:id="rId11"/>
    <p:sldId id="358" r:id="rId12"/>
    <p:sldId id="359" r:id="rId13"/>
    <p:sldId id="361" r:id="rId14"/>
    <p:sldId id="362" r:id="rId15"/>
    <p:sldId id="363" r:id="rId16"/>
    <p:sldId id="364" r:id="rId17"/>
    <p:sldId id="365" r:id="rId18"/>
    <p:sldId id="315" r:id="rId19"/>
    <p:sldId id="367" r:id="rId20"/>
    <p:sldId id="368" r:id="rId21"/>
    <p:sldId id="369" r:id="rId22"/>
    <p:sldId id="370" r:id="rId23"/>
    <p:sldId id="371" r:id="rId24"/>
    <p:sldId id="316" r:id="rId25"/>
    <p:sldId id="372" r:id="rId26"/>
    <p:sldId id="318" r:id="rId27"/>
    <p:sldId id="319" r:id="rId28"/>
    <p:sldId id="320" r:id="rId29"/>
    <p:sldId id="321" r:id="rId30"/>
    <p:sldId id="373" r:id="rId31"/>
    <p:sldId id="322" r:id="rId32"/>
    <p:sldId id="323" r:id="rId33"/>
    <p:sldId id="324" r:id="rId34"/>
    <p:sldId id="325" r:id="rId35"/>
    <p:sldId id="326" r:id="rId36"/>
    <p:sldId id="327" r:id="rId37"/>
    <p:sldId id="328" r:id="rId38"/>
    <p:sldId id="329" r:id="rId39"/>
    <p:sldId id="330" r:id="rId40"/>
    <p:sldId id="354" r:id="rId41"/>
    <p:sldId id="374" r:id="rId42"/>
    <p:sldId id="375" r:id="rId43"/>
    <p:sldId id="376" r:id="rId44"/>
    <p:sldId id="377" r:id="rId45"/>
    <p:sldId id="378" r:id="rId46"/>
    <p:sldId id="379" r:id="rId47"/>
    <p:sldId id="380" r:id="rId48"/>
    <p:sldId id="381" r:id="rId49"/>
    <p:sldId id="331" r:id="rId50"/>
    <p:sldId id="332" r:id="rId51"/>
    <p:sldId id="333" r:id="rId52"/>
    <p:sldId id="334" r:id="rId53"/>
    <p:sldId id="335" r:id="rId54"/>
    <p:sldId id="336" r:id="rId55"/>
    <p:sldId id="337" r:id="rId56"/>
    <p:sldId id="383" r:id="rId57"/>
    <p:sldId id="384" r:id="rId58"/>
    <p:sldId id="385" r:id="rId59"/>
    <p:sldId id="386" r:id="rId60"/>
    <p:sldId id="387" r:id="rId61"/>
    <p:sldId id="388" r:id="rId62"/>
    <p:sldId id="389" r:id="rId63"/>
    <p:sldId id="390" r:id="rId64"/>
    <p:sldId id="391" r:id="rId65"/>
    <p:sldId id="392" r:id="rId66"/>
    <p:sldId id="393" r:id="rId67"/>
    <p:sldId id="394" r:id="rId68"/>
    <p:sldId id="395" r:id="rId69"/>
    <p:sldId id="396" r:id="rId70"/>
    <p:sldId id="397" r:id="rId71"/>
    <p:sldId id="398" r:id="rId72"/>
    <p:sldId id="399" r:id="rId73"/>
    <p:sldId id="400" r:id="rId74"/>
    <p:sldId id="401" r:id="rId75"/>
    <p:sldId id="402" r:id="rId76"/>
    <p:sldId id="403" r:id="rId77"/>
    <p:sldId id="404" r:id="rId78"/>
    <p:sldId id="405" r:id="rId79"/>
    <p:sldId id="406" r:id="rId80"/>
    <p:sldId id="407" r:id="rId81"/>
    <p:sldId id="408" r:id="rId82"/>
    <p:sldId id="409" r:id="rId83"/>
    <p:sldId id="410" r:id="rId84"/>
    <p:sldId id="411" r:id="rId85"/>
    <p:sldId id="412" r:id="rId86"/>
    <p:sldId id="413" r:id="rId87"/>
    <p:sldId id="414" r:id="rId88"/>
    <p:sldId id="415" r:id="rId89"/>
    <p:sldId id="416" r:id="rId90"/>
    <p:sldId id="417" r:id="rId91"/>
    <p:sldId id="418" r:id="rId92"/>
    <p:sldId id="419" r:id="rId93"/>
    <p:sldId id="420" r:id="rId94"/>
    <p:sldId id="421" r:id="rId95"/>
    <p:sldId id="422" r:id="rId96"/>
    <p:sldId id="423" r:id="rId97"/>
    <p:sldId id="424" r:id="rId98"/>
    <p:sldId id="425" r:id="rId99"/>
    <p:sldId id="426" r:id="rId100"/>
    <p:sldId id="427" r:id="rId101"/>
    <p:sldId id="428" r:id="rId102"/>
    <p:sldId id="429" r:id="rId103"/>
    <p:sldId id="430" r:id="rId104"/>
    <p:sldId id="431" r:id="rId105"/>
    <p:sldId id="432" r:id="rId10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0041" autoAdjust="0"/>
  </p:normalViewPr>
  <p:slideViewPr>
    <p:cSldViewPr>
      <p:cViewPr varScale="1">
        <p:scale>
          <a:sx n="113" d="100"/>
          <a:sy n="113" d="100"/>
        </p:scale>
        <p:origin x="1600" y="184"/>
      </p:cViewPr>
      <p:guideLst>
        <p:guide orient="horz" pos="2160"/>
        <p:guide pos="2880"/>
      </p:guideLst>
    </p:cSldViewPr>
  </p:slideViewPr>
  <p:notesTextViewPr>
    <p:cViewPr>
      <p:scale>
        <a:sx n="1" d="1"/>
        <a:sy n="1" d="1"/>
      </p:scale>
      <p:origin x="0" y="0"/>
    </p:cViewPr>
  </p:notesTextViewPr>
  <p:sorterViewPr>
    <p:cViewPr>
      <p:scale>
        <a:sx n="100" d="100"/>
        <a:sy n="100" d="100"/>
      </p:scale>
      <p:origin x="0" y="678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handoutMaster" Target="handoutMasters/handout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AEFAEA-2076-6B40-AFA8-9A0B222D2A3A}" type="datetimeFigureOut">
              <a:rPr lang="en-US" smtClean="0"/>
              <a:t>5/22/18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C6FE350-3AC7-DC46-B7AB-A544E27A219E}" type="slidenum">
              <a:rPr lang="en-US" smtClean="0"/>
              <a:t>‹#›</a:t>
            </a:fld>
            <a:endParaRPr lang="en-US"/>
          </a:p>
        </p:txBody>
      </p:sp>
    </p:spTree>
    <p:extLst>
      <p:ext uri="{BB962C8B-B14F-4D97-AF65-F5344CB8AC3E}">
        <p14:creationId xmlns:p14="http://schemas.microsoft.com/office/powerpoint/2010/main" val="298771725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3E9C68-BD83-4807-8C9F-FC23FE26C9FB}" type="datetimeFigureOut">
              <a:rPr lang="en-US" smtClean="0"/>
              <a:t>5/22/18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D89497-4668-41F3-A3E8-61BFBE9C9B9F}" type="slidenum">
              <a:rPr lang="en-US" smtClean="0"/>
              <a:t>‹#›</a:t>
            </a:fld>
            <a:endParaRPr lang="en-US"/>
          </a:p>
        </p:txBody>
      </p:sp>
    </p:spTree>
    <p:extLst>
      <p:ext uri="{BB962C8B-B14F-4D97-AF65-F5344CB8AC3E}">
        <p14:creationId xmlns:p14="http://schemas.microsoft.com/office/powerpoint/2010/main" val="219342098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D89497-4668-41F3-A3E8-61BFBE9C9B9F}" type="slidenum">
              <a:rPr lang="en-US" smtClean="0"/>
              <a:t>1</a:t>
            </a:fld>
            <a:endParaRPr lang="en-US"/>
          </a:p>
        </p:txBody>
      </p:sp>
    </p:spTree>
    <p:extLst>
      <p:ext uri="{BB962C8B-B14F-4D97-AF65-F5344CB8AC3E}">
        <p14:creationId xmlns:p14="http://schemas.microsoft.com/office/powerpoint/2010/main" val="17140983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bwMode="auto">
          <a:xfrm>
            <a:off x="1143000" y="685800"/>
            <a:ext cx="4572000" cy="3429000"/>
          </a:xfrm>
          <a:prstGeom prst="rect">
            <a:avLst/>
          </a:prstGeom>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105475" name="Rectangle 3"/>
          <p:cNvSpPr>
            <a:spLocks noGrp="1" noChangeArrowheads="1"/>
          </p:cNvSpPr>
          <p:nvPr>
            <p:ph type="body" idx="1"/>
          </p:nvPr>
        </p:nvSpPr>
        <p:spPr bwMode="auto">
          <a:xfrm>
            <a:off x="685800" y="4343400"/>
            <a:ext cx="5486400" cy="4114800"/>
          </a:xfrm>
          <a:prstGeom prst="rect">
            <a:avLst/>
          </a:prstGeom>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cs typeface="+mn-cs"/>
            </a:endParaRPr>
          </a:p>
        </p:txBody>
      </p:sp>
    </p:spTree>
    <p:extLst>
      <p:ext uri="{BB962C8B-B14F-4D97-AF65-F5344CB8AC3E}">
        <p14:creationId xmlns:p14="http://schemas.microsoft.com/office/powerpoint/2010/main" val="228891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bwMode="auto">
          <a:xfrm>
            <a:off x="1143000" y="685800"/>
            <a:ext cx="4572000" cy="3429000"/>
          </a:xfrm>
          <a:prstGeom prst="rect">
            <a:avLst/>
          </a:prstGeom>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117763" name="Rectangle 3"/>
          <p:cNvSpPr>
            <a:spLocks noGrp="1" noChangeArrowheads="1"/>
          </p:cNvSpPr>
          <p:nvPr>
            <p:ph type="body" idx="1"/>
          </p:nvPr>
        </p:nvSpPr>
        <p:spPr bwMode="auto">
          <a:xfrm>
            <a:off x="685800" y="4343400"/>
            <a:ext cx="5486400" cy="4114800"/>
          </a:xfrm>
          <a:prstGeom prst="rect">
            <a:avLst/>
          </a:prstGeom>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cs typeface="+mn-cs"/>
            </a:endParaRPr>
          </a:p>
        </p:txBody>
      </p:sp>
    </p:spTree>
    <p:extLst>
      <p:ext uri="{BB962C8B-B14F-4D97-AF65-F5344CB8AC3E}">
        <p14:creationId xmlns:p14="http://schemas.microsoft.com/office/powerpoint/2010/main" val="8401111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D89497-4668-41F3-A3E8-61BFBE9C9B9F}" type="slidenum">
              <a:rPr lang="en-US" smtClean="0"/>
              <a:t>53</a:t>
            </a:fld>
            <a:endParaRPr lang="en-US"/>
          </a:p>
        </p:txBody>
      </p:sp>
    </p:spTree>
    <p:extLst>
      <p:ext uri="{BB962C8B-B14F-4D97-AF65-F5344CB8AC3E}">
        <p14:creationId xmlns:p14="http://schemas.microsoft.com/office/powerpoint/2010/main" val="1886181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Start</a:t>
            </a:r>
          </a:p>
        </p:txBody>
      </p:sp>
      <p:sp>
        <p:nvSpPr>
          <p:cNvPr id="4" name="Slide Number Placeholder 3"/>
          <p:cNvSpPr>
            <a:spLocks noGrp="1"/>
          </p:cNvSpPr>
          <p:nvPr>
            <p:ph type="sldNum" sz="quarter" idx="10"/>
          </p:nvPr>
        </p:nvSpPr>
        <p:spPr/>
        <p:txBody>
          <a:bodyPr/>
          <a:lstStyle/>
          <a:p>
            <a:fld id="{2DD89497-4668-41F3-A3E8-61BFBE9C9B9F}" type="slidenum">
              <a:rPr lang="en-US" smtClean="0"/>
              <a:t>55</a:t>
            </a:fld>
            <a:endParaRPr lang="en-US"/>
          </a:p>
        </p:txBody>
      </p:sp>
    </p:spTree>
    <p:extLst>
      <p:ext uri="{BB962C8B-B14F-4D97-AF65-F5344CB8AC3E}">
        <p14:creationId xmlns:p14="http://schemas.microsoft.com/office/powerpoint/2010/main" val="39123046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START</a:t>
            </a:r>
          </a:p>
        </p:txBody>
      </p:sp>
      <p:sp>
        <p:nvSpPr>
          <p:cNvPr id="4" name="Slide Number Placeholder 3"/>
          <p:cNvSpPr>
            <a:spLocks noGrp="1"/>
          </p:cNvSpPr>
          <p:nvPr>
            <p:ph type="sldNum" sz="quarter" idx="10"/>
          </p:nvPr>
        </p:nvSpPr>
        <p:spPr/>
        <p:txBody>
          <a:bodyPr/>
          <a:lstStyle/>
          <a:p>
            <a:fld id="{2DD89497-4668-41F3-A3E8-61BFBE9C9B9F}" type="slidenum">
              <a:rPr lang="en-US" smtClean="0"/>
              <a:t>63</a:t>
            </a:fld>
            <a:endParaRPr lang="en-US"/>
          </a:p>
        </p:txBody>
      </p:sp>
    </p:spTree>
    <p:extLst>
      <p:ext uri="{BB962C8B-B14F-4D97-AF65-F5344CB8AC3E}">
        <p14:creationId xmlns:p14="http://schemas.microsoft.com/office/powerpoint/2010/main" val="1632576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Slide Image Placeholder 1"/>
          <p:cNvSpPr>
            <a:spLocks noGrp="1" noRot="1" noChangeAspect="1" noTextEdit="1"/>
          </p:cNvSpPr>
          <p:nvPr>
            <p:ph type="sldImg"/>
          </p:nvPr>
        </p:nvSpPr>
        <p:spPr bwMode="auto">
          <a:xfrm>
            <a:off x="1143000" y="685800"/>
            <a:ext cx="4572000" cy="3429000"/>
          </a:xfrm>
          <a:prstGeom prst="rect">
            <a:avLst/>
          </a:prstGeo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
        <p:nvSpPr>
          <p:cNvPr id="140290" name="Notes Placeholder 2"/>
          <p:cNvSpPr>
            <a:spLocks noGrp="1"/>
          </p:cNvSpPr>
          <p:nvPr>
            <p:ph type="body" idx="1"/>
          </p:nvPr>
        </p:nvSpPr>
        <p:spPr bwMode="auto">
          <a:xfrm>
            <a:off x="685800" y="4343400"/>
            <a:ext cx="5486400" cy="4114800"/>
          </a:xfrm>
          <a:prstGeom prst="rect">
            <a:avLst/>
          </a:prstGeo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Times New Roman" charset="0"/>
            </a:endParaRPr>
          </a:p>
        </p:txBody>
      </p:sp>
      <p:sp>
        <p:nvSpPr>
          <p:cNvPr id="140291"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FA31C8F3-9AA6-C543-8BB2-F1936CA4C11C}" type="slidenum">
              <a:rPr lang="en-US" sz="1200">
                <a:solidFill>
                  <a:srgbClr val="000000"/>
                </a:solidFill>
              </a:rPr>
              <a:pPr eaLnBrk="1" hangingPunct="1"/>
              <a:t>70</a:t>
            </a:fld>
            <a:endParaRPr lang="en-US" sz="1200">
              <a:solidFill>
                <a:srgbClr val="000000"/>
              </a:solidFill>
            </a:endParaRPr>
          </a:p>
        </p:txBody>
      </p:sp>
    </p:spTree>
    <p:extLst>
      <p:ext uri="{BB962C8B-B14F-4D97-AF65-F5344CB8AC3E}">
        <p14:creationId xmlns:p14="http://schemas.microsoft.com/office/powerpoint/2010/main" val="322195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Slide Image Placeholder 1"/>
          <p:cNvSpPr>
            <a:spLocks noGrp="1" noRot="1" noChangeAspect="1" noTextEdit="1"/>
          </p:cNvSpPr>
          <p:nvPr>
            <p:ph type="sldImg"/>
          </p:nvPr>
        </p:nvSpPr>
        <p:spPr bwMode="auto">
          <a:xfrm>
            <a:off x="1143000" y="685800"/>
            <a:ext cx="4572000" cy="3429000"/>
          </a:xfrm>
          <a:prstGeom prst="rect">
            <a:avLst/>
          </a:prstGeo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
        <p:nvSpPr>
          <p:cNvPr id="143362" name="Notes Placeholder 2"/>
          <p:cNvSpPr>
            <a:spLocks noGrp="1"/>
          </p:cNvSpPr>
          <p:nvPr>
            <p:ph type="body" idx="1"/>
          </p:nvPr>
        </p:nvSpPr>
        <p:spPr bwMode="auto">
          <a:xfrm>
            <a:off x="685800" y="4343400"/>
            <a:ext cx="5486400" cy="4114800"/>
          </a:xfrm>
          <a:prstGeom prst="rect">
            <a:avLst/>
          </a:prstGeo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Times New Roman" charset="0"/>
            </a:endParaRPr>
          </a:p>
        </p:txBody>
      </p:sp>
      <p:sp>
        <p:nvSpPr>
          <p:cNvPr id="143363"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6A459062-3C1C-7243-8DD3-3C9C77D9E980}" type="slidenum">
              <a:rPr lang="en-US" sz="1200">
                <a:solidFill>
                  <a:srgbClr val="000000"/>
                </a:solidFill>
              </a:rPr>
              <a:pPr eaLnBrk="1" hangingPunct="1"/>
              <a:t>71</a:t>
            </a:fld>
            <a:endParaRPr lang="en-US" sz="1200">
              <a:solidFill>
                <a:srgbClr val="000000"/>
              </a:solidFill>
            </a:endParaRPr>
          </a:p>
        </p:txBody>
      </p:sp>
    </p:spTree>
    <p:extLst>
      <p:ext uri="{BB962C8B-B14F-4D97-AF65-F5344CB8AC3E}">
        <p14:creationId xmlns:p14="http://schemas.microsoft.com/office/powerpoint/2010/main" val="13300153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Slide Image Placeholder 1"/>
          <p:cNvSpPr>
            <a:spLocks noGrp="1" noRot="1" noChangeAspect="1" noTextEdit="1"/>
          </p:cNvSpPr>
          <p:nvPr>
            <p:ph type="sldImg"/>
          </p:nvPr>
        </p:nvSpPr>
        <p:spPr bwMode="auto">
          <a:xfrm>
            <a:off x="1143000" y="685800"/>
            <a:ext cx="4572000" cy="3429000"/>
          </a:xfrm>
          <a:prstGeom prst="rect">
            <a:avLst/>
          </a:prstGeo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
        <p:nvSpPr>
          <p:cNvPr id="144386" name="Notes Placeholder 2"/>
          <p:cNvSpPr>
            <a:spLocks noGrp="1"/>
          </p:cNvSpPr>
          <p:nvPr>
            <p:ph type="body" idx="1"/>
          </p:nvPr>
        </p:nvSpPr>
        <p:spPr bwMode="auto">
          <a:xfrm>
            <a:off x="685800" y="4343400"/>
            <a:ext cx="5486400" cy="4114800"/>
          </a:xfrm>
          <a:prstGeom prst="rect">
            <a:avLst/>
          </a:prstGeo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Times New Roman" charset="0"/>
            </a:endParaRPr>
          </a:p>
        </p:txBody>
      </p:sp>
      <p:sp>
        <p:nvSpPr>
          <p:cNvPr id="144387"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E4BB4708-FBDB-D244-B5B7-22C7B09B02BF}" type="slidenum">
              <a:rPr lang="en-US" sz="1200">
                <a:solidFill>
                  <a:srgbClr val="000000"/>
                </a:solidFill>
              </a:rPr>
              <a:pPr eaLnBrk="1" hangingPunct="1"/>
              <a:t>72</a:t>
            </a:fld>
            <a:endParaRPr lang="en-US" sz="1200">
              <a:solidFill>
                <a:srgbClr val="000000"/>
              </a:solidFill>
            </a:endParaRPr>
          </a:p>
        </p:txBody>
      </p:sp>
    </p:spTree>
    <p:extLst>
      <p:ext uri="{BB962C8B-B14F-4D97-AF65-F5344CB8AC3E}">
        <p14:creationId xmlns:p14="http://schemas.microsoft.com/office/powerpoint/2010/main" val="2009527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Slide Image Placeholder 1"/>
          <p:cNvSpPr>
            <a:spLocks noGrp="1" noRot="1" noChangeAspect="1" noTextEdit="1"/>
          </p:cNvSpPr>
          <p:nvPr>
            <p:ph type="sldImg"/>
          </p:nvPr>
        </p:nvSpPr>
        <p:spPr bwMode="auto">
          <a:xfrm>
            <a:off x="1143000" y="685800"/>
            <a:ext cx="4572000" cy="3429000"/>
          </a:xfrm>
          <a:prstGeom prst="rect">
            <a:avLst/>
          </a:prstGeo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
        <p:nvSpPr>
          <p:cNvPr id="145410" name="Notes Placeholder 2"/>
          <p:cNvSpPr>
            <a:spLocks noGrp="1"/>
          </p:cNvSpPr>
          <p:nvPr>
            <p:ph type="body" idx="1"/>
          </p:nvPr>
        </p:nvSpPr>
        <p:spPr bwMode="auto">
          <a:xfrm>
            <a:off x="685800" y="4343400"/>
            <a:ext cx="5486400" cy="4114800"/>
          </a:xfrm>
          <a:prstGeom prst="rect">
            <a:avLst/>
          </a:prstGeo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Times New Roman" charset="0"/>
            </a:endParaRPr>
          </a:p>
        </p:txBody>
      </p:sp>
      <p:sp>
        <p:nvSpPr>
          <p:cNvPr id="145411"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FC0D1BC0-3A9B-1841-93D2-C20DBC3E77E2}" type="slidenum">
              <a:rPr lang="en-US" sz="1200">
                <a:solidFill>
                  <a:srgbClr val="000000"/>
                </a:solidFill>
              </a:rPr>
              <a:pPr eaLnBrk="1" hangingPunct="1"/>
              <a:t>73</a:t>
            </a:fld>
            <a:endParaRPr lang="en-US" sz="1200">
              <a:solidFill>
                <a:srgbClr val="000000"/>
              </a:solidFill>
            </a:endParaRPr>
          </a:p>
        </p:txBody>
      </p:sp>
    </p:spTree>
    <p:extLst>
      <p:ext uri="{BB962C8B-B14F-4D97-AF65-F5344CB8AC3E}">
        <p14:creationId xmlns:p14="http://schemas.microsoft.com/office/powerpoint/2010/main" val="648686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83971" name="Rectangle 3"/>
          <p:cNvSpPr>
            <a:spLocks noGrp="1" noChangeArrowheads="1"/>
          </p:cNvSpPr>
          <p:nvPr>
            <p:ph type="body" idx="1"/>
          </p:nvPr>
        </p:nvSpPr>
        <p:spPr bwMode="auto">
          <a:xfrm>
            <a:off x="914400" y="4343400"/>
            <a:ext cx="5029200" cy="4114800"/>
          </a:xfrm>
          <a:prstGeom prst="rect">
            <a:avLst/>
          </a:prstGeom>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cs typeface="+mn-cs"/>
            </a:endParaRPr>
          </a:p>
        </p:txBody>
      </p:sp>
    </p:spTree>
    <p:extLst>
      <p:ext uri="{BB962C8B-B14F-4D97-AF65-F5344CB8AC3E}">
        <p14:creationId xmlns:p14="http://schemas.microsoft.com/office/powerpoint/2010/main" val="1855047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D89497-4668-41F3-A3E8-61BFBE9C9B9F}" type="slidenum">
              <a:rPr lang="en-US" smtClean="0"/>
              <a:t>8</a:t>
            </a:fld>
            <a:endParaRPr lang="en-US"/>
          </a:p>
        </p:txBody>
      </p:sp>
    </p:spTree>
    <p:extLst>
      <p:ext uri="{BB962C8B-B14F-4D97-AF65-F5344CB8AC3E}">
        <p14:creationId xmlns:p14="http://schemas.microsoft.com/office/powerpoint/2010/main" val="242512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bwMode="auto">
          <a:xfrm>
            <a:off x="1143000" y="685800"/>
            <a:ext cx="4572000" cy="3429000"/>
          </a:xfrm>
          <a:prstGeom prst="rect">
            <a:avLst/>
          </a:prstGeom>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86019" name="Rectangle 3"/>
          <p:cNvSpPr>
            <a:spLocks noGrp="1" noChangeArrowheads="1"/>
          </p:cNvSpPr>
          <p:nvPr>
            <p:ph type="body" idx="1"/>
          </p:nvPr>
        </p:nvSpPr>
        <p:spPr bwMode="auto">
          <a:xfrm>
            <a:off x="914400" y="4343400"/>
            <a:ext cx="5029200" cy="4114800"/>
          </a:xfrm>
          <a:prstGeom prst="rect">
            <a:avLst/>
          </a:prstGeom>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cs typeface="+mn-cs"/>
            </a:endParaRPr>
          </a:p>
        </p:txBody>
      </p:sp>
    </p:spTree>
    <p:extLst>
      <p:ext uri="{BB962C8B-B14F-4D97-AF65-F5344CB8AC3E}">
        <p14:creationId xmlns:p14="http://schemas.microsoft.com/office/powerpoint/2010/main" val="6085855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bwMode="auto">
          <a:xfrm>
            <a:off x="1143000" y="685800"/>
            <a:ext cx="4572000" cy="3429000"/>
          </a:xfrm>
          <a:prstGeom prst="rect">
            <a:avLst/>
          </a:prstGeom>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87043" name="Rectangle 3"/>
          <p:cNvSpPr>
            <a:spLocks noGrp="1" noChangeArrowheads="1"/>
          </p:cNvSpPr>
          <p:nvPr>
            <p:ph type="body" idx="1"/>
          </p:nvPr>
        </p:nvSpPr>
        <p:spPr bwMode="auto">
          <a:xfrm>
            <a:off x="914400" y="4343400"/>
            <a:ext cx="5029200" cy="4114800"/>
          </a:xfrm>
          <a:prstGeom prst="rect">
            <a:avLst/>
          </a:prstGeom>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cs typeface="+mn-cs"/>
            </a:endParaRPr>
          </a:p>
        </p:txBody>
      </p:sp>
    </p:spTree>
    <p:extLst>
      <p:ext uri="{BB962C8B-B14F-4D97-AF65-F5344CB8AC3E}">
        <p14:creationId xmlns:p14="http://schemas.microsoft.com/office/powerpoint/2010/main" val="330979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bwMode="auto">
          <a:xfrm>
            <a:off x="1143000" y="685800"/>
            <a:ext cx="4572000" cy="3429000"/>
          </a:xfrm>
          <a:prstGeom prst="rect">
            <a:avLst/>
          </a:prstGeom>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88067" name="Rectangle 3"/>
          <p:cNvSpPr>
            <a:spLocks noGrp="1" noChangeArrowheads="1"/>
          </p:cNvSpPr>
          <p:nvPr>
            <p:ph type="body" idx="1"/>
          </p:nvPr>
        </p:nvSpPr>
        <p:spPr bwMode="auto">
          <a:xfrm>
            <a:off x="914400" y="4343400"/>
            <a:ext cx="5029200" cy="4114800"/>
          </a:xfrm>
          <a:prstGeom prst="rect">
            <a:avLst/>
          </a:prstGeom>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cs typeface="+mn-cs"/>
            </a:endParaRPr>
          </a:p>
        </p:txBody>
      </p:sp>
    </p:spTree>
    <p:extLst>
      <p:ext uri="{BB962C8B-B14F-4D97-AF65-F5344CB8AC3E}">
        <p14:creationId xmlns:p14="http://schemas.microsoft.com/office/powerpoint/2010/main" val="788634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bwMode="auto">
          <a:xfrm>
            <a:off x="1143000" y="685800"/>
            <a:ext cx="4572000" cy="3429000"/>
          </a:xfrm>
          <a:prstGeom prst="rect">
            <a:avLst/>
          </a:prstGeom>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89091" name="Rectangle 3"/>
          <p:cNvSpPr>
            <a:spLocks noGrp="1" noChangeArrowheads="1"/>
          </p:cNvSpPr>
          <p:nvPr>
            <p:ph type="body" idx="1"/>
          </p:nvPr>
        </p:nvSpPr>
        <p:spPr bwMode="auto">
          <a:xfrm>
            <a:off x="914400" y="4343400"/>
            <a:ext cx="5029200" cy="4114800"/>
          </a:xfrm>
          <a:prstGeom prst="rect">
            <a:avLst/>
          </a:prstGeom>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cs typeface="+mn-cs"/>
            </a:endParaRPr>
          </a:p>
        </p:txBody>
      </p:sp>
    </p:spTree>
    <p:extLst>
      <p:ext uri="{BB962C8B-B14F-4D97-AF65-F5344CB8AC3E}">
        <p14:creationId xmlns:p14="http://schemas.microsoft.com/office/powerpoint/2010/main" val="4602241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bwMode="auto">
          <a:xfrm>
            <a:off x="1143000" y="685800"/>
            <a:ext cx="4572000" cy="3429000"/>
          </a:xfrm>
          <a:prstGeom prst="rect">
            <a:avLst/>
          </a:prstGeom>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129027" name="Rectangle 3"/>
          <p:cNvSpPr>
            <a:spLocks noGrp="1" noChangeArrowheads="1"/>
          </p:cNvSpPr>
          <p:nvPr>
            <p:ph type="body" idx="1"/>
          </p:nvPr>
        </p:nvSpPr>
        <p:spPr bwMode="auto">
          <a:xfrm>
            <a:off x="914400" y="4343400"/>
            <a:ext cx="5029200" cy="4114800"/>
          </a:xfrm>
          <a:prstGeom prst="rect">
            <a:avLst/>
          </a:prstGeom>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cs typeface="+mn-cs"/>
            </a:endParaRPr>
          </a:p>
        </p:txBody>
      </p:sp>
    </p:spTree>
    <p:extLst>
      <p:ext uri="{BB962C8B-B14F-4D97-AF65-F5344CB8AC3E}">
        <p14:creationId xmlns:p14="http://schemas.microsoft.com/office/powerpoint/2010/main" val="18994661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cs typeface="+mn-cs"/>
            </a:endParaRPr>
          </a:p>
        </p:txBody>
      </p:sp>
      <p:sp>
        <p:nvSpPr>
          <p:cNvPr id="65540" name="Slide Number Placeholder 3"/>
          <p:cNvSpPr>
            <a:spLocks noGrp="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fld id="{C1EFAC84-9EB0-4146-95A9-D112BA8F1A55}" type="slidenum">
              <a:rPr lang="en-US" sz="1000" smtClean="0"/>
              <a:pPr>
                <a:defRPr/>
              </a:pPr>
              <a:t>96</a:t>
            </a:fld>
            <a:endParaRPr lang="en-US" sz="1000"/>
          </a:p>
        </p:txBody>
      </p:sp>
    </p:spTree>
    <p:extLst>
      <p:ext uri="{BB962C8B-B14F-4D97-AF65-F5344CB8AC3E}">
        <p14:creationId xmlns:p14="http://schemas.microsoft.com/office/powerpoint/2010/main" val="126000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bwMode="auto">
          <a:xfrm>
            <a:off x="1143000" y="685800"/>
            <a:ext cx="4572000" cy="3429000"/>
          </a:xfrm>
          <a:prstGeom prst="rect">
            <a:avLst/>
          </a:prstGeom>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94211" name="Rectangle 3"/>
          <p:cNvSpPr>
            <a:spLocks noGrp="1" noChangeArrowheads="1"/>
          </p:cNvSpPr>
          <p:nvPr>
            <p:ph type="body" idx="1"/>
          </p:nvPr>
        </p:nvSpPr>
        <p:spPr bwMode="auto">
          <a:xfrm>
            <a:off x="914400" y="4343400"/>
            <a:ext cx="5029200" cy="4114800"/>
          </a:xfrm>
          <a:prstGeom prst="rect">
            <a:avLst/>
          </a:prstGeom>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405718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128+64+32+16 + 8 = 248</a:t>
            </a:r>
          </a:p>
          <a:p>
            <a:pPr marL="228600" indent="-228600">
              <a:buFont typeface="+mj-lt"/>
              <a:buAutoNum type="arabicPeriod"/>
            </a:pPr>
            <a:r>
              <a:rPr lang="en-US" dirty="0"/>
              <a:t>16</a:t>
            </a:r>
          </a:p>
          <a:p>
            <a:pPr marL="228600" indent="-228600">
              <a:buFont typeface="+mj-lt"/>
              <a:buAutoNum type="arabicPeriod"/>
            </a:pPr>
            <a:r>
              <a:rPr lang="en-US" dirty="0"/>
              <a:t>1</a:t>
            </a:r>
          </a:p>
          <a:p>
            <a:pPr marL="228600" indent="-228600">
              <a:buFont typeface="+mj-lt"/>
              <a:buAutoNum type="arabicPeriod"/>
            </a:pPr>
            <a:r>
              <a:rPr lang="en-US" dirty="0"/>
              <a:t>254</a:t>
            </a:r>
          </a:p>
          <a:p>
            <a:pPr marL="228600" indent="-228600">
              <a:buFont typeface="+mj-lt"/>
              <a:buAutoNum type="arabicPeriod"/>
            </a:pPr>
            <a:r>
              <a:rPr lang="en-US" dirty="0"/>
              <a:t>255</a:t>
            </a:r>
          </a:p>
        </p:txBody>
      </p:sp>
      <p:sp>
        <p:nvSpPr>
          <p:cNvPr id="4" name="Slide Number Placeholder 3"/>
          <p:cNvSpPr>
            <a:spLocks noGrp="1"/>
          </p:cNvSpPr>
          <p:nvPr>
            <p:ph type="sldNum" sz="quarter" idx="10"/>
          </p:nvPr>
        </p:nvSpPr>
        <p:spPr/>
        <p:txBody>
          <a:bodyPr/>
          <a:lstStyle/>
          <a:p>
            <a:fld id="{BC85908E-CD86-415B-8F9B-B839F35BF70C}" type="slidenum">
              <a:rPr lang="en-US" smtClean="0"/>
              <a:t>39</a:t>
            </a:fld>
            <a:endParaRPr lang="en-US"/>
          </a:p>
        </p:txBody>
      </p:sp>
    </p:spTree>
    <p:extLst>
      <p:ext uri="{BB962C8B-B14F-4D97-AF65-F5344CB8AC3E}">
        <p14:creationId xmlns:p14="http://schemas.microsoft.com/office/powerpoint/2010/main" val="553661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a:t>128 – 0,</a:t>
            </a:r>
            <a:r>
              <a:rPr lang="en-US" baseline="0" dirty="0"/>
              <a:t> </a:t>
            </a:r>
            <a:r>
              <a:rPr lang="en-US" dirty="0"/>
              <a:t>64 – 0, 32</a:t>
            </a:r>
            <a:r>
              <a:rPr lang="en-US" baseline="0" dirty="0"/>
              <a:t> – 0, 16 – 0, 8 – 0, 4 – 0, 2-0, 1 – 1  = 10000000</a:t>
            </a:r>
          </a:p>
          <a:p>
            <a:pPr marL="171450" indent="-171450">
              <a:buFont typeface="Arial" pitchFamily="34" charset="0"/>
              <a:buChar char="•"/>
            </a:pPr>
            <a:r>
              <a:rPr lang="en-US" baseline="0" dirty="0"/>
              <a:t>96 – 0, 48 – 0, 24, - 0 , 12 – 0, 6 – 0, 3 – 1, 1 – 1  = 1100000</a:t>
            </a:r>
          </a:p>
          <a:p>
            <a:pPr marL="171450" indent="-171450">
              <a:buFont typeface="Arial" pitchFamily="34" charset="0"/>
              <a:buChar char="•"/>
            </a:pPr>
            <a:r>
              <a:rPr lang="en-US" baseline="0" dirty="0"/>
              <a:t>202 -0, 101 – 1, 50 – 0, 25 – 1, 12 – 0, 6-0, 3-1, 1-1 = 11001010</a:t>
            </a:r>
            <a:endParaRPr lang="en-US" dirty="0"/>
          </a:p>
        </p:txBody>
      </p:sp>
      <p:sp>
        <p:nvSpPr>
          <p:cNvPr id="4" name="Slide Number Placeholder 3"/>
          <p:cNvSpPr>
            <a:spLocks noGrp="1"/>
          </p:cNvSpPr>
          <p:nvPr>
            <p:ph type="sldNum" sz="quarter" idx="10"/>
          </p:nvPr>
        </p:nvSpPr>
        <p:spPr/>
        <p:txBody>
          <a:bodyPr/>
          <a:lstStyle/>
          <a:p>
            <a:fld id="{2DD89497-4668-41F3-A3E8-61BFBE9C9B9F}" type="slidenum">
              <a:rPr lang="en-US" smtClean="0"/>
              <a:t>40</a:t>
            </a:fld>
            <a:endParaRPr lang="en-US"/>
          </a:p>
        </p:txBody>
      </p:sp>
    </p:spTree>
    <p:extLst>
      <p:ext uri="{BB962C8B-B14F-4D97-AF65-F5344CB8AC3E}">
        <p14:creationId xmlns:p14="http://schemas.microsoft.com/office/powerpoint/2010/main" val="3186098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bwMode="auto">
          <a:xfrm>
            <a:off x="1143000" y="685800"/>
            <a:ext cx="4572000" cy="3429000"/>
          </a:xfrm>
          <a:prstGeom prst="rect">
            <a:avLst/>
          </a:prstGeom>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69635" name="Rectangle 3"/>
          <p:cNvSpPr>
            <a:spLocks noGrp="1" noChangeArrowheads="1"/>
          </p:cNvSpPr>
          <p:nvPr>
            <p:ph type="body" idx="1"/>
          </p:nvPr>
        </p:nvSpPr>
        <p:spPr bwMode="auto">
          <a:xfrm>
            <a:off x="685800" y="4343400"/>
            <a:ext cx="5486400" cy="4114800"/>
          </a:xfrm>
          <a:prstGeom prst="rect">
            <a:avLst/>
          </a:prstGeom>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cs typeface="+mn-cs"/>
            </a:endParaRPr>
          </a:p>
        </p:txBody>
      </p:sp>
    </p:spTree>
    <p:extLst>
      <p:ext uri="{BB962C8B-B14F-4D97-AF65-F5344CB8AC3E}">
        <p14:creationId xmlns:p14="http://schemas.microsoft.com/office/powerpoint/2010/main" val="1710540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bwMode="auto">
          <a:xfrm>
            <a:off x="1143000" y="685800"/>
            <a:ext cx="4572000" cy="3429000"/>
          </a:xfrm>
          <a:prstGeom prst="rect">
            <a:avLst/>
          </a:prstGeom>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70659" name="Rectangle 3"/>
          <p:cNvSpPr>
            <a:spLocks noGrp="1" noChangeArrowheads="1"/>
          </p:cNvSpPr>
          <p:nvPr>
            <p:ph type="body" idx="1"/>
          </p:nvPr>
        </p:nvSpPr>
        <p:spPr bwMode="auto">
          <a:xfrm>
            <a:off x="914400" y="4343400"/>
            <a:ext cx="5029200" cy="4114800"/>
          </a:xfrm>
          <a:prstGeom prst="rect">
            <a:avLst/>
          </a:prstGeom>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cs typeface="+mn-cs"/>
            </a:endParaRPr>
          </a:p>
        </p:txBody>
      </p:sp>
    </p:spTree>
    <p:extLst>
      <p:ext uri="{BB962C8B-B14F-4D97-AF65-F5344CB8AC3E}">
        <p14:creationId xmlns:p14="http://schemas.microsoft.com/office/powerpoint/2010/main" val="694819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bwMode="auto">
          <a:xfrm>
            <a:off x="1143000" y="685800"/>
            <a:ext cx="4572000" cy="3429000"/>
          </a:xfrm>
          <a:prstGeom prst="rect">
            <a:avLst/>
          </a:prstGeom>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72707" name="Rectangle 3"/>
          <p:cNvSpPr>
            <a:spLocks noGrp="1" noChangeArrowheads="1"/>
          </p:cNvSpPr>
          <p:nvPr>
            <p:ph type="body" idx="1"/>
          </p:nvPr>
        </p:nvSpPr>
        <p:spPr bwMode="auto">
          <a:xfrm>
            <a:off x="685800" y="4343400"/>
            <a:ext cx="5486400" cy="4114800"/>
          </a:xfrm>
          <a:prstGeom prst="rect">
            <a:avLst/>
          </a:prstGeom>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cs typeface="+mn-cs"/>
            </a:endParaRPr>
          </a:p>
        </p:txBody>
      </p:sp>
    </p:spTree>
    <p:extLst>
      <p:ext uri="{BB962C8B-B14F-4D97-AF65-F5344CB8AC3E}">
        <p14:creationId xmlns:p14="http://schemas.microsoft.com/office/powerpoint/2010/main" val="1965571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bwMode="auto">
          <a:xfrm>
            <a:off x="1143000" y="685800"/>
            <a:ext cx="4572000" cy="3429000"/>
          </a:xfrm>
          <a:prstGeom prst="rect">
            <a:avLst/>
          </a:prstGeom>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75779" name="Rectangle 3"/>
          <p:cNvSpPr>
            <a:spLocks noGrp="1" noChangeArrowheads="1"/>
          </p:cNvSpPr>
          <p:nvPr>
            <p:ph type="body" idx="1"/>
          </p:nvPr>
        </p:nvSpPr>
        <p:spPr bwMode="auto">
          <a:xfrm>
            <a:off x="685800" y="4343400"/>
            <a:ext cx="5486400" cy="4114800"/>
          </a:xfrm>
          <a:prstGeom prst="rect">
            <a:avLst/>
          </a:prstGeom>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cs typeface="+mn-cs"/>
            </a:endParaRPr>
          </a:p>
        </p:txBody>
      </p:sp>
    </p:spTree>
    <p:extLst>
      <p:ext uri="{BB962C8B-B14F-4D97-AF65-F5344CB8AC3E}">
        <p14:creationId xmlns:p14="http://schemas.microsoft.com/office/powerpoint/2010/main" val="616519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86581418-E4FA-B946-926F-5443A4A241B8}" type="datetime1">
              <a:rPr lang="en-US" smtClean="0"/>
              <a:t>5/22/18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FCC06A3-BDA8-4FDC-A0AE-3CEC0F92CA6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3C72396-FA50-9747-A182-15BF11FA000C}" type="datetime1">
              <a:rPr lang="en-US" smtClean="0"/>
              <a:t>5/22/18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C06A3-BDA8-4FDC-A0AE-3CEC0F92CA6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A9EC432-7D2E-6849-8D19-433300C26D4D}" type="datetime1">
              <a:rPr lang="en-US" smtClean="0"/>
              <a:t>5/22/18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C06A3-BDA8-4FDC-A0AE-3CEC0F92CA6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B8B6117-00E8-BF43-8BC0-8063F4F53619}" type="datetime1">
              <a:rPr lang="en-US" smtClean="0"/>
              <a:t>5/22/18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C06A3-BDA8-4FDC-A0AE-3CEC0F92CA6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91EF565-006C-B048-88D6-1CEE33D6AF95}" type="datetime1">
              <a:rPr lang="en-US" smtClean="0"/>
              <a:t>5/22/18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C06A3-BDA8-4FDC-A0AE-3CEC0F92CA6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6F51DF5-C649-2145-80C5-E527DA88D522}" type="datetime1">
              <a:rPr lang="en-US" smtClean="0"/>
              <a:t>5/22/18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CC06A3-BDA8-4FDC-A0AE-3CEC0F92CA6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FD2B925-619E-0740-B387-F53941A03BD2}" type="datetime1">
              <a:rPr lang="en-US" smtClean="0"/>
              <a:t>5/22/18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CC06A3-BDA8-4FDC-A0AE-3CEC0F92CA6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03925DAA-EE1B-A34D-96DA-F92C49D37D5A}" type="datetime1">
              <a:rPr lang="en-US" smtClean="0"/>
              <a:t>5/22/18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CC06A3-BDA8-4FDC-A0AE-3CEC0F92CA6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3A969B-91E5-CC4C-813B-F3A1849C4446}" type="datetime1">
              <a:rPr lang="en-US" smtClean="0"/>
              <a:t>5/22/18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CC06A3-BDA8-4FDC-A0AE-3CEC0F92CA6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4A4A3C8-81B2-B94B-8AB3-D3D67648CE06}" type="datetime1">
              <a:rPr lang="en-US" smtClean="0"/>
              <a:t>5/22/18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CC06A3-BDA8-4FDC-A0AE-3CEC0F92CA6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0475669-C667-DF45-B7FF-86253BBCD5FD}" type="datetime1">
              <a:rPr lang="en-US" smtClean="0"/>
              <a:t>5/22/18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FCC06A3-BDA8-4FDC-A0AE-3CEC0F92CA61}"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2A40DD0-7A4B-7947-91A8-E64A494FEF80}" type="datetime1">
              <a:rPr lang="en-US" smtClean="0"/>
              <a:t>5/22/18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FCC06A3-BDA8-4FDC-A0AE-3CEC0F92CA61}"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hyperlink" Target="winword%20TestMortgageClass.jav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iki.ggc.edu/wiki/ITEC_Tutor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mailto:rprice@ggc.edu"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oleObject" Target="../embeddings/oleObject2.bin"/></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hyperlink" Target="http://www.cs.armstrong.edu/liang/intro10e/html/MultiplicationTable.html"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8.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9.w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0.wmf"/><Relationship Id="rId4" Type="http://schemas.openxmlformats.org/officeDocument/2006/relationships/oleObject" Target="../embeddings/oleObject5.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1.wmf"/><Relationship Id="rId4" Type="http://schemas.openxmlformats.org/officeDocument/2006/relationships/oleObject" Target="../embeddings/oleObject6.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1.wmf"/><Relationship Id="rId4" Type="http://schemas.openxmlformats.org/officeDocument/2006/relationships/oleObject" Target="../embeddings/oleObject7.bin"/></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1.wmf"/><Relationship Id="rId4" Type="http://schemas.openxmlformats.org/officeDocument/2006/relationships/oleObject" Target="../embeddings/oleObject8.bin"/></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1.wmf"/><Relationship Id="rId4" Type="http://schemas.openxmlformats.org/officeDocument/2006/relationships/oleObject" Target="../embeddings/oleObject9.bin"/></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2.wmf"/><Relationship Id="rId4" Type="http://schemas.openxmlformats.org/officeDocument/2006/relationships/oleObject" Target="../embeddings/oleObject10.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9.wmf"/><Relationship Id="rId4" Type="http://schemas.openxmlformats.org/officeDocument/2006/relationships/oleObject" Target="../embeddings/oleObject11.bin"/></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0.emf"/></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ITEC 2150</a:t>
            </a:r>
          </a:p>
        </p:txBody>
      </p:sp>
      <p:sp>
        <p:nvSpPr>
          <p:cNvPr id="3" name="Subtitle 2"/>
          <p:cNvSpPr>
            <a:spLocks noGrp="1"/>
          </p:cNvSpPr>
          <p:nvPr>
            <p:ph type="subTitle" idx="1"/>
          </p:nvPr>
        </p:nvSpPr>
        <p:spPr/>
        <p:txBody>
          <a:bodyPr/>
          <a:lstStyle/>
          <a:p>
            <a:r>
              <a:rPr lang="en-US" dirty="0"/>
              <a:t>Intermediate Programming</a:t>
            </a:r>
          </a:p>
        </p:txBody>
      </p:sp>
    </p:spTree>
    <p:extLst>
      <p:ext uri="{BB962C8B-B14F-4D97-AF65-F5344CB8AC3E}">
        <p14:creationId xmlns:p14="http://schemas.microsoft.com/office/powerpoint/2010/main" val="3349320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Grades</a:t>
            </a:r>
          </a:p>
        </p:txBody>
      </p:sp>
      <p:sp>
        <p:nvSpPr>
          <p:cNvPr id="3" name="Content Placeholder 2"/>
          <p:cNvSpPr>
            <a:spLocks noGrp="1"/>
          </p:cNvSpPr>
          <p:nvPr>
            <p:ph idx="1"/>
          </p:nvPr>
        </p:nvSpPr>
        <p:spPr/>
        <p:txBody>
          <a:bodyPr>
            <a:normAutofit fontScale="92500" lnSpcReduction="20000"/>
          </a:bodyPr>
          <a:lstStyle/>
          <a:p>
            <a:r>
              <a:rPr lang="en-US" dirty="0"/>
              <a:t>10 point grading scale</a:t>
            </a:r>
          </a:p>
          <a:p>
            <a:pPr lvl="1"/>
            <a:r>
              <a:rPr lang="en-US" dirty="0"/>
              <a:t>90 – 100 = A</a:t>
            </a:r>
          </a:p>
          <a:p>
            <a:pPr lvl="1"/>
            <a:r>
              <a:rPr lang="en-US" dirty="0"/>
              <a:t>80 – 90 = B</a:t>
            </a:r>
          </a:p>
          <a:p>
            <a:pPr lvl="1"/>
            <a:r>
              <a:rPr lang="en-US" dirty="0"/>
              <a:t>70 – 80 = C</a:t>
            </a:r>
          </a:p>
          <a:p>
            <a:pPr lvl="1"/>
            <a:r>
              <a:rPr lang="en-US" dirty="0"/>
              <a:t>60 – 70 = D</a:t>
            </a:r>
          </a:p>
          <a:p>
            <a:pPr lvl="1"/>
            <a:r>
              <a:rPr lang="en-US" dirty="0"/>
              <a:t>Below 60 = F</a:t>
            </a:r>
          </a:p>
          <a:p>
            <a:r>
              <a:rPr lang="en-US" dirty="0"/>
              <a:t>Grades are calculated for mid-term and final</a:t>
            </a:r>
          </a:p>
          <a:p>
            <a:r>
              <a:rPr lang="en-US" dirty="0"/>
              <a:t>I do not curve</a:t>
            </a:r>
          </a:p>
          <a:p>
            <a:r>
              <a:rPr lang="en-US" dirty="0"/>
              <a:t>I do not “give points” </a:t>
            </a:r>
          </a:p>
          <a:p>
            <a:r>
              <a:rPr lang="en-US" dirty="0"/>
              <a:t>Your grade will be what you earn</a:t>
            </a:r>
          </a:p>
          <a:p>
            <a:endParaRPr lang="en-US" dirty="0"/>
          </a:p>
          <a:p>
            <a:r>
              <a:rPr lang="en-US" dirty="0"/>
              <a:t>Code that doesn’t compile will result in a 50 at most</a:t>
            </a:r>
          </a:p>
        </p:txBody>
      </p:sp>
    </p:spTree>
    <p:extLst>
      <p:ext uri="{BB962C8B-B14F-4D97-AF65-F5344CB8AC3E}">
        <p14:creationId xmlns:p14="http://schemas.microsoft.com/office/powerpoint/2010/main" val="104321364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685800" y="228600"/>
            <a:ext cx="7772400" cy="838200"/>
          </a:xfrm>
        </p:spPr>
        <p:txBody>
          <a:bodyPr/>
          <a:lstStyle/>
          <a:p>
            <a:pPr>
              <a:defRPr/>
            </a:pPr>
            <a:r>
              <a:rPr lang="en-US">
                <a:latin typeface="Times New Roman" charset="0"/>
                <a:cs typeface="+mj-cs"/>
              </a:rPr>
              <a:t>Constructors, cont.</a:t>
            </a:r>
            <a:endParaRPr lang="en-US" b="1">
              <a:latin typeface="Book Antiqua" charset="0"/>
              <a:cs typeface="+mj-cs"/>
            </a:endParaRPr>
          </a:p>
        </p:txBody>
      </p:sp>
      <p:sp>
        <p:nvSpPr>
          <p:cNvPr id="14340" name="Text Box 4"/>
          <p:cNvSpPr txBox="1">
            <a:spLocks noChangeArrowheads="1"/>
          </p:cNvSpPr>
          <p:nvPr/>
        </p:nvSpPr>
        <p:spPr bwMode="auto">
          <a:xfrm>
            <a:off x="381000" y="1143000"/>
            <a:ext cx="8534400" cy="5211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spcBef>
                <a:spcPct val="50000"/>
              </a:spcBef>
              <a:defRPr/>
            </a:pPr>
            <a:r>
              <a:rPr lang="en-US">
                <a:cs typeface="Times New Roman" charset="0"/>
              </a:rPr>
              <a:t>A constructor with no parameters is referred to as a </a:t>
            </a:r>
            <a:r>
              <a:rPr lang="en-US" i="1">
                <a:cs typeface="Times New Roman" charset="0"/>
              </a:rPr>
              <a:t>no-arg constructor</a:t>
            </a:r>
            <a:r>
              <a:rPr lang="en-US">
                <a:cs typeface="Times New Roman" charset="0"/>
              </a:rPr>
              <a:t>. </a:t>
            </a:r>
          </a:p>
          <a:p>
            <a:pPr>
              <a:spcBef>
                <a:spcPct val="50000"/>
              </a:spcBef>
              <a:defRPr/>
            </a:pPr>
            <a:r>
              <a:rPr lang="en-US">
                <a:cs typeface="Times New Roman" charset="0"/>
              </a:rPr>
              <a:t>·       Constructors must have the same name as the class itself. </a:t>
            </a:r>
          </a:p>
          <a:p>
            <a:pPr>
              <a:spcBef>
                <a:spcPct val="50000"/>
              </a:spcBef>
              <a:defRPr/>
            </a:pPr>
            <a:r>
              <a:rPr lang="en-US">
                <a:cs typeface="Times New Roman" charset="0"/>
              </a:rPr>
              <a:t>·       Constructors do not have a return type—not even void. </a:t>
            </a:r>
          </a:p>
          <a:p>
            <a:pPr>
              <a:spcBef>
                <a:spcPct val="50000"/>
              </a:spcBef>
              <a:defRPr/>
            </a:pPr>
            <a:r>
              <a:rPr lang="en-US">
                <a:cs typeface="Times New Roman" charset="0"/>
              </a:rPr>
              <a:t>·       Constructors are invoked using the new operator when an object is created. Constructors play the role of initializing objects.</a:t>
            </a:r>
          </a:p>
        </p:txBody>
      </p:sp>
    </p:spTree>
    <p:extLst>
      <p:ext uri="{BB962C8B-B14F-4D97-AF65-F5344CB8AC3E}">
        <p14:creationId xmlns:p14="http://schemas.microsoft.com/office/powerpoint/2010/main" val="22798312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685800" y="228600"/>
            <a:ext cx="7772400" cy="838200"/>
          </a:xfrm>
        </p:spPr>
        <p:txBody>
          <a:bodyPr/>
          <a:lstStyle/>
          <a:p>
            <a:pPr>
              <a:defRPr/>
            </a:pPr>
            <a:r>
              <a:rPr lang="en-US">
                <a:latin typeface="Times New Roman" charset="0"/>
                <a:cs typeface="+mj-cs"/>
              </a:rPr>
              <a:t>Default Constructor</a:t>
            </a:r>
            <a:endParaRPr lang="en-US" b="1">
              <a:latin typeface="Book Antiqua" charset="0"/>
              <a:cs typeface="+mj-cs"/>
            </a:endParaRPr>
          </a:p>
        </p:txBody>
      </p:sp>
      <p:sp>
        <p:nvSpPr>
          <p:cNvPr id="16388" name="Text Box 3"/>
          <p:cNvSpPr txBox="1">
            <a:spLocks noChangeArrowheads="1"/>
          </p:cNvSpPr>
          <p:nvPr/>
        </p:nvSpPr>
        <p:spPr bwMode="auto">
          <a:xfrm>
            <a:off x="381000" y="1295400"/>
            <a:ext cx="8534400" cy="30464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spcBef>
                <a:spcPct val="50000"/>
              </a:spcBef>
              <a:defRPr/>
            </a:pPr>
            <a:r>
              <a:rPr lang="en-US">
                <a:cs typeface="Courier New" charset="0"/>
              </a:rPr>
              <a:t>A class may be defined without constructors. In this case, a no-arg constructor with an empty body is implicitly defined in the class. This constructor, called </a:t>
            </a:r>
            <a:r>
              <a:rPr lang="en-US" i="1">
                <a:cs typeface="Courier New" charset="0"/>
              </a:rPr>
              <a:t>a default constructor</a:t>
            </a:r>
            <a:r>
              <a:rPr lang="en-US">
                <a:cs typeface="Courier New" charset="0"/>
              </a:rPr>
              <a:t>, is provided automatically </a:t>
            </a:r>
            <a:r>
              <a:rPr lang="en-US" i="1">
                <a:cs typeface="Courier New" charset="0"/>
              </a:rPr>
              <a:t>only if no constructors are explicitly defined in the class</a:t>
            </a:r>
            <a:r>
              <a:rPr lang="en-US">
                <a:cs typeface="Courier New" charset="0"/>
              </a:rPr>
              <a:t>.</a:t>
            </a:r>
            <a:endParaRPr lang="en-US">
              <a:cs typeface="Times New Roman" charset="0"/>
            </a:endParaRPr>
          </a:p>
        </p:txBody>
      </p:sp>
    </p:spTree>
    <p:extLst>
      <p:ext uri="{BB962C8B-B14F-4D97-AF65-F5344CB8AC3E}">
        <p14:creationId xmlns:p14="http://schemas.microsoft.com/office/powerpoint/2010/main" val="14064406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685800" y="0"/>
            <a:ext cx="7772400" cy="1428750"/>
          </a:xfrm>
        </p:spPr>
        <p:txBody>
          <a:bodyPr>
            <a:normAutofit fontScale="90000"/>
          </a:bodyPr>
          <a:lstStyle/>
          <a:p>
            <a:pPr>
              <a:defRPr/>
            </a:pPr>
            <a:r>
              <a:rPr lang="en-US">
                <a:latin typeface="Times New Roman" charset="0"/>
                <a:cs typeface="+mj-cs"/>
              </a:rPr>
              <a:t>Static Variables, Constants, </a:t>
            </a:r>
            <a:br>
              <a:rPr lang="en-US">
                <a:latin typeface="Times New Roman" charset="0"/>
                <a:cs typeface="+mj-cs"/>
              </a:rPr>
            </a:br>
            <a:r>
              <a:rPr lang="en-US">
                <a:latin typeface="Times New Roman" charset="0"/>
                <a:cs typeface="+mj-cs"/>
              </a:rPr>
              <a:t>and Methods</a:t>
            </a:r>
            <a:endParaRPr lang="en-US" b="1">
              <a:latin typeface="Courier" charset="0"/>
              <a:cs typeface="+mj-cs"/>
            </a:endParaRPr>
          </a:p>
        </p:txBody>
      </p:sp>
      <p:sp>
        <p:nvSpPr>
          <p:cNvPr id="43012" name="Text Box 6"/>
          <p:cNvSpPr txBox="1">
            <a:spLocks noChangeArrowheads="1"/>
          </p:cNvSpPr>
          <p:nvPr/>
        </p:nvSpPr>
        <p:spPr bwMode="auto">
          <a:xfrm>
            <a:off x="381000" y="1828800"/>
            <a:ext cx="8382000" cy="306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spcBef>
                <a:spcPct val="50000"/>
              </a:spcBef>
              <a:defRPr/>
            </a:pPr>
            <a:r>
              <a:rPr lang="en-US" sz="3000">
                <a:cs typeface="+mn-cs"/>
              </a:rPr>
              <a:t>Static variables are shared by all the instances of the class.</a:t>
            </a:r>
            <a:br>
              <a:rPr lang="en-US" sz="3000">
                <a:cs typeface="+mn-cs"/>
              </a:rPr>
            </a:br>
            <a:br>
              <a:rPr lang="en-US" sz="3000">
                <a:cs typeface="+mn-cs"/>
              </a:rPr>
            </a:br>
            <a:r>
              <a:rPr lang="en-US" sz="3000">
                <a:cs typeface="+mn-cs"/>
              </a:rPr>
              <a:t>Static methods are not tied to a specific object. </a:t>
            </a:r>
          </a:p>
          <a:p>
            <a:pPr>
              <a:spcBef>
                <a:spcPct val="50000"/>
              </a:spcBef>
              <a:defRPr/>
            </a:pPr>
            <a:r>
              <a:rPr lang="en-US" sz="3000">
                <a:cs typeface="+mn-cs"/>
              </a:rPr>
              <a:t>Static constants are final variables shared by all the instances of the class.</a:t>
            </a:r>
          </a:p>
        </p:txBody>
      </p:sp>
    </p:spTree>
    <p:extLst>
      <p:ext uri="{BB962C8B-B14F-4D97-AF65-F5344CB8AC3E}">
        <p14:creationId xmlns:p14="http://schemas.microsoft.com/office/powerpoint/2010/main" val="260004482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685800" y="0"/>
            <a:ext cx="7772400" cy="1428750"/>
          </a:xfrm>
        </p:spPr>
        <p:txBody>
          <a:bodyPr>
            <a:normAutofit fontScale="90000"/>
          </a:bodyPr>
          <a:lstStyle/>
          <a:p>
            <a:pPr>
              <a:defRPr/>
            </a:pPr>
            <a:r>
              <a:rPr lang="en-US">
                <a:latin typeface="Times New Roman" charset="0"/>
                <a:cs typeface="+mj-cs"/>
              </a:rPr>
              <a:t>Static Variables, Constants, </a:t>
            </a:r>
            <a:br>
              <a:rPr lang="en-US">
                <a:latin typeface="Times New Roman" charset="0"/>
                <a:cs typeface="+mj-cs"/>
              </a:rPr>
            </a:br>
            <a:r>
              <a:rPr lang="en-US">
                <a:latin typeface="Times New Roman" charset="0"/>
                <a:cs typeface="+mj-cs"/>
              </a:rPr>
              <a:t>and Methods, cont.</a:t>
            </a:r>
            <a:endParaRPr lang="en-US" b="1">
              <a:latin typeface="Courier" charset="0"/>
              <a:cs typeface="+mj-cs"/>
            </a:endParaRPr>
          </a:p>
        </p:txBody>
      </p:sp>
      <p:sp>
        <p:nvSpPr>
          <p:cNvPr id="44036" name="Text Box 3"/>
          <p:cNvSpPr txBox="1">
            <a:spLocks noChangeArrowheads="1"/>
          </p:cNvSpPr>
          <p:nvPr/>
        </p:nvSpPr>
        <p:spPr bwMode="auto">
          <a:xfrm>
            <a:off x="381000" y="2209800"/>
            <a:ext cx="8382000" cy="1006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spcBef>
                <a:spcPct val="50000"/>
              </a:spcBef>
              <a:defRPr/>
            </a:pPr>
            <a:r>
              <a:rPr lang="en-US" sz="3000">
                <a:cs typeface="+mn-cs"/>
              </a:rPr>
              <a:t>To declare static variables, constants, and methods, use the static modifier.</a:t>
            </a:r>
          </a:p>
        </p:txBody>
      </p:sp>
    </p:spTree>
    <p:extLst>
      <p:ext uri="{BB962C8B-B14F-4D97-AF65-F5344CB8AC3E}">
        <p14:creationId xmlns:p14="http://schemas.microsoft.com/office/powerpoint/2010/main" val="29192846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685800" y="0"/>
            <a:ext cx="7772400" cy="1428750"/>
          </a:xfrm>
        </p:spPr>
        <p:txBody>
          <a:bodyPr>
            <a:normAutofit fontScale="90000"/>
          </a:bodyPr>
          <a:lstStyle/>
          <a:p>
            <a:pPr>
              <a:defRPr/>
            </a:pPr>
            <a:r>
              <a:rPr lang="en-US">
                <a:latin typeface="Times New Roman" charset="0"/>
                <a:cs typeface="+mj-cs"/>
              </a:rPr>
              <a:t>Visibility Modifiers and </a:t>
            </a:r>
            <a:br>
              <a:rPr lang="en-US">
                <a:latin typeface="Times New Roman" charset="0"/>
                <a:cs typeface="+mj-cs"/>
              </a:rPr>
            </a:br>
            <a:r>
              <a:rPr lang="en-US">
                <a:latin typeface="Times New Roman" charset="0"/>
                <a:cs typeface="+mj-cs"/>
              </a:rPr>
              <a:t>Accessor/Mutator Methods</a:t>
            </a:r>
          </a:p>
        </p:txBody>
      </p:sp>
      <p:sp>
        <p:nvSpPr>
          <p:cNvPr id="47108" name="Rectangle 3"/>
          <p:cNvSpPr>
            <a:spLocks noGrp="1" noChangeArrowheads="1"/>
          </p:cNvSpPr>
          <p:nvPr>
            <p:ph type="body" idx="1"/>
          </p:nvPr>
        </p:nvSpPr>
        <p:spPr>
          <a:xfrm>
            <a:off x="685800" y="1371600"/>
            <a:ext cx="7848600" cy="1143000"/>
          </a:xfrm>
        </p:spPr>
        <p:txBody>
          <a:bodyPr/>
          <a:lstStyle/>
          <a:p>
            <a:pPr marL="0" indent="0">
              <a:spcBef>
                <a:spcPct val="100000"/>
              </a:spcBef>
              <a:buFont typeface="Symbol" charset="0"/>
              <a:buNone/>
              <a:defRPr/>
            </a:pPr>
            <a:r>
              <a:rPr lang="en-US" sz="3000">
                <a:latin typeface="Times New Roman" charset="0"/>
                <a:cs typeface="+mn-cs"/>
              </a:rPr>
              <a:t>By default, the class, variable, or method can be</a:t>
            </a:r>
            <a:br>
              <a:rPr lang="en-US" sz="3000">
                <a:latin typeface="Times New Roman" charset="0"/>
                <a:cs typeface="+mn-cs"/>
              </a:rPr>
            </a:br>
            <a:r>
              <a:rPr lang="en-US" sz="3000">
                <a:latin typeface="Times New Roman" charset="0"/>
                <a:cs typeface="+mn-cs"/>
              </a:rPr>
              <a:t>accessed by any class in the same package.</a:t>
            </a:r>
            <a:r>
              <a:rPr lang="en-US" sz="2800">
                <a:latin typeface="Times New Roman" charset="0"/>
                <a:cs typeface="+mn-cs"/>
              </a:rPr>
              <a:t> </a:t>
            </a:r>
            <a:endParaRPr lang="en-US" sz="2600">
              <a:latin typeface="Times New Roman" charset="0"/>
              <a:cs typeface="+mn-cs"/>
            </a:endParaRPr>
          </a:p>
        </p:txBody>
      </p:sp>
      <p:sp>
        <p:nvSpPr>
          <p:cNvPr id="58372" name="Rectangle 9"/>
          <p:cNvSpPr>
            <a:spLocks noChangeArrowheads="1"/>
          </p:cNvSpPr>
          <p:nvPr/>
        </p:nvSpPr>
        <p:spPr bwMode="auto">
          <a:xfrm>
            <a:off x="304800" y="2514600"/>
            <a:ext cx="8686800" cy="3733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p>
            <a:pPr marL="457200" indent="-457200">
              <a:spcBef>
                <a:spcPct val="50000"/>
              </a:spcBef>
              <a:buClr>
                <a:schemeClr val="tx2"/>
              </a:buClr>
              <a:buSzPct val="75000"/>
              <a:buFont typeface="Wingdings" charset="0"/>
              <a:buChar char="q"/>
            </a:pPr>
            <a:r>
              <a:rPr lang="en-US" sz="2800">
                <a:latin typeface="Courier New" charset="0"/>
              </a:rPr>
              <a:t>public</a:t>
            </a:r>
            <a:endParaRPr lang="en-US" sz="3000"/>
          </a:p>
          <a:p>
            <a:pPr marL="457200" indent="-457200">
              <a:spcBef>
                <a:spcPct val="20000"/>
              </a:spcBef>
              <a:buClr>
                <a:schemeClr val="tx2"/>
              </a:buClr>
              <a:buSzPct val="75000"/>
              <a:buFont typeface="Symbol" charset="0"/>
              <a:buNone/>
            </a:pPr>
            <a:r>
              <a:rPr lang="en-US" sz="2600"/>
              <a:t>	The class, data, or method is visible to any class in any package. </a:t>
            </a:r>
          </a:p>
          <a:p>
            <a:pPr marL="457200" indent="-457200">
              <a:spcBef>
                <a:spcPct val="50000"/>
              </a:spcBef>
              <a:buClr>
                <a:schemeClr val="tx2"/>
              </a:buClr>
              <a:buSzPct val="75000"/>
              <a:buFont typeface="Wingdings" charset="0"/>
              <a:buChar char="q"/>
            </a:pPr>
            <a:r>
              <a:rPr lang="en-US" sz="2800">
                <a:latin typeface="Courier New" charset="0"/>
              </a:rPr>
              <a:t>private</a:t>
            </a:r>
            <a:r>
              <a:rPr lang="en-US" sz="3200"/>
              <a:t> </a:t>
            </a:r>
            <a:endParaRPr lang="en-US"/>
          </a:p>
          <a:p>
            <a:pPr marL="457200" indent="-457200">
              <a:spcBef>
                <a:spcPct val="20000"/>
              </a:spcBef>
              <a:buClr>
                <a:schemeClr val="tx2"/>
              </a:buClr>
              <a:buSzPct val="75000"/>
              <a:buFont typeface="Symbol" charset="0"/>
              <a:buNone/>
            </a:pPr>
            <a:r>
              <a:rPr lang="en-US"/>
              <a:t>	</a:t>
            </a:r>
            <a:r>
              <a:rPr lang="en-US" sz="2600"/>
              <a:t>The data or methods can be accessed only by the declaring class.</a:t>
            </a:r>
          </a:p>
          <a:p>
            <a:pPr marL="457200" indent="-457200">
              <a:spcBef>
                <a:spcPct val="20000"/>
              </a:spcBef>
              <a:buClr>
                <a:schemeClr val="tx2"/>
              </a:buClr>
              <a:buSzPct val="75000"/>
              <a:buFont typeface="Symbol" charset="0"/>
              <a:buNone/>
            </a:pPr>
            <a:r>
              <a:rPr lang="en-US" sz="2600"/>
              <a:t>The get and set methods are used to read and modify private properties.	</a:t>
            </a:r>
          </a:p>
        </p:txBody>
      </p:sp>
    </p:spTree>
    <p:extLst>
      <p:ext uri="{BB962C8B-B14F-4D97-AF65-F5344CB8AC3E}">
        <p14:creationId xmlns:p14="http://schemas.microsoft.com/office/powerpoint/2010/main" val="28163436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a:xfrm>
            <a:off x="685800" y="381000"/>
            <a:ext cx="7772400" cy="762000"/>
          </a:xfrm>
        </p:spPr>
        <p:txBody>
          <a:bodyPr>
            <a:normAutofit fontScale="90000"/>
          </a:bodyPr>
          <a:lstStyle/>
          <a:p>
            <a:pPr>
              <a:defRPr/>
            </a:pPr>
            <a:r>
              <a:rPr lang="en-US">
                <a:latin typeface="Times New Roman" charset="0"/>
                <a:cs typeface="+mj-cs"/>
              </a:rPr>
              <a:t>The this Keyword </a:t>
            </a:r>
            <a:endParaRPr lang="en-US">
              <a:latin typeface="Times New Roman" charset="0"/>
              <a:cs typeface="+mj-cs"/>
              <a:hlinkClick r:id="rId2" action="ppaction://program"/>
            </a:endParaRPr>
          </a:p>
        </p:txBody>
      </p:sp>
      <p:sp>
        <p:nvSpPr>
          <p:cNvPr id="61444" name="Rectangle 3"/>
          <p:cNvSpPr>
            <a:spLocks noGrp="1" noChangeArrowheads="1"/>
          </p:cNvSpPr>
          <p:nvPr>
            <p:ph type="body" idx="1"/>
          </p:nvPr>
        </p:nvSpPr>
        <p:spPr>
          <a:xfrm>
            <a:off x="309563" y="1277938"/>
            <a:ext cx="8524875" cy="4894262"/>
          </a:xfrm>
        </p:spPr>
        <p:txBody>
          <a:bodyPr/>
          <a:lstStyle/>
          <a:p>
            <a:pPr>
              <a:lnSpc>
                <a:spcPct val="120000"/>
              </a:lnSpc>
              <a:buFont typeface="Wingdings" charset="0"/>
              <a:buChar char="q"/>
              <a:defRPr/>
            </a:pPr>
            <a:r>
              <a:rPr lang="en-US">
                <a:latin typeface="Times New Roman" charset="0"/>
                <a:cs typeface="+mn-cs"/>
              </a:rPr>
              <a:t>The </a:t>
            </a:r>
            <a:r>
              <a:rPr lang="en-US" u="sng">
                <a:latin typeface="Times New Roman" charset="0"/>
                <a:cs typeface="+mn-cs"/>
              </a:rPr>
              <a:t>this</a:t>
            </a:r>
            <a:r>
              <a:rPr lang="en-US">
                <a:latin typeface="Times New Roman" charset="0"/>
                <a:cs typeface="+mn-cs"/>
              </a:rPr>
              <a:t> keyword is the name of a reference that refers to an object itself. One common use of the </a:t>
            </a:r>
            <a:r>
              <a:rPr lang="en-US" u="sng">
                <a:latin typeface="Times New Roman" charset="0"/>
                <a:cs typeface="+mn-cs"/>
              </a:rPr>
              <a:t>this</a:t>
            </a:r>
            <a:r>
              <a:rPr lang="en-US">
                <a:latin typeface="Times New Roman" charset="0"/>
                <a:cs typeface="+mn-cs"/>
              </a:rPr>
              <a:t> keyword is reference a class’s </a:t>
            </a:r>
            <a:r>
              <a:rPr lang="en-US" i="1">
                <a:latin typeface="Times New Roman" charset="0"/>
                <a:cs typeface="+mn-cs"/>
              </a:rPr>
              <a:t>hidden data fields</a:t>
            </a:r>
            <a:r>
              <a:rPr lang="en-US">
                <a:latin typeface="Times New Roman" charset="0"/>
                <a:cs typeface="+mn-cs"/>
              </a:rPr>
              <a:t>. </a:t>
            </a:r>
          </a:p>
          <a:p>
            <a:pPr>
              <a:lnSpc>
                <a:spcPct val="120000"/>
              </a:lnSpc>
              <a:buFont typeface="Wingdings" charset="0"/>
              <a:buChar char="q"/>
              <a:defRPr/>
            </a:pPr>
            <a:r>
              <a:rPr lang="en-US">
                <a:latin typeface="Times New Roman" charset="0"/>
                <a:cs typeface="+mn-cs"/>
              </a:rPr>
              <a:t>Another common use of the </a:t>
            </a:r>
            <a:r>
              <a:rPr lang="en-US" u="sng">
                <a:latin typeface="Times New Roman" charset="0"/>
                <a:cs typeface="+mn-cs"/>
              </a:rPr>
              <a:t>this</a:t>
            </a:r>
            <a:r>
              <a:rPr lang="en-US">
                <a:latin typeface="Times New Roman" charset="0"/>
                <a:cs typeface="+mn-cs"/>
              </a:rPr>
              <a:t> keyword to enable a constructor to invoke another constructor of the same class. </a:t>
            </a:r>
          </a:p>
        </p:txBody>
      </p:sp>
    </p:spTree>
    <p:extLst>
      <p:ext uri="{BB962C8B-B14F-4D97-AF65-F5344CB8AC3E}">
        <p14:creationId xmlns:p14="http://schemas.microsoft.com/office/powerpoint/2010/main" val="750716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Graded Events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21186211"/>
              </p:ext>
            </p:extLst>
          </p:nvPr>
        </p:nvGraphicFramePr>
        <p:xfrm>
          <a:off x="457200" y="2438083"/>
          <a:ext cx="8229600" cy="221996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0">
                <a:tc>
                  <a:txBody>
                    <a:bodyPr/>
                    <a:lstStyle/>
                    <a:p>
                      <a:endParaRPr lang="en-US" dirty="0"/>
                    </a:p>
                  </a:txBody>
                  <a:tcPr/>
                </a:tc>
                <a:tc>
                  <a:txBody>
                    <a:bodyPr/>
                    <a:lstStyle/>
                    <a:p>
                      <a:r>
                        <a:rPr lang="en-US" dirty="0"/>
                        <a:t>Number</a:t>
                      </a:r>
                    </a:p>
                  </a:txBody>
                  <a:tcPr/>
                </a:tc>
                <a:tc>
                  <a:txBody>
                    <a:bodyPr/>
                    <a:lstStyle/>
                    <a:p>
                      <a:r>
                        <a:rPr lang="en-US" dirty="0"/>
                        <a:t>Percentage</a:t>
                      </a:r>
                    </a:p>
                  </a:txBody>
                  <a:tcPr/>
                </a:tc>
                <a:extLst>
                  <a:ext uri="{0D108BD9-81ED-4DB2-BD59-A6C34878D82A}">
                    <a16:rowId xmlns:a16="http://schemas.microsoft.com/office/drawing/2014/main" val="10000"/>
                  </a:ext>
                </a:extLst>
              </a:tr>
              <a:tr h="370840">
                <a:tc>
                  <a:txBody>
                    <a:bodyPr/>
                    <a:lstStyle/>
                    <a:p>
                      <a:r>
                        <a:rPr lang="en-US" dirty="0"/>
                        <a:t>Homework</a:t>
                      </a:r>
                    </a:p>
                  </a:txBody>
                  <a:tcPr/>
                </a:tc>
                <a:tc>
                  <a:txBody>
                    <a:bodyPr/>
                    <a:lstStyle/>
                    <a:p>
                      <a:r>
                        <a:rPr lang="en-US" dirty="0"/>
                        <a:t>3</a:t>
                      </a:r>
                    </a:p>
                  </a:txBody>
                  <a:tcPr/>
                </a:tc>
                <a:tc>
                  <a:txBody>
                    <a:bodyPr/>
                    <a:lstStyle/>
                    <a:p>
                      <a:r>
                        <a:rPr lang="en-US" dirty="0"/>
                        <a:t>15%</a:t>
                      </a:r>
                    </a:p>
                  </a:txBody>
                  <a:tcPr/>
                </a:tc>
                <a:extLst>
                  <a:ext uri="{0D108BD9-81ED-4DB2-BD59-A6C34878D82A}">
                    <a16:rowId xmlns:a16="http://schemas.microsoft.com/office/drawing/2014/main" val="10001"/>
                  </a:ext>
                </a:extLst>
              </a:tr>
              <a:tr h="370840">
                <a:tc>
                  <a:txBody>
                    <a:bodyPr/>
                    <a:lstStyle/>
                    <a:p>
                      <a:r>
                        <a:rPr lang="en-US" dirty="0"/>
                        <a:t>In-Class</a:t>
                      </a:r>
                      <a:r>
                        <a:rPr lang="en-US" baseline="0" dirty="0"/>
                        <a:t> Activities</a:t>
                      </a:r>
                      <a:endParaRPr lang="en-US" dirty="0"/>
                    </a:p>
                  </a:txBody>
                  <a:tcPr/>
                </a:tc>
                <a:tc>
                  <a:txBody>
                    <a:bodyPr/>
                    <a:lstStyle/>
                    <a:p>
                      <a:r>
                        <a:rPr lang="en-US" dirty="0"/>
                        <a:t>7</a:t>
                      </a:r>
                    </a:p>
                  </a:txBody>
                  <a:tcPr/>
                </a:tc>
                <a:tc>
                  <a:txBody>
                    <a:bodyPr/>
                    <a:lstStyle/>
                    <a:p>
                      <a:r>
                        <a:rPr lang="en-US" dirty="0"/>
                        <a:t>15%</a:t>
                      </a:r>
                    </a:p>
                  </a:txBody>
                  <a:tcPr/>
                </a:tc>
                <a:extLst>
                  <a:ext uri="{0D108BD9-81ED-4DB2-BD59-A6C34878D82A}">
                    <a16:rowId xmlns:a16="http://schemas.microsoft.com/office/drawing/2014/main" val="10002"/>
                  </a:ext>
                </a:extLst>
              </a:tr>
              <a:tr h="370840">
                <a:tc>
                  <a:txBody>
                    <a:bodyPr/>
                    <a:lstStyle/>
                    <a:p>
                      <a:r>
                        <a:rPr lang="en-US" dirty="0"/>
                        <a:t>Project</a:t>
                      </a:r>
                    </a:p>
                  </a:txBody>
                  <a:tcPr/>
                </a:tc>
                <a:tc>
                  <a:txBody>
                    <a:bodyPr/>
                    <a:lstStyle/>
                    <a:p>
                      <a:r>
                        <a:rPr lang="en-US" dirty="0"/>
                        <a:t>1</a:t>
                      </a:r>
                    </a:p>
                  </a:txBody>
                  <a:tcPr/>
                </a:tc>
                <a:tc>
                  <a:txBody>
                    <a:bodyPr/>
                    <a:lstStyle/>
                    <a:p>
                      <a:r>
                        <a:rPr lang="en-US" dirty="0"/>
                        <a:t>10%</a:t>
                      </a:r>
                    </a:p>
                  </a:txBody>
                  <a:tcPr/>
                </a:tc>
                <a:extLst>
                  <a:ext uri="{0D108BD9-81ED-4DB2-BD59-A6C34878D82A}">
                    <a16:rowId xmlns:a16="http://schemas.microsoft.com/office/drawing/2014/main" val="10003"/>
                  </a:ext>
                </a:extLst>
              </a:tr>
              <a:tr h="370840">
                <a:tc>
                  <a:txBody>
                    <a:bodyPr/>
                    <a:lstStyle/>
                    <a:p>
                      <a:r>
                        <a:rPr lang="en-US" dirty="0"/>
                        <a:t>Tests</a:t>
                      </a:r>
                    </a:p>
                  </a:txBody>
                  <a:tcPr/>
                </a:tc>
                <a:tc>
                  <a:txBody>
                    <a:bodyPr/>
                    <a:lstStyle/>
                    <a:p>
                      <a:r>
                        <a:rPr lang="en-US" dirty="0"/>
                        <a:t>2</a:t>
                      </a:r>
                    </a:p>
                  </a:txBody>
                  <a:tcPr/>
                </a:tc>
                <a:tc>
                  <a:txBody>
                    <a:bodyPr/>
                    <a:lstStyle/>
                    <a:p>
                      <a:r>
                        <a:rPr lang="en-US" dirty="0"/>
                        <a:t>20% each</a:t>
                      </a:r>
                    </a:p>
                  </a:txBody>
                  <a:tcPr/>
                </a:tc>
                <a:extLst>
                  <a:ext uri="{0D108BD9-81ED-4DB2-BD59-A6C34878D82A}">
                    <a16:rowId xmlns:a16="http://schemas.microsoft.com/office/drawing/2014/main" val="10004"/>
                  </a:ext>
                </a:extLst>
              </a:tr>
              <a:tr h="370840">
                <a:tc>
                  <a:txBody>
                    <a:bodyPr/>
                    <a:lstStyle/>
                    <a:p>
                      <a:r>
                        <a:rPr lang="en-US" dirty="0"/>
                        <a:t>Final</a:t>
                      </a:r>
                    </a:p>
                  </a:txBody>
                  <a:tcPr/>
                </a:tc>
                <a:tc>
                  <a:txBody>
                    <a:bodyPr/>
                    <a:lstStyle/>
                    <a:p>
                      <a:r>
                        <a:rPr lang="en-US" dirty="0"/>
                        <a:t>1</a:t>
                      </a:r>
                    </a:p>
                  </a:txBody>
                  <a:tcPr/>
                </a:tc>
                <a:tc>
                  <a:txBody>
                    <a:bodyPr/>
                    <a:lstStyle/>
                    <a:p>
                      <a:r>
                        <a:rPr lang="en-US" dirty="0"/>
                        <a:t>20%</a:t>
                      </a:r>
                    </a:p>
                  </a:txBody>
                  <a:tcPr/>
                </a:tc>
                <a:extLst>
                  <a:ext uri="{0D108BD9-81ED-4DB2-BD59-A6C34878D82A}">
                    <a16:rowId xmlns:a16="http://schemas.microsoft.com/office/drawing/2014/main" val="10005"/>
                  </a:ext>
                </a:extLst>
              </a:tr>
            </a:tbl>
          </a:graphicData>
        </a:graphic>
      </p:graphicFrame>
      <p:sp>
        <p:nvSpPr>
          <p:cNvPr id="6" name="TextBox 5"/>
          <p:cNvSpPr txBox="1"/>
          <p:nvPr/>
        </p:nvSpPr>
        <p:spPr>
          <a:xfrm>
            <a:off x="914400" y="5715000"/>
            <a:ext cx="7276351" cy="369332"/>
          </a:xfrm>
          <a:prstGeom prst="rect">
            <a:avLst/>
          </a:prstGeom>
          <a:noFill/>
        </p:spPr>
        <p:txBody>
          <a:bodyPr wrap="none" rtlCol="0">
            <a:spAutoFit/>
          </a:bodyPr>
          <a:lstStyle/>
          <a:p>
            <a:r>
              <a:rPr lang="en-US" dirty="0"/>
              <a:t>Participation is graded for every class and is part of your In-Class grade</a:t>
            </a:r>
          </a:p>
        </p:txBody>
      </p:sp>
    </p:spTree>
    <p:extLst>
      <p:ext uri="{BB962C8B-B14F-4D97-AF65-F5344CB8AC3E}">
        <p14:creationId xmlns:p14="http://schemas.microsoft.com/office/powerpoint/2010/main" val="2575888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 and Resubmitted Work</a:t>
            </a:r>
          </a:p>
        </p:txBody>
      </p:sp>
      <p:sp>
        <p:nvSpPr>
          <p:cNvPr id="3" name="Content Placeholder 2"/>
          <p:cNvSpPr>
            <a:spLocks noGrp="1"/>
          </p:cNvSpPr>
          <p:nvPr>
            <p:ph idx="1"/>
          </p:nvPr>
        </p:nvSpPr>
        <p:spPr/>
        <p:txBody>
          <a:bodyPr>
            <a:normAutofit/>
          </a:bodyPr>
          <a:lstStyle/>
          <a:p>
            <a:r>
              <a:rPr lang="en-US" dirty="0"/>
              <a:t>Late</a:t>
            </a:r>
          </a:p>
          <a:p>
            <a:pPr lvl="1"/>
            <a:r>
              <a:rPr lang="en-US" dirty="0"/>
              <a:t>10% deduction per day late, after 3 days, 50% deduction</a:t>
            </a:r>
          </a:p>
          <a:p>
            <a:pPr lvl="1"/>
            <a:r>
              <a:rPr lang="en-US" dirty="0"/>
              <a:t>After 5 days </a:t>
            </a:r>
            <a:r>
              <a:rPr lang="en-US" dirty="0" err="1"/>
              <a:t>dropbox</a:t>
            </a:r>
            <a:r>
              <a:rPr lang="en-US" dirty="0"/>
              <a:t> closes and no submission is accepted</a:t>
            </a:r>
          </a:p>
          <a:p>
            <a:r>
              <a:rPr lang="en-US" dirty="0"/>
              <a:t>Resubmitted Work</a:t>
            </a:r>
          </a:p>
          <a:p>
            <a:pPr lvl="1"/>
            <a:r>
              <a:rPr lang="en-US" dirty="0"/>
              <a:t>10 point penalty for re-submission</a:t>
            </a:r>
          </a:p>
          <a:p>
            <a:pPr lvl="1"/>
            <a:r>
              <a:rPr lang="en-US" dirty="0"/>
              <a:t>Only one resubmission will be accepted</a:t>
            </a:r>
          </a:p>
          <a:p>
            <a:pPr lvl="1"/>
            <a:r>
              <a:rPr lang="en-US" dirty="0"/>
              <a:t>Once reviewed in class, no submissions accepted</a:t>
            </a:r>
          </a:p>
          <a:p>
            <a:pPr lvl="1"/>
            <a:r>
              <a:rPr lang="en-US" dirty="0"/>
              <a:t>No late work can be submitted here</a:t>
            </a:r>
          </a:p>
          <a:p>
            <a:pPr lvl="1"/>
            <a:endParaRPr lang="en-US" dirty="0"/>
          </a:p>
        </p:txBody>
      </p:sp>
    </p:spTree>
    <p:extLst>
      <p:ext uri="{BB962C8B-B14F-4D97-AF65-F5344CB8AC3E}">
        <p14:creationId xmlns:p14="http://schemas.microsoft.com/office/powerpoint/2010/main" val="470709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Academic Enhancement Center</a:t>
            </a:r>
          </a:p>
        </p:txBody>
      </p:sp>
      <p:sp>
        <p:nvSpPr>
          <p:cNvPr id="3" name="Content Placeholder 2"/>
          <p:cNvSpPr>
            <a:spLocks noGrp="1"/>
          </p:cNvSpPr>
          <p:nvPr>
            <p:ph idx="1"/>
          </p:nvPr>
        </p:nvSpPr>
        <p:spPr/>
        <p:txBody>
          <a:bodyPr/>
          <a:lstStyle/>
          <a:p>
            <a:r>
              <a:rPr lang="en-US" dirty="0">
                <a:hlinkClick r:id="rId2"/>
              </a:rPr>
              <a:t>http://wiki.ggc.edu/wiki/ITEC_Tutoring</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513135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Cell phones and computer use</a:t>
            </a:r>
          </a:p>
        </p:txBody>
      </p:sp>
      <p:sp>
        <p:nvSpPr>
          <p:cNvPr id="3" name="Content Placeholder 2"/>
          <p:cNvSpPr>
            <a:spLocks noGrp="1"/>
          </p:cNvSpPr>
          <p:nvPr>
            <p:ph idx="1"/>
          </p:nvPr>
        </p:nvSpPr>
        <p:spPr/>
        <p:txBody>
          <a:bodyPr/>
          <a:lstStyle/>
          <a:p>
            <a:r>
              <a:rPr lang="en-US" dirty="0"/>
              <a:t>Please silence your cell phone</a:t>
            </a:r>
          </a:p>
          <a:p>
            <a:pPr lvl="1"/>
            <a:r>
              <a:rPr lang="en-US" dirty="0"/>
              <a:t>If you have extenuating circumstances where you need to use them, please let me know</a:t>
            </a:r>
          </a:p>
          <a:p>
            <a:pPr lvl="1"/>
            <a:endParaRPr lang="en-US" dirty="0"/>
          </a:p>
          <a:p>
            <a:r>
              <a:rPr lang="en-US" dirty="0"/>
              <a:t>Computer use</a:t>
            </a:r>
          </a:p>
          <a:p>
            <a:pPr lvl="1"/>
            <a:r>
              <a:rPr lang="en-US" dirty="0"/>
              <a:t>Please restrict it to course material</a:t>
            </a:r>
          </a:p>
          <a:p>
            <a:pPr lvl="1"/>
            <a:r>
              <a:rPr lang="en-US" dirty="0"/>
              <a:t>Facebook will never be considered course material for this course</a:t>
            </a:r>
          </a:p>
        </p:txBody>
      </p:sp>
    </p:spTree>
    <p:extLst>
      <p:ext uri="{BB962C8B-B14F-4D97-AF65-F5344CB8AC3E}">
        <p14:creationId xmlns:p14="http://schemas.microsoft.com/office/powerpoint/2010/main" val="3430507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a:t>
            </a:r>
          </a:p>
        </p:txBody>
      </p:sp>
      <p:sp>
        <p:nvSpPr>
          <p:cNvPr id="3" name="Content Placeholder 2"/>
          <p:cNvSpPr>
            <a:spLocks noGrp="1"/>
          </p:cNvSpPr>
          <p:nvPr>
            <p:ph idx="1"/>
          </p:nvPr>
        </p:nvSpPr>
        <p:spPr/>
        <p:txBody>
          <a:bodyPr>
            <a:normAutofit fontScale="92500" lnSpcReduction="10000"/>
          </a:bodyPr>
          <a:lstStyle/>
          <a:p>
            <a:r>
              <a:rPr lang="en-US" dirty="0"/>
              <a:t>Yes, I want to have open communication</a:t>
            </a:r>
          </a:p>
          <a:p>
            <a:pPr lvl="1"/>
            <a:r>
              <a:rPr lang="en-US" dirty="0"/>
              <a:t>Text – 678-231-7282</a:t>
            </a:r>
          </a:p>
          <a:p>
            <a:pPr lvl="1"/>
            <a:r>
              <a:rPr lang="en-US" dirty="0"/>
              <a:t>Phone – 678-231-7282</a:t>
            </a:r>
          </a:p>
          <a:p>
            <a:pPr lvl="1"/>
            <a:r>
              <a:rPr lang="en-US" dirty="0"/>
              <a:t>Email – </a:t>
            </a:r>
            <a:r>
              <a:rPr lang="en-US" dirty="0">
                <a:hlinkClick r:id="rId2"/>
              </a:rPr>
              <a:t>rprice@ggc.edu</a:t>
            </a:r>
            <a:endParaRPr lang="en-US" dirty="0"/>
          </a:p>
          <a:p>
            <a:pPr lvl="1"/>
            <a:endParaRPr lang="en-US" dirty="0"/>
          </a:p>
          <a:p>
            <a:pPr lvl="1"/>
            <a:r>
              <a:rPr lang="en-US" dirty="0"/>
              <a:t>Please check your GGC email daily</a:t>
            </a:r>
          </a:p>
          <a:p>
            <a:pPr lvl="1"/>
            <a:r>
              <a:rPr lang="en-US" dirty="0"/>
              <a:t>I will not communicate with you using a different email</a:t>
            </a:r>
          </a:p>
          <a:p>
            <a:pPr lvl="1"/>
            <a:endParaRPr lang="en-US" dirty="0"/>
          </a:p>
          <a:p>
            <a:pPr lvl="1"/>
            <a:r>
              <a:rPr lang="en-US" dirty="0"/>
              <a:t>Please include your name and course number</a:t>
            </a:r>
          </a:p>
          <a:p>
            <a:pPr lvl="1"/>
            <a:endParaRPr lang="en-US" dirty="0"/>
          </a:p>
          <a:p>
            <a:pPr lvl="1"/>
            <a:r>
              <a:rPr lang="en-US" dirty="0"/>
              <a:t>Please do not use D2L or My Programming Lab emails</a:t>
            </a:r>
          </a:p>
        </p:txBody>
      </p:sp>
    </p:spTree>
    <p:extLst>
      <p:ext uri="{BB962C8B-B14F-4D97-AF65-F5344CB8AC3E}">
        <p14:creationId xmlns:p14="http://schemas.microsoft.com/office/powerpoint/2010/main" val="468318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Academic integrity</a:t>
            </a:r>
          </a:p>
        </p:txBody>
      </p:sp>
      <p:sp>
        <p:nvSpPr>
          <p:cNvPr id="3" name="Content Placeholder 2"/>
          <p:cNvSpPr>
            <a:spLocks noGrp="1"/>
          </p:cNvSpPr>
          <p:nvPr>
            <p:ph idx="1"/>
          </p:nvPr>
        </p:nvSpPr>
        <p:spPr/>
        <p:txBody>
          <a:bodyPr>
            <a:normAutofit lnSpcReduction="10000"/>
          </a:bodyPr>
          <a:lstStyle/>
          <a:p>
            <a:r>
              <a:rPr lang="en-US" dirty="0"/>
              <a:t>Who gains when you violate this policy?</a:t>
            </a:r>
          </a:p>
          <a:p>
            <a:pPr lvl="1"/>
            <a:r>
              <a:rPr lang="en-US" dirty="0"/>
              <a:t>You don’t </a:t>
            </a:r>
          </a:p>
          <a:p>
            <a:pPr lvl="2"/>
            <a:r>
              <a:rPr lang="en-US" dirty="0"/>
              <a:t>Other than on the grade</a:t>
            </a:r>
          </a:p>
          <a:p>
            <a:pPr lvl="2"/>
            <a:r>
              <a:rPr lang="en-US" dirty="0"/>
              <a:t>I will recognize “unusually good” code</a:t>
            </a:r>
          </a:p>
          <a:p>
            <a:pPr lvl="2"/>
            <a:r>
              <a:rPr lang="en-US" dirty="0"/>
              <a:t>It usually takes me less than 5 minutes to find code copied from the internet</a:t>
            </a:r>
          </a:p>
          <a:p>
            <a:pPr lvl="2"/>
            <a:r>
              <a:rPr lang="en-US" dirty="0"/>
              <a:t>A zero will be awarded</a:t>
            </a:r>
          </a:p>
          <a:p>
            <a:pPr lvl="2"/>
            <a:r>
              <a:rPr lang="en-US" dirty="0"/>
              <a:t>An academic integrity violation will be submitted</a:t>
            </a:r>
          </a:p>
          <a:p>
            <a:pPr lvl="2"/>
            <a:r>
              <a:rPr lang="en-US" dirty="0"/>
              <a:t>You will not learn the material</a:t>
            </a:r>
          </a:p>
          <a:p>
            <a:endParaRPr lang="en-US" dirty="0"/>
          </a:p>
          <a:p>
            <a:r>
              <a:rPr lang="en-US" dirty="0"/>
              <a:t>Much better to talk to me and learn the material</a:t>
            </a:r>
          </a:p>
          <a:p>
            <a:pPr lvl="1"/>
            <a:endParaRPr lang="en-US" dirty="0"/>
          </a:p>
        </p:txBody>
      </p:sp>
    </p:spTree>
    <p:extLst>
      <p:ext uri="{BB962C8B-B14F-4D97-AF65-F5344CB8AC3E}">
        <p14:creationId xmlns:p14="http://schemas.microsoft.com/office/powerpoint/2010/main" val="2012142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changes</a:t>
            </a:r>
          </a:p>
        </p:txBody>
      </p:sp>
      <p:sp>
        <p:nvSpPr>
          <p:cNvPr id="3" name="Content Placeholder 2"/>
          <p:cNvSpPr>
            <a:spLocks noGrp="1"/>
          </p:cNvSpPr>
          <p:nvPr>
            <p:ph idx="1"/>
          </p:nvPr>
        </p:nvSpPr>
        <p:spPr/>
        <p:txBody>
          <a:bodyPr/>
          <a:lstStyle/>
          <a:p>
            <a:r>
              <a:rPr lang="en-US" dirty="0"/>
              <a:t>I reserve the right to change the syllabus at any time to improve the deliver of this material</a:t>
            </a:r>
          </a:p>
        </p:txBody>
      </p:sp>
    </p:spTree>
    <p:extLst>
      <p:ext uri="{BB962C8B-B14F-4D97-AF65-F5344CB8AC3E}">
        <p14:creationId xmlns:p14="http://schemas.microsoft.com/office/powerpoint/2010/main" val="3287448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1</a:t>
            </a:r>
          </a:p>
        </p:txBody>
      </p:sp>
      <p:sp>
        <p:nvSpPr>
          <p:cNvPr id="3" name="Subtitle 2"/>
          <p:cNvSpPr>
            <a:spLocks noGrp="1"/>
          </p:cNvSpPr>
          <p:nvPr>
            <p:ph type="subTitle" idx="1"/>
          </p:nvPr>
        </p:nvSpPr>
        <p:spPr/>
        <p:txBody>
          <a:bodyPr/>
          <a:lstStyle/>
          <a:p>
            <a:r>
              <a:rPr lang="en-US" dirty="0"/>
              <a:t>Introduction to Computers, Programs, and Java</a:t>
            </a:r>
          </a:p>
        </p:txBody>
      </p:sp>
    </p:spTree>
    <p:extLst>
      <p:ext uri="{BB962C8B-B14F-4D97-AF65-F5344CB8AC3E}">
        <p14:creationId xmlns:p14="http://schemas.microsoft.com/office/powerpoint/2010/main" val="2398764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1026"/>
          <p:cNvSpPr>
            <a:spLocks noGrp="1" noChangeArrowheads="1"/>
          </p:cNvSpPr>
          <p:nvPr>
            <p:ph type="title"/>
          </p:nvPr>
        </p:nvSpPr>
        <p:spPr>
          <a:xfrm>
            <a:off x="685800" y="228600"/>
            <a:ext cx="7772400" cy="762000"/>
          </a:xfrm>
        </p:spPr>
        <p:txBody>
          <a:bodyPr>
            <a:normAutofit fontScale="90000"/>
          </a:bodyPr>
          <a:lstStyle/>
          <a:p>
            <a:pPr>
              <a:defRPr/>
            </a:pPr>
            <a:r>
              <a:rPr lang="en-US">
                <a:latin typeface="Times New Roman" charset="0"/>
                <a:cs typeface="+mj-cs"/>
              </a:rPr>
              <a:t>Programs</a:t>
            </a:r>
          </a:p>
        </p:txBody>
      </p:sp>
      <p:sp>
        <p:nvSpPr>
          <p:cNvPr id="14340" name="Rectangle 1027"/>
          <p:cNvSpPr>
            <a:spLocks noGrp="1" noChangeArrowheads="1"/>
          </p:cNvSpPr>
          <p:nvPr>
            <p:ph type="body" idx="1"/>
          </p:nvPr>
        </p:nvSpPr>
        <p:spPr>
          <a:xfrm>
            <a:off x="228600" y="1371600"/>
            <a:ext cx="8686800" cy="4572000"/>
          </a:xfrm>
        </p:spPr>
        <p:txBody>
          <a:bodyPr/>
          <a:lstStyle/>
          <a:p>
            <a:pPr marL="0" indent="0">
              <a:buFont typeface="Monotype Sorts" charset="0"/>
              <a:buNone/>
              <a:defRPr/>
            </a:pPr>
            <a:r>
              <a:rPr lang="en-US" sz="2800">
                <a:latin typeface="Times New Roman" charset="0"/>
                <a:cs typeface="Times New Roman" charset="0"/>
              </a:rPr>
              <a:t>Computer </a:t>
            </a:r>
            <a:r>
              <a:rPr lang="en-US" sz="2800" i="1">
                <a:latin typeface="Times New Roman" charset="0"/>
                <a:cs typeface="Times New Roman" charset="0"/>
              </a:rPr>
              <a:t>programs</a:t>
            </a:r>
            <a:r>
              <a:rPr lang="en-US" sz="2800">
                <a:latin typeface="Times New Roman" charset="0"/>
                <a:cs typeface="Times New Roman" charset="0"/>
              </a:rPr>
              <a:t>, known as </a:t>
            </a:r>
            <a:r>
              <a:rPr lang="en-US" sz="2800" i="1">
                <a:latin typeface="Times New Roman" charset="0"/>
                <a:cs typeface="Times New Roman" charset="0"/>
              </a:rPr>
              <a:t>software</a:t>
            </a:r>
            <a:r>
              <a:rPr lang="en-US" sz="2800">
                <a:latin typeface="Times New Roman" charset="0"/>
                <a:cs typeface="Times New Roman" charset="0"/>
              </a:rPr>
              <a:t>, are instructions to the computer.</a:t>
            </a:r>
          </a:p>
          <a:p>
            <a:pPr marL="0" indent="0">
              <a:buFont typeface="Monotype Sorts" charset="0"/>
              <a:buNone/>
              <a:defRPr/>
            </a:pPr>
            <a:r>
              <a:rPr lang="en-US" sz="2800">
                <a:latin typeface="Times New Roman" charset="0"/>
                <a:cs typeface="+mn-cs"/>
              </a:rPr>
              <a:t> </a:t>
            </a:r>
          </a:p>
          <a:p>
            <a:pPr marL="0" indent="0">
              <a:buFont typeface="Monotype Sorts" charset="0"/>
              <a:buNone/>
              <a:defRPr/>
            </a:pPr>
            <a:r>
              <a:rPr lang="en-US" sz="2800">
                <a:latin typeface="Times New Roman" charset="0"/>
                <a:cs typeface="Times New Roman" charset="0"/>
              </a:rPr>
              <a:t>You tell a computer what to do through programs. Without programs, a computer is an empty machine. Computers do not understand human languages, so you need to use computer languages to communicate with them.</a:t>
            </a:r>
            <a:r>
              <a:rPr lang="en-US" sz="2800">
                <a:latin typeface="Times New Roman" charset="0"/>
                <a:cs typeface="+mn-cs"/>
              </a:rPr>
              <a:t> </a:t>
            </a:r>
          </a:p>
          <a:p>
            <a:pPr marL="0" indent="0">
              <a:buFont typeface="Monotype Sorts" charset="0"/>
              <a:buNone/>
              <a:defRPr/>
            </a:pPr>
            <a:endParaRPr lang="en-US" sz="2800">
              <a:latin typeface="Times New Roman" charset="0"/>
              <a:cs typeface="+mn-cs"/>
            </a:endParaRPr>
          </a:p>
          <a:p>
            <a:pPr marL="0" indent="0">
              <a:buFont typeface="Monotype Sorts" charset="0"/>
              <a:buNone/>
              <a:defRPr/>
            </a:pPr>
            <a:r>
              <a:rPr lang="en-US" sz="2800">
                <a:latin typeface="Times New Roman" charset="0"/>
                <a:cs typeface="+mn-cs"/>
              </a:rPr>
              <a:t>Programs are written using programming languages.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a:t>
            </a:r>
          </a:p>
        </p:txBody>
      </p:sp>
      <p:sp>
        <p:nvSpPr>
          <p:cNvPr id="3" name="Content Placeholder 2"/>
          <p:cNvSpPr>
            <a:spLocks noGrp="1"/>
          </p:cNvSpPr>
          <p:nvPr>
            <p:ph idx="1"/>
          </p:nvPr>
        </p:nvSpPr>
        <p:spPr/>
        <p:txBody>
          <a:bodyPr>
            <a:normAutofit fontScale="92500" lnSpcReduction="20000"/>
          </a:bodyPr>
          <a:lstStyle/>
          <a:p>
            <a:r>
              <a:rPr lang="en-US" dirty="0"/>
              <a:t>Mr. Rick Price</a:t>
            </a:r>
          </a:p>
          <a:p>
            <a:r>
              <a:rPr lang="en-US" dirty="0"/>
              <a:t>Office: C-1321</a:t>
            </a:r>
          </a:p>
          <a:p>
            <a:r>
              <a:rPr lang="en-US" dirty="0"/>
              <a:t>Phone: 678-231-7282</a:t>
            </a:r>
          </a:p>
          <a:p>
            <a:r>
              <a:rPr lang="en-US" dirty="0"/>
              <a:t>About me</a:t>
            </a:r>
          </a:p>
          <a:p>
            <a:pPr lvl="1"/>
            <a:r>
              <a:rPr lang="en-US" dirty="0"/>
              <a:t>US Navy</a:t>
            </a:r>
          </a:p>
          <a:p>
            <a:pPr lvl="2"/>
            <a:r>
              <a:rPr lang="en-US" dirty="0"/>
              <a:t>Flew A-6 Intruders </a:t>
            </a:r>
          </a:p>
          <a:p>
            <a:pPr lvl="2"/>
            <a:r>
              <a:rPr lang="en-US" dirty="0"/>
              <a:t>Retired as a CDR</a:t>
            </a:r>
          </a:p>
          <a:p>
            <a:pPr lvl="1"/>
            <a:r>
              <a:rPr lang="en-US" dirty="0"/>
              <a:t>Worked in the software industry for 17 years</a:t>
            </a:r>
          </a:p>
          <a:p>
            <a:pPr lvl="2"/>
            <a:r>
              <a:rPr lang="en-US" dirty="0"/>
              <a:t>C++ programmer to Director of Development</a:t>
            </a:r>
          </a:p>
          <a:p>
            <a:pPr lvl="2"/>
            <a:r>
              <a:rPr lang="en-US" dirty="0"/>
              <a:t>Continuing to work as a consultant</a:t>
            </a:r>
          </a:p>
          <a:p>
            <a:pPr lvl="1"/>
            <a:r>
              <a:rPr lang="en-US" dirty="0"/>
              <a:t>GGC</a:t>
            </a:r>
          </a:p>
          <a:p>
            <a:pPr lvl="1"/>
            <a:r>
              <a:rPr lang="en-US" dirty="0"/>
              <a:t>Married have two daughters and two sons-in-law</a:t>
            </a:r>
          </a:p>
          <a:p>
            <a:pPr lvl="1"/>
            <a:r>
              <a:rPr lang="en-US" dirty="0"/>
              <a:t>Enjoy waterskiing, fishing and boating</a:t>
            </a:r>
          </a:p>
        </p:txBody>
      </p:sp>
    </p:spTree>
    <p:extLst>
      <p:ext uri="{BB962C8B-B14F-4D97-AF65-F5344CB8AC3E}">
        <p14:creationId xmlns:p14="http://schemas.microsoft.com/office/powerpoint/2010/main" val="2293357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1026"/>
          <p:cNvSpPr>
            <a:spLocks noGrp="1" noChangeArrowheads="1"/>
          </p:cNvSpPr>
          <p:nvPr>
            <p:ph type="title"/>
          </p:nvPr>
        </p:nvSpPr>
        <p:spPr>
          <a:xfrm>
            <a:off x="685800" y="685800"/>
            <a:ext cx="7772400" cy="762000"/>
          </a:xfrm>
        </p:spPr>
        <p:txBody>
          <a:bodyPr/>
          <a:lstStyle/>
          <a:p>
            <a:pPr>
              <a:defRPr/>
            </a:pPr>
            <a:r>
              <a:rPr lang="en-US" sz="4000">
                <a:latin typeface="Times New Roman" charset="0"/>
                <a:cs typeface="+mj-cs"/>
              </a:rPr>
              <a:t>Interpreting/Compiling Source Code</a:t>
            </a:r>
          </a:p>
        </p:txBody>
      </p:sp>
      <p:sp>
        <p:nvSpPr>
          <p:cNvPr id="19460" name="Rectangle 1027"/>
          <p:cNvSpPr>
            <a:spLocks noGrp="1" noChangeArrowheads="1"/>
          </p:cNvSpPr>
          <p:nvPr>
            <p:ph type="body" idx="1"/>
          </p:nvPr>
        </p:nvSpPr>
        <p:spPr>
          <a:xfrm>
            <a:off x="228600" y="1828800"/>
            <a:ext cx="8686800" cy="4038600"/>
          </a:xfrm>
        </p:spPr>
        <p:txBody>
          <a:bodyPr/>
          <a:lstStyle/>
          <a:p>
            <a:pPr marL="0" indent="0">
              <a:buFont typeface="Monotype Sorts" charset="0"/>
              <a:buNone/>
              <a:defRPr/>
            </a:pPr>
            <a:r>
              <a:rPr lang="en-US" dirty="0">
                <a:latin typeface="Times New Roman" charset="0"/>
                <a:cs typeface="+mn-cs"/>
              </a:rPr>
              <a:t>A program written in a high-level language is called a </a:t>
            </a:r>
            <a:r>
              <a:rPr lang="en-US" i="1" dirty="0">
                <a:latin typeface="Times New Roman" charset="0"/>
                <a:cs typeface="+mn-cs"/>
              </a:rPr>
              <a:t>source program </a:t>
            </a:r>
            <a:r>
              <a:rPr lang="en-US" dirty="0">
                <a:latin typeface="Times New Roman" charset="0"/>
                <a:cs typeface="+mn-cs"/>
              </a:rPr>
              <a:t>or</a:t>
            </a:r>
            <a:r>
              <a:rPr lang="en-US" i="1" dirty="0">
                <a:latin typeface="Times New Roman" charset="0"/>
                <a:cs typeface="+mn-cs"/>
              </a:rPr>
              <a:t> source code</a:t>
            </a:r>
            <a:r>
              <a:rPr lang="en-US" dirty="0">
                <a:latin typeface="Times New Roman" charset="0"/>
                <a:cs typeface="+mn-cs"/>
              </a:rPr>
              <a:t>. Because a computer cannot understand a source program, a source program must be translated into machine code for execution. The translation can be done using another programming tool called an </a:t>
            </a:r>
            <a:r>
              <a:rPr lang="en-US" i="1" dirty="0">
                <a:latin typeface="Times New Roman" charset="0"/>
                <a:cs typeface="+mn-cs"/>
              </a:rPr>
              <a:t>interpreter</a:t>
            </a:r>
            <a:r>
              <a:rPr lang="en-US" dirty="0">
                <a:latin typeface="Times New Roman" charset="0"/>
                <a:cs typeface="+mn-cs"/>
              </a:rPr>
              <a:t> or a </a:t>
            </a:r>
            <a:r>
              <a:rPr lang="en-US" i="1" dirty="0">
                <a:latin typeface="Times New Roman" charset="0"/>
                <a:cs typeface="+mn-cs"/>
              </a:rPr>
              <a:t>compiler</a:t>
            </a:r>
            <a:r>
              <a:rPr lang="en-US" dirty="0">
                <a:latin typeface="Times New Roman" charset="0"/>
                <a:cs typeface="+mn-cs"/>
              </a:rPr>
              <a:t>.</a:t>
            </a:r>
          </a:p>
        </p:txBody>
      </p:sp>
      <p:sp>
        <p:nvSpPr>
          <p:cNvPr id="19461" name="Rectangle 1029"/>
          <p:cNvSpPr>
            <a:spLocks noChangeArrowheads="1"/>
          </p:cNvSpPr>
          <p:nvPr/>
        </p:nvSpPr>
        <p:spPr bwMode="auto">
          <a:xfrm>
            <a:off x="2238375" y="313848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19462" name="Rectangle 1056"/>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685800" y="0"/>
            <a:ext cx="7772400" cy="1428750"/>
          </a:xfrm>
        </p:spPr>
        <p:txBody>
          <a:bodyPr/>
          <a:lstStyle/>
          <a:p>
            <a:pPr>
              <a:defRPr/>
            </a:pPr>
            <a:r>
              <a:rPr lang="en-US">
                <a:latin typeface="Times New Roman" charset="0"/>
                <a:cs typeface="+mj-cs"/>
              </a:rPr>
              <a:t>Anatomy of a Java Program</a:t>
            </a:r>
            <a:endParaRPr lang="en-US">
              <a:solidFill>
                <a:schemeClr val="tx1"/>
              </a:solidFill>
              <a:latin typeface="Times New Roman" charset="0"/>
              <a:cs typeface="+mj-cs"/>
            </a:endParaRPr>
          </a:p>
        </p:txBody>
      </p:sp>
      <p:sp>
        <p:nvSpPr>
          <p:cNvPr id="54276" name="Rectangle 3"/>
          <p:cNvSpPr>
            <a:spLocks noGrp="1" noChangeArrowheads="1"/>
          </p:cNvSpPr>
          <p:nvPr>
            <p:ph type="body" idx="1"/>
          </p:nvPr>
        </p:nvSpPr>
        <p:spPr>
          <a:xfrm>
            <a:off x="457200" y="1524000"/>
            <a:ext cx="8382000" cy="4724400"/>
          </a:xfrm>
        </p:spPr>
        <p:txBody>
          <a:bodyPr/>
          <a:lstStyle/>
          <a:p>
            <a:pPr>
              <a:defRPr/>
            </a:pPr>
            <a:r>
              <a:rPr lang="en-US" sz="3400" dirty="0">
                <a:latin typeface="Times New Roman" charset="0"/>
                <a:cs typeface="+mn-cs"/>
              </a:rPr>
              <a:t>Class name</a:t>
            </a:r>
          </a:p>
          <a:p>
            <a:pPr>
              <a:defRPr/>
            </a:pPr>
            <a:r>
              <a:rPr lang="en-US" sz="3400" dirty="0">
                <a:latin typeface="Times New Roman" charset="0"/>
                <a:cs typeface="+mn-cs"/>
              </a:rPr>
              <a:t>Main method</a:t>
            </a:r>
          </a:p>
          <a:p>
            <a:pPr>
              <a:defRPr/>
            </a:pPr>
            <a:r>
              <a:rPr lang="en-US" sz="3400" dirty="0">
                <a:latin typeface="Times New Roman" charset="0"/>
                <a:cs typeface="+mn-cs"/>
              </a:rPr>
              <a:t>Statements</a:t>
            </a:r>
          </a:p>
          <a:p>
            <a:pPr>
              <a:defRPr/>
            </a:pPr>
            <a:r>
              <a:rPr lang="en-US" sz="3400" dirty="0">
                <a:latin typeface="Times New Roman" charset="0"/>
                <a:cs typeface="+mn-cs"/>
              </a:rPr>
              <a:t>Statement terminator</a:t>
            </a:r>
          </a:p>
          <a:p>
            <a:pPr>
              <a:defRPr/>
            </a:pPr>
            <a:r>
              <a:rPr lang="en-US" sz="3400" dirty="0">
                <a:latin typeface="Times New Roman" charset="0"/>
                <a:cs typeface="+mn-cs"/>
              </a:rPr>
              <a:t>Reserved words</a:t>
            </a:r>
          </a:p>
          <a:p>
            <a:pPr>
              <a:defRPr/>
            </a:pPr>
            <a:r>
              <a:rPr lang="en-US" sz="3400" dirty="0">
                <a:latin typeface="Times New Roman" charset="0"/>
                <a:cs typeface="+mn-cs"/>
              </a:rPr>
              <a:t>Comments</a:t>
            </a:r>
          </a:p>
          <a:p>
            <a:pPr>
              <a:defRPr/>
            </a:pPr>
            <a:r>
              <a:rPr lang="en-US" sz="3400" dirty="0">
                <a:latin typeface="Times New Roman" charset="0"/>
                <a:cs typeface="+mn-cs"/>
              </a:rPr>
              <a:t>Blocks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2</a:t>
            </a:r>
          </a:p>
        </p:txBody>
      </p:sp>
      <p:sp>
        <p:nvSpPr>
          <p:cNvPr id="3" name="Text Placeholder 2"/>
          <p:cNvSpPr>
            <a:spLocks noGrp="1"/>
          </p:cNvSpPr>
          <p:nvPr>
            <p:ph type="body" idx="1"/>
          </p:nvPr>
        </p:nvSpPr>
        <p:spPr/>
        <p:txBody>
          <a:bodyPr/>
          <a:lstStyle/>
          <a:p>
            <a:r>
              <a:rPr lang="en-US" dirty="0"/>
              <a:t>Elementary Programming</a:t>
            </a:r>
          </a:p>
        </p:txBody>
      </p:sp>
    </p:spTree>
    <p:extLst>
      <p:ext uri="{BB962C8B-B14F-4D97-AF65-F5344CB8AC3E}">
        <p14:creationId xmlns:p14="http://schemas.microsoft.com/office/powerpoint/2010/main" val="571327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609600" y="533400"/>
            <a:ext cx="7772400" cy="685800"/>
          </a:xfrm>
          <a:noFill/>
        </p:spPr>
        <p:txBody>
          <a:bodyPr>
            <a:normAutofit fontScale="90000"/>
          </a:bodyPr>
          <a:lstStyle/>
          <a:p>
            <a:r>
              <a:rPr lang="en-US" altLang="en-US" dirty="0"/>
              <a:t>Identifiers</a:t>
            </a:r>
          </a:p>
        </p:txBody>
      </p:sp>
      <p:sp>
        <p:nvSpPr>
          <p:cNvPr id="14340" name="Rectangle 3"/>
          <p:cNvSpPr>
            <a:spLocks noGrp="1" noChangeArrowheads="1"/>
          </p:cNvSpPr>
          <p:nvPr>
            <p:ph type="body" idx="1"/>
          </p:nvPr>
        </p:nvSpPr>
        <p:spPr>
          <a:xfrm>
            <a:off x="228600" y="1828800"/>
            <a:ext cx="8686800" cy="4876800"/>
          </a:xfrm>
          <a:noFill/>
        </p:spPr>
        <p:txBody>
          <a:bodyPr/>
          <a:lstStyle/>
          <a:p>
            <a:r>
              <a:rPr lang="en-US" altLang="en-US" sz="2800" dirty="0"/>
              <a:t>An identifier is a sequence of characters that consist of letters, digits, underscores (_), and dollar signs ($). </a:t>
            </a:r>
          </a:p>
          <a:p>
            <a:r>
              <a:rPr lang="en-US" altLang="en-US" sz="2800" dirty="0"/>
              <a:t>An identifier must start with a letter, an underscore (_), or a dollar sign ($). It cannot start with a digit. </a:t>
            </a:r>
          </a:p>
          <a:p>
            <a:r>
              <a:rPr lang="en-US" altLang="en-US" sz="2800" dirty="0"/>
              <a:t>An identifier cannot be a reserved word. (See Appendix A, “Java Keywords,” for a list of reserved words).</a:t>
            </a:r>
          </a:p>
          <a:p>
            <a:r>
              <a:rPr lang="en-US" altLang="en-US" sz="2800" dirty="0"/>
              <a:t>An identifier cannot be </a:t>
            </a:r>
            <a:r>
              <a:rPr lang="en-US" altLang="en-US" sz="2800" dirty="0">
                <a:latin typeface="Courier New" pitchFamily="49" charset="0"/>
              </a:rPr>
              <a:t>true</a:t>
            </a:r>
            <a:r>
              <a:rPr lang="en-US" altLang="en-US" sz="2800" dirty="0"/>
              <a:t>, </a:t>
            </a:r>
            <a:r>
              <a:rPr lang="en-US" altLang="en-US" sz="2800" dirty="0">
                <a:latin typeface="Courier New" pitchFamily="49" charset="0"/>
              </a:rPr>
              <a:t>false</a:t>
            </a:r>
            <a:r>
              <a:rPr lang="en-US" altLang="en-US" sz="2800" dirty="0"/>
              <a:t>, or</a:t>
            </a:r>
            <a:br>
              <a:rPr lang="en-US" altLang="en-US" sz="2800" dirty="0"/>
            </a:br>
            <a:r>
              <a:rPr lang="en-US" altLang="en-US" sz="2800" dirty="0">
                <a:latin typeface="Courier New" pitchFamily="49" charset="0"/>
              </a:rPr>
              <a:t>null</a:t>
            </a:r>
            <a:r>
              <a:rPr lang="en-US" altLang="en-US" sz="2800" dirty="0"/>
              <a:t>.</a:t>
            </a:r>
          </a:p>
          <a:p>
            <a:r>
              <a:rPr lang="en-US" altLang="en-US" sz="2800" dirty="0"/>
              <a:t>An identifier can be of any length.</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ChangeArrowheads="1"/>
          </p:cNvSpPr>
          <p:nvPr/>
        </p:nvSpPr>
        <p:spPr bwMode="auto">
          <a:xfrm>
            <a:off x="0" y="214313"/>
            <a:ext cx="184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en-US" sz="2400" b="0">
              <a:solidFill>
                <a:schemeClr val="hlink"/>
              </a:solidFill>
            </a:endParaRPr>
          </a:p>
        </p:txBody>
      </p:sp>
      <p:graphicFrame>
        <p:nvGraphicFramePr>
          <p:cNvPr id="115890" name="Group 178"/>
          <p:cNvGraphicFramePr>
            <a:graphicFrameLocks noGrp="1"/>
          </p:cNvGraphicFramePr>
          <p:nvPr>
            <p:extLst>
              <p:ext uri="{D42A27DB-BD31-4B8C-83A1-F6EECF244321}">
                <p14:modId xmlns:p14="http://schemas.microsoft.com/office/powerpoint/2010/main" val="762995207"/>
              </p:ext>
            </p:extLst>
          </p:nvPr>
        </p:nvGraphicFramePr>
        <p:xfrm>
          <a:off x="126161" y="1676400"/>
          <a:ext cx="8991600" cy="4928872"/>
        </p:xfrm>
        <a:graphic>
          <a:graphicData uri="http://schemas.openxmlformats.org/drawingml/2006/table">
            <a:tbl>
              <a:tblPr/>
              <a:tblGrid>
                <a:gridCol w="974725">
                  <a:extLst>
                    <a:ext uri="{9D8B030D-6E8A-4147-A177-3AD203B41FA5}">
                      <a16:colId xmlns:a16="http://schemas.microsoft.com/office/drawing/2014/main" val="20000"/>
                    </a:ext>
                  </a:extLst>
                </a:gridCol>
                <a:gridCol w="6967537">
                  <a:extLst>
                    <a:ext uri="{9D8B030D-6E8A-4147-A177-3AD203B41FA5}">
                      <a16:colId xmlns:a16="http://schemas.microsoft.com/office/drawing/2014/main" val="20001"/>
                    </a:ext>
                  </a:extLst>
                </a:gridCol>
                <a:gridCol w="1049338">
                  <a:extLst>
                    <a:ext uri="{9D8B030D-6E8A-4147-A177-3AD203B41FA5}">
                      <a16:colId xmlns:a16="http://schemas.microsoft.com/office/drawing/2014/main" val="20002"/>
                    </a:ext>
                  </a:extLst>
                </a:gridCol>
              </a:tblGrid>
              <a:tr h="423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charset="0"/>
                          <a:ea typeface="ＭＳ Ｐゴシック" pitchFamily="-107" charset="-128"/>
                        </a:rPr>
                        <a:t>Type </a:t>
                      </a:r>
                      <a:endParaRPr kumimoji="0" lang="en-US" sz="1600" b="0" i="0" u="none" strike="noStrike" cap="none" normalizeH="0" baseline="0" dirty="0">
                        <a:ln>
                          <a:noFill/>
                        </a:ln>
                        <a:solidFill>
                          <a:schemeClr val="tx1"/>
                        </a:solidFill>
                        <a:effectLst/>
                        <a:latin typeface="Arial" charset="0"/>
                        <a:ea typeface="ＭＳ Ｐゴシック" pitchFamily="-107"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ＭＳ Ｐゴシック" pitchFamily="-107" charset="-128"/>
                        </a:rPr>
                        <a:t>Description </a:t>
                      </a:r>
                      <a:endParaRPr kumimoji="0" lang="en-US" sz="1600" b="0" i="0" u="none" strike="noStrike" cap="none" normalizeH="0" baseline="0">
                        <a:ln>
                          <a:noFill/>
                        </a:ln>
                        <a:solidFill>
                          <a:schemeClr val="tx1"/>
                        </a:solidFill>
                        <a:effectLst/>
                        <a:latin typeface="Arial" charset="0"/>
                        <a:ea typeface="ＭＳ Ｐゴシック" pitchFamily="-107"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ＭＳ Ｐゴシック" pitchFamily="-107" charset="-128"/>
                        </a:rPr>
                        <a:t>Size </a:t>
                      </a:r>
                      <a:endParaRPr kumimoji="0" lang="en-US" sz="1600" b="0" i="0" u="none" strike="noStrike" cap="none" normalizeH="0" baseline="0">
                        <a:ln>
                          <a:noFill/>
                        </a:ln>
                        <a:solidFill>
                          <a:schemeClr val="tx1"/>
                        </a:solidFill>
                        <a:effectLst/>
                        <a:latin typeface="Arial" charset="0"/>
                        <a:ea typeface="ＭＳ Ｐゴシック" pitchFamily="-107"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54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6E7069"/>
                          </a:solidFill>
                          <a:effectLst/>
                          <a:latin typeface="Courier New" pitchFamily="-107" charset="0"/>
                          <a:ea typeface="ＭＳ Ｐゴシック" pitchFamily="-107" charset="-128"/>
                          <a:cs typeface="Courier New" pitchFamily="-107" charset="0"/>
                        </a:rPr>
                        <a:t>int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pitchFamily="-107" charset="-128"/>
                        </a:rPr>
                        <a:t>The integer type, with range -2,147,483,648 . . . 2,147,483,647</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pitchFamily="-107" charset="-128"/>
                        </a:rPr>
                        <a:t>4 bytes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6E7069"/>
                          </a:solidFill>
                          <a:effectLst/>
                          <a:latin typeface="Courier New" pitchFamily="-107" charset="0"/>
                          <a:ea typeface="ＭＳ Ｐゴシック" pitchFamily="-107" charset="-128"/>
                          <a:cs typeface="Courier New" pitchFamily="-107" charset="0"/>
                        </a:rPr>
                        <a:t>byte</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pitchFamily="-107" charset="-128"/>
                        </a:rPr>
                        <a:t>The type describing a single byte, with range -128 . . . 127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pitchFamily="-107" charset="-128"/>
                        </a:rPr>
                        <a:t>1 byte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54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6E7069"/>
                          </a:solidFill>
                          <a:effectLst/>
                          <a:latin typeface="Courier New" pitchFamily="-107" charset="0"/>
                          <a:ea typeface="ＭＳ Ｐゴシック" pitchFamily="-107" charset="-128"/>
                          <a:cs typeface="Courier New" pitchFamily="-107" charset="0"/>
                        </a:rPr>
                        <a:t>short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pitchFamily="-107" charset="-128"/>
                        </a:rPr>
                        <a:t>The short integer type, with range -32768 . . . 32767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pitchFamily="-107" charset="-128"/>
                        </a:rPr>
                        <a:t>2 bytes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42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6E7069"/>
                          </a:solidFill>
                          <a:effectLst/>
                          <a:latin typeface="Courier New" pitchFamily="-107" charset="0"/>
                          <a:ea typeface="ＭＳ Ｐゴシック" pitchFamily="-107" charset="-128"/>
                          <a:cs typeface="Courier New" pitchFamily="-107" charset="0"/>
                        </a:rPr>
                        <a:t>long</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pitchFamily="-107" charset="-128"/>
                        </a:rPr>
                        <a:t>The long integer type, with range </a:t>
                      </a:r>
                      <a:br>
                        <a:rPr kumimoji="0" lang="en-US" sz="1600" b="0" i="0" u="none" strike="noStrike" cap="none" normalizeH="0" baseline="0" dirty="0">
                          <a:ln>
                            <a:noFill/>
                          </a:ln>
                          <a:solidFill>
                            <a:schemeClr val="tx1"/>
                          </a:solidFill>
                          <a:effectLst/>
                          <a:latin typeface="Arial" charset="0"/>
                          <a:ea typeface="ＭＳ Ｐゴシック" pitchFamily="-107" charset="-128"/>
                        </a:rPr>
                      </a:br>
                      <a:r>
                        <a:rPr kumimoji="0" lang="en-US" sz="1600" b="0" i="0" u="none" strike="noStrike" cap="none" normalizeH="0" baseline="0" dirty="0">
                          <a:ln>
                            <a:noFill/>
                          </a:ln>
                          <a:solidFill>
                            <a:schemeClr val="tx1"/>
                          </a:solidFill>
                          <a:effectLst/>
                          <a:latin typeface="Arial" charset="0"/>
                          <a:ea typeface="ＭＳ Ｐゴシック" pitchFamily="-107" charset="-128"/>
                        </a:rPr>
                        <a:t>-9,223,372,036,854,775,808 . . . 9,223,372,036,854,775,807</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pitchFamily="-107" charset="-128"/>
                        </a:rPr>
                        <a:t>8 bytes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413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6E7069"/>
                          </a:solidFill>
                          <a:effectLst/>
                          <a:latin typeface="Courier New" pitchFamily="-107" charset="0"/>
                          <a:ea typeface="ＭＳ Ｐゴシック" pitchFamily="-107" charset="-128"/>
                          <a:cs typeface="Courier New" pitchFamily="-107" charset="0"/>
                        </a:rPr>
                        <a:t>double</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pitchFamily="-107" charset="-128"/>
                        </a:rPr>
                        <a:t>The double-precision floating-point type, with a range of about ±10</a:t>
                      </a:r>
                      <a:r>
                        <a:rPr kumimoji="0" lang="en-US" sz="1600" b="0" i="0" u="none" strike="noStrike" cap="none" normalizeH="0" baseline="30000">
                          <a:ln>
                            <a:noFill/>
                          </a:ln>
                          <a:solidFill>
                            <a:schemeClr val="tx1"/>
                          </a:solidFill>
                          <a:effectLst/>
                          <a:latin typeface="Arial" charset="0"/>
                          <a:ea typeface="ＭＳ Ｐゴシック" pitchFamily="-107" charset="-128"/>
                        </a:rPr>
                        <a:t>308</a:t>
                      </a:r>
                      <a:r>
                        <a:rPr kumimoji="0" lang="en-US" sz="1600" b="0" i="0" u="none" strike="noStrike" cap="none" normalizeH="0" baseline="0">
                          <a:ln>
                            <a:noFill/>
                          </a:ln>
                          <a:solidFill>
                            <a:schemeClr val="tx1"/>
                          </a:solidFill>
                          <a:effectLst/>
                          <a:latin typeface="Arial" charset="0"/>
                          <a:ea typeface="ＭＳ Ｐゴシック" pitchFamily="-107" charset="-128"/>
                        </a:rPr>
                        <a:t> and about 15 significant decimal digits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pitchFamily="-107" charset="-128"/>
                        </a:rPr>
                        <a:t>8 bytes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42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6E7069"/>
                          </a:solidFill>
                          <a:effectLst/>
                          <a:latin typeface="Courier New" pitchFamily="-107" charset="0"/>
                          <a:ea typeface="ＭＳ Ｐゴシック" pitchFamily="-107" charset="-128"/>
                          <a:cs typeface="Courier New" pitchFamily="-107" charset="0"/>
                        </a:rPr>
                        <a:t>float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pitchFamily="-107" charset="-128"/>
                        </a:rPr>
                        <a:t>The single-precision floating-point type, with a range of about ±10</a:t>
                      </a:r>
                      <a:r>
                        <a:rPr kumimoji="0" lang="en-US" sz="1600" b="0" i="0" u="none" strike="noStrike" cap="none" normalizeH="0" baseline="30000">
                          <a:ln>
                            <a:noFill/>
                          </a:ln>
                          <a:solidFill>
                            <a:schemeClr val="tx1"/>
                          </a:solidFill>
                          <a:effectLst/>
                          <a:latin typeface="Arial" charset="0"/>
                          <a:ea typeface="ＭＳ Ｐゴシック" pitchFamily="-107" charset="-128"/>
                        </a:rPr>
                        <a:t>38</a:t>
                      </a:r>
                      <a:r>
                        <a:rPr kumimoji="0" lang="en-US" sz="1600" b="0" i="0" u="none" strike="noStrike" cap="none" normalizeH="0" baseline="0">
                          <a:ln>
                            <a:noFill/>
                          </a:ln>
                          <a:solidFill>
                            <a:schemeClr val="tx1"/>
                          </a:solidFill>
                          <a:effectLst/>
                          <a:latin typeface="Arial" charset="0"/>
                          <a:ea typeface="ＭＳ Ｐゴシック" pitchFamily="-107" charset="-128"/>
                        </a:rPr>
                        <a:t> and about 7 significant decimal digits</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pitchFamily="-107" charset="-128"/>
                        </a:rPr>
                        <a:t>4 bytes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54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6E7069"/>
                          </a:solidFill>
                          <a:effectLst/>
                          <a:latin typeface="Courier New" pitchFamily="-107" charset="0"/>
                          <a:ea typeface="ＭＳ Ｐゴシック" pitchFamily="-107" charset="-128"/>
                          <a:cs typeface="Courier New" pitchFamily="-107" charset="0"/>
                        </a:rPr>
                        <a:t>char</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pitchFamily="-107" charset="-128"/>
                        </a:rPr>
                        <a:t>The character type, representing code units in the Unicode encoding scheme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pitchFamily="-107" charset="-128"/>
                        </a:rPr>
                        <a:t>2 bytes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6E7069"/>
                          </a:solidFill>
                          <a:effectLst/>
                          <a:latin typeface="Courier New" pitchFamily="-107" charset="0"/>
                          <a:ea typeface="ＭＳ Ｐゴシック" pitchFamily="-107" charset="-128"/>
                          <a:cs typeface="Courier New" pitchFamily="-107" charset="0"/>
                        </a:rPr>
                        <a:t>boolean</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pitchFamily="-107" charset="-128"/>
                        </a:rPr>
                        <a:t>The type with the two truth values </a:t>
                      </a:r>
                      <a:r>
                        <a:rPr kumimoji="0" lang="en-US" sz="1300" b="0" i="0" u="none" strike="noStrike" cap="none" normalizeH="0" baseline="0">
                          <a:ln>
                            <a:noFill/>
                          </a:ln>
                          <a:solidFill>
                            <a:schemeClr val="tx1"/>
                          </a:solidFill>
                          <a:effectLst/>
                          <a:latin typeface="Courier New" pitchFamily="-107" charset="0"/>
                          <a:ea typeface="ＭＳ Ｐゴシック" pitchFamily="-107" charset="-128"/>
                          <a:cs typeface="Courier New" pitchFamily="-107" charset="0"/>
                        </a:rPr>
                        <a:t>false</a:t>
                      </a:r>
                      <a:r>
                        <a:rPr kumimoji="0" lang="en-US" sz="1600" b="0" i="0" u="none" strike="noStrike" cap="none" normalizeH="0" baseline="0">
                          <a:ln>
                            <a:noFill/>
                          </a:ln>
                          <a:solidFill>
                            <a:schemeClr val="tx1"/>
                          </a:solidFill>
                          <a:effectLst/>
                          <a:latin typeface="Arial" charset="0"/>
                          <a:ea typeface="ＭＳ Ｐゴシック" pitchFamily="-107" charset="-128"/>
                          <a:cs typeface="Courier New" pitchFamily="-107" charset="0"/>
                        </a:rPr>
                        <a:t> and </a:t>
                      </a:r>
                      <a:r>
                        <a:rPr kumimoji="0" lang="en-US" sz="1300" b="0" i="0" u="none" strike="noStrike" cap="none" normalizeH="0" baseline="0">
                          <a:ln>
                            <a:noFill/>
                          </a:ln>
                          <a:solidFill>
                            <a:schemeClr val="tx1"/>
                          </a:solidFill>
                          <a:effectLst/>
                          <a:latin typeface="Courier New" pitchFamily="-107" charset="0"/>
                          <a:ea typeface="ＭＳ Ｐゴシック" pitchFamily="-107" charset="-128"/>
                          <a:cs typeface="Courier New" pitchFamily="-107" charset="0"/>
                        </a:rPr>
                        <a:t>true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pitchFamily="-107" charset="-128"/>
                        </a:rPr>
                        <a:t>1 bit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41006" name="Text Box 177"/>
          <p:cNvSpPr txBox="1">
            <a:spLocks noChangeArrowheads="1"/>
          </p:cNvSpPr>
          <p:nvPr/>
        </p:nvSpPr>
        <p:spPr bwMode="auto">
          <a:xfrm>
            <a:off x="0" y="762000"/>
            <a:ext cx="701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pitchFamily="-107" charset="-128"/>
              </a:defRPr>
            </a:lvl1pPr>
            <a:lvl2pPr marL="37931725" indent="-37474525" eaLnBrk="0" hangingPunct="0">
              <a:defRPr sz="2400" b="1">
                <a:solidFill>
                  <a:schemeClr val="tx1"/>
                </a:solidFill>
                <a:latin typeface="Arial" charset="0"/>
                <a:ea typeface="ＭＳ Ｐゴシック" pitchFamily="-107" charset="-128"/>
              </a:defRPr>
            </a:lvl2pPr>
            <a:lvl3pPr eaLnBrk="0" hangingPunct="0">
              <a:defRPr sz="2400" b="1">
                <a:solidFill>
                  <a:schemeClr val="tx1"/>
                </a:solidFill>
                <a:latin typeface="Arial" charset="0"/>
                <a:ea typeface="ＭＳ Ｐゴシック" pitchFamily="-107" charset="-128"/>
              </a:defRPr>
            </a:lvl3pPr>
            <a:lvl4pPr eaLnBrk="0" hangingPunct="0">
              <a:defRPr sz="2400" b="1">
                <a:solidFill>
                  <a:schemeClr val="tx1"/>
                </a:solidFill>
                <a:latin typeface="Arial" charset="0"/>
                <a:ea typeface="ＭＳ Ｐゴシック" pitchFamily="-107" charset="-128"/>
              </a:defRPr>
            </a:lvl4pPr>
            <a:lvl5pPr eaLnBrk="0" hangingPunct="0">
              <a:defRPr sz="2400" b="1">
                <a:solidFill>
                  <a:schemeClr val="tx1"/>
                </a:solidFill>
                <a:latin typeface="Arial" charset="0"/>
                <a:ea typeface="ＭＳ Ｐゴシック" pitchFamily="-107" charset="-128"/>
              </a:defRPr>
            </a:lvl5pPr>
            <a:lvl6pPr marL="457200" eaLnBrk="0" fontAlgn="base" hangingPunct="0">
              <a:spcBef>
                <a:spcPct val="0"/>
              </a:spcBef>
              <a:spcAft>
                <a:spcPct val="0"/>
              </a:spcAft>
              <a:defRPr sz="2400" b="1">
                <a:solidFill>
                  <a:schemeClr val="tx1"/>
                </a:solidFill>
                <a:latin typeface="Arial" charset="0"/>
                <a:ea typeface="ＭＳ Ｐゴシック" pitchFamily="-107" charset="-128"/>
              </a:defRPr>
            </a:lvl6pPr>
            <a:lvl7pPr marL="914400" eaLnBrk="0" fontAlgn="base" hangingPunct="0">
              <a:spcBef>
                <a:spcPct val="0"/>
              </a:spcBef>
              <a:spcAft>
                <a:spcPct val="0"/>
              </a:spcAft>
              <a:defRPr sz="2400" b="1">
                <a:solidFill>
                  <a:schemeClr val="tx1"/>
                </a:solidFill>
                <a:latin typeface="Arial" charset="0"/>
                <a:ea typeface="ＭＳ Ｐゴシック" pitchFamily="-107" charset="-128"/>
              </a:defRPr>
            </a:lvl7pPr>
            <a:lvl8pPr marL="1371600" eaLnBrk="0" fontAlgn="base" hangingPunct="0">
              <a:spcBef>
                <a:spcPct val="0"/>
              </a:spcBef>
              <a:spcAft>
                <a:spcPct val="0"/>
              </a:spcAft>
              <a:defRPr sz="2400" b="1">
                <a:solidFill>
                  <a:schemeClr val="tx1"/>
                </a:solidFill>
                <a:latin typeface="Arial" charset="0"/>
                <a:ea typeface="ＭＳ Ｐゴシック" pitchFamily="-107" charset="-128"/>
              </a:defRPr>
            </a:lvl8pPr>
            <a:lvl9pPr marL="1828800" eaLnBrk="0" fontAlgn="base" hangingPunct="0">
              <a:spcBef>
                <a:spcPct val="0"/>
              </a:spcBef>
              <a:spcAft>
                <a:spcPct val="0"/>
              </a:spcAft>
              <a:defRPr sz="2400" b="1">
                <a:solidFill>
                  <a:schemeClr val="tx1"/>
                </a:solidFill>
                <a:latin typeface="Arial" charset="0"/>
                <a:ea typeface="ＭＳ Ｐゴシック" pitchFamily="-107" charset="-128"/>
              </a:defRPr>
            </a:lvl9pPr>
          </a:lstStyle>
          <a:p>
            <a:pPr eaLnBrk="1" hangingPunct="1"/>
            <a:r>
              <a:rPr lang="en-US" dirty="0">
                <a:latin typeface="Lucida Sans" pitchFamily="-107" charset="0"/>
              </a:rPr>
              <a:t>Primitive</a:t>
            </a:r>
            <a:r>
              <a:rPr lang="en-US" dirty="0">
                <a:solidFill>
                  <a:srgbClr val="0033CC"/>
                </a:solidFill>
              </a:rPr>
              <a:t> </a:t>
            </a:r>
            <a:r>
              <a:rPr lang="en-US" dirty="0">
                <a:latin typeface="Lucida Sans" pitchFamily="-107" charset="0"/>
              </a:rPr>
              <a:t>Types</a:t>
            </a:r>
          </a:p>
        </p:txBody>
      </p:sp>
    </p:spTree>
    <p:extLst>
      <p:ext uri="{BB962C8B-B14F-4D97-AF65-F5344CB8AC3E}">
        <p14:creationId xmlns:p14="http://schemas.microsoft.com/office/powerpoint/2010/main" val="3623826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685800" y="0"/>
            <a:ext cx="7772400" cy="1428750"/>
          </a:xfrm>
          <a:noFill/>
        </p:spPr>
        <p:txBody>
          <a:bodyPr/>
          <a:lstStyle/>
          <a:p>
            <a:r>
              <a:rPr lang="en-US" altLang="en-US"/>
              <a:t>Declaring Variables</a:t>
            </a:r>
          </a:p>
        </p:txBody>
      </p:sp>
      <p:sp>
        <p:nvSpPr>
          <p:cNvPr id="16388" name="Rectangle 3"/>
          <p:cNvSpPr>
            <a:spLocks noGrp="1" noChangeArrowheads="1"/>
          </p:cNvSpPr>
          <p:nvPr>
            <p:ph type="body" idx="1"/>
          </p:nvPr>
        </p:nvSpPr>
        <p:spPr>
          <a:xfrm>
            <a:off x="228600" y="2057400"/>
            <a:ext cx="8720137" cy="2914650"/>
          </a:xfrm>
          <a:noFill/>
        </p:spPr>
        <p:txBody>
          <a:bodyPr/>
          <a:lstStyle/>
          <a:p>
            <a:pPr>
              <a:lnSpc>
                <a:spcPct val="90000"/>
              </a:lnSpc>
              <a:buFont typeface="Monotype Sorts" pitchFamily="2" charset="2"/>
              <a:buNone/>
            </a:pPr>
            <a:r>
              <a:rPr lang="en-US" altLang="en-US" sz="2600" b="1" dirty="0" err="1">
                <a:latin typeface="Courier New" pitchFamily="49" charset="0"/>
              </a:rPr>
              <a:t>int</a:t>
            </a:r>
            <a:r>
              <a:rPr lang="en-US" altLang="en-US" sz="2600" b="1" dirty="0">
                <a:latin typeface="Courier New" pitchFamily="49" charset="0"/>
              </a:rPr>
              <a:t> x;         // Declare x to be an</a:t>
            </a:r>
          </a:p>
          <a:p>
            <a:pPr>
              <a:lnSpc>
                <a:spcPct val="90000"/>
              </a:lnSpc>
              <a:buFont typeface="Monotype Sorts" pitchFamily="2" charset="2"/>
              <a:buNone/>
            </a:pPr>
            <a:r>
              <a:rPr lang="en-US" altLang="en-US" sz="2600" b="1" dirty="0">
                <a:latin typeface="Courier New" pitchFamily="49" charset="0"/>
              </a:rPr>
              <a:t>               // integer variable;</a:t>
            </a:r>
          </a:p>
          <a:p>
            <a:pPr>
              <a:lnSpc>
                <a:spcPct val="90000"/>
              </a:lnSpc>
              <a:spcBef>
                <a:spcPct val="50000"/>
              </a:spcBef>
              <a:buFont typeface="Monotype Sorts" pitchFamily="2" charset="2"/>
              <a:buNone/>
            </a:pPr>
            <a:r>
              <a:rPr lang="en-US" altLang="en-US" sz="2600" b="1" dirty="0">
                <a:latin typeface="Courier New" pitchFamily="49" charset="0"/>
              </a:rPr>
              <a:t>double radius; // Declare radius to</a:t>
            </a:r>
          </a:p>
          <a:p>
            <a:pPr>
              <a:lnSpc>
                <a:spcPct val="90000"/>
              </a:lnSpc>
              <a:buFont typeface="Monotype Sorts" pitchFamily="2" charset="2"/>
              <a:buNone/>
            </a:pPr>
            <a:r>
              <a:rPr lang="en-US" altLang="en-US" sz="2600" b="1" dirty="0">
                <a:latin typeface="Courier New" pitchFamily="49" charset="0"/>
              </a:rPr>
              <a:t>               // be a double variable;</a:t>
            </a:r>
          </a:p>
          <a:p>
            <a:pPr>
              <a:lnSpc>
                <a:spcPct val="90000"/>
              </a:lnSpc>
              <a:spcBef>
                <a:spcPct val="50000"/>
              </a:spcBef>
              <a:buFont typeface="Monotype Sorts" pitchFamily="2" charset="2"/>
              <a:buNone/>
            </a:pPr>
            <a:r>
              <a:rPr lang="en-US" altLang="en-US" sz="2600" b="1" dirty="0">
                <a:latin typeface="Courier New" pitchFamily="49" charset="0"/>
              </a:rPr>
              <a:t>char a;        // Declare a to be a</a:t>
            </a:r>
          </a:p>
          <a:p>
            <a:pPr>
              <a:lnSpc>
                <a:spcPct val="90000"/>
              </a:lnSpc>
              <a:buFont typeface="Monotype Sorts" pitchFamily="2" charset="2"/>
              <a:buNone/>
            </a:pPr>
            <a:r>
              <a:rPr lang="en-US" altLang="en-US" sz="2600" b="1" dirty="0">
                <a:latin typeface="Courier New" pitchFamily="49" charset="0"/>
              </a:rPr>
              <a:t>               // character variable;</a:t>
            </a:r>
            <a:endParaRPr lang="en-US" altLang="en-US" sz="2800" b="1" dirty="0">
              <a:latin typeface="Courier New" pitchFamily="49"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ChangeArrowheads="1"/>
          </p:cNvSpPr>
          <p:nvPr/>
        </p:nvSpPr>
        <p:spPr bwMode="auto">
          <a:xfrm>
            <a:off x="2683" y="1447800"/>
            <a:ext cx="9144000" cy="4524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marL="236538" indent="-236538">
              <a:buFontTx/>
              <a:buChar char="•"/>
            </a:pPr>
            <a:r>
              <a:rPr lang="en-US" sz="2400" b="0" dirty="0"/>
              <a:t>A </a:t>
            </a:r>
            <a:r>
              <a:rPr lang="en-US" sz="2000" b="0" dirty="0">
                <a:solidFill>
                  <a:srgbClr val="6E7069"/>
                </a:solidFill>
                <a:latin typeface="Courier New" pitchFamily="-107" charset="0"/>
              </a:rPr>
              <a:t>final</a:t>
            </a:r>
            <a:r>
              <a:rPr lang="en-US" sz="2400" b="0" dirty="0">
                <a:solidFill>
                  <a:srgbClr val="6E7069"/>
                </a:solidFill>
              </a:rPr>
              <a:t> </a:t>
            </a:r>
            <a:r>
              <a:rPr lang="en-US" sz="2400" b="0" dirty="0"/>
              <a:t>variable is a constant </a:t>
            </a:r>
          </a:p>
          <a:p>
            <a:pPr marL="236538" indent="-236538">
              <a:spcBef>
                <a:spcPct val="50000"/>
              </a:spcBef>
              <a:buFontTx/>
              <a:buChar char="•"/>
            </a:pPr>
            <a:r>
              <a:rPr lang="en-US" sz="2400" b="0" dirty="0"/>
              <a:t>Once its value has been set, it cannot be changed </a:t>
            </a:r>
          </a:p>
          <a:p>
            <a:pPr marL="236538" indent="-236538">
              <a:spcBef>
                <a:spcPct val="50000"/>
              </a:spcBef>
              <a:buFontTx/>
              <a:buChar char="•"/>
            </a:pPr>
            <a:r>
              <a:rPr lang="en-US" sz="2400" b="0" dirty="0"/>
              <a:t>Named constants make programs easier to read and maintain </a:t>
            </a:r>
          </a:p>
          <a:p>
            <a:pPr marL="236538" indent="-236538">
              <a:spcBef>
                <a:spcPct val="50000"/>
              </a:spcBef>
              <a:buFontTx/>
              <a:buChar char="•"/>
            </a:pPr>
            <a:r>
              <a:rPr lang="en-US" sz="2400" b="0" dirty="0"/>
              <a:t>Convention: Use all-uppercase names for constants</a:t>
            </a:r>
          </a:p>
          <a:p>
            <a:pPr marL="236538" indent="-236538">
              <a:spcBef>
                <a:spcPct val="50000"/>
              </a:spcBef>
            </a:pPr>
            <a:r>
              <a:rPr lang="en-US" sz="2400" b="0" dirty="0">
                <a:latin typeface="Courier New" pitchFamily="-107" charset="0"/>
              </a:rPr>
              <a:t>	</a:t>
            </a:r>
            <a:r>
              <a:rPr lang="en-US" sz="2000" b="0" dirty="0">
                <a:solidFill>
                  <a:srgbClr val="6E7069"/>
                </a:solidFill>
                <a:latin typeface="Courier New" pitchFamily="-107" charset="0"/>
              </a:rPr>
              <a:t>final double QUARTER_VALUE = 0.25; </a:t>
            </a:r>
            <a:br>
              <a:rPr lang="en-US" sz="2000" b="0" dirty="0">
                <a:solidFill>
                  <a:srgbClr val="6E7069"/>
                </a:solidFill>
                <a:latin typeface="Courier New" pitchFamily="-107" charset="0"/>
              </a:rPr>
            </a:br>
            <a:r>
              <a:rPr lang="en-US" sz="2000" b="0" dirty="0">
                <a:solidFill>
                  <a:srgbClr val="6E7069"/>
                </a:solidFill>
                <a:latin typeface="Courier New" pitchFamily="-107" charset="0"/>
              </a:rPr>
              <a:t>final double DIME_VALUE = 0.1; </a:t>
            </a:r>
            <a:br>
              <a:rPr lang="en-US" sz="2000" b="0" dirty="0">
                <a:solidFill>
                  <a:srgbClr val="6E7069"/>
                </a:solidFill>
                <a:latin typeface="Courier New" pitchFamily="-107" charset="0"/>
              </a:rPr>
            </a:br>
            <a:r>
              <a:rPr lang="en-US" sz="2000" b="0" dirty="0">
                <a:solidFill>
                  <a:srgbClr val="6E7069"/>
                </a:solidFill>
                <a:latin typeface="Courier New" pitchFamily="-107" charset="0"/>
              </a:rPr>
              <a:t>final double NICKEL_VALUE = 0.05; </a:t>
            </a:r>
            <a:br>
              <a:rPr lang="en-US" sz="2000" b="0" dirty="0">
                <a:solidFill>
                  <a:srgbClr val="6E7069"/>
                </a:solidFill>
                <a:latin typeface="Courier New" pitchFamily="-107" charset="0"/>
              </a:rPr>
            </a:br>
            <a:r>
              <a:rPr lang="en-US" sz="2000" b="0" dirty="0">
                <a:solidFill>
                  <a:srgbClr val="6E7069"/>
                </a:solidFill>
                <a:latin typeface="Courier New" pitchFamily="-107" charset="0"/>
              </a:rPr>
              <a:t>final double PENNY_VALUE = 0.01; </a:t>
            </a:r>
            <a:br>
              <a:rPr lang="en-US" sz="2000" b="0" dirty="0">
                <a:solidFill>
                  <a:srgbClr val="6E7069"/>
                </a:solidFill>
                <a:latin typeface="Courier New" pitchFamily="-107" charset="0"/>
              </a:rPr>
            </a:br>
            <a:r>
              <a:rPr lang="en-US" sz="2000" b="0" dirty="0">
                <a:solidFill>
                  <a:srgbClr val="6E7069"/>
                </a:solidFill>
                <a:latin typeface="Courier New" pitchFamily="-107" charset="0"/>
              </a:rPr>
              <a:t>payment = dollars + quarters * QUARTER_VALUE </a:t>
            </a:r>
            <a:br>
              <a:rPr lang="en-US" sz="2000" b="0" dirty="0">
                <a:solidFill>
                  <a:srgbClr val="6E7069"/>
                </a:solidFill>
                <a:latin typeface="Courier New" pitchFamily="-107" charset="0"/>
              </a:rPr>
            </a:br>
            <a:r>
              <a:rPr lang="en-US" sz="2000" b="0" dirty="0">
                <a:solidFill>
                  <a:srgbClr val="6E7069"/>
                </a:solidFill>
                <a:latin typeface="Courier New" pitchFamily="-107" charset="0"/>
              </a:rPr>
              <a:t>   + dimes * DIME_VALUE + nickels * NICKEL_VALUE </a:t>
            </a:r>
            <a:br>
              <a:rPr lang="en-US" sz="2000" b="0" dirty="0">
                <a:solidFill>
                  <a:srgbClr val="6E7069"/>
                </a:solidFill>
                <a:latin typeface="Courier New" pitchFamily="-107" charset="0"/>
              </a:rPr>
            </a:br>
            <a:r>
              <a:rPr lang="en-US" sz="2000" b="0" dirty="0">
                <a:solidFill>
                  <a:srgbClr val="6E7069"/>
                </a:solidFill>
                <a:latin typeface="Courier New" pitchFamily="-107" charset="0"/>
              </a:rPr>
              <a:t>   + pennies * PENNY_VALUE;</a:t>
            </a:r>
          </a:p>
        </p:txBody>
      </p:sp>
      <p:sp>
        <p:nvSpPr>
          <p:cNvPr id="46084" name="Text Box 4"/>
          <p:cNvSpPr txBox="1">
            <a:spLocks noChangeArrowheads="1"/>
          </p:cNvSpPr>
          <p:nvPr/>
        </p:nvSpPr>
        <p:spPr bwMode="auto">
          <a:xfrm>
            <a:off x="152400" y="609600"/>
            <a:ext cx="701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pitchFamily="-107" charset="-128"/>
              </a:defRPr>
            </a:lvl1pPr>
            <a:lvl2pPr marL="37931725" indent="-37474525" eaLnBrk="0" hangingPunct="0">
              <a:defRPr sz="2400" b="1">
                <a:solidFill>
                  <a:schemeClr val="tx1"/>
                </a:solidFill>
                <a:latin typeface="Arial" charset="0"/>
                <a:ea typeface="ＭＳ Ｐゴシック" pitchFamily="-107" charset="-128"/>
              </a:defRPr>
            </a:lvl2pPr>
            <a:lvl3pPr eaLnBrk="0" hangingPunct="0">
              <a:defRPr sz="2400" b="1">
                <a:solidFill>
                  <a:schemeClr val="tx1"/>
                </a:solidFill>
                <a:latin typeface="Arial" charset="0"/>
                <a:ea typeface="ＭＳ Ｐゴシック" pitchFamily="-107" charset="-128"/>
              </a:defRPr>
            </a:lvl3pPr>
            <a:lvl4pPr eaLnBrk="0" hangingPunct="0">
              <a:defRPr sz="2400" b="1">
                <a:solidFill>
                  <a:schemeClr val="tx1"/>
                </a:solidFill>
                <a:latin typeface="Arial" charset="0"/>
                <a:ea typeface="ＭＳ Ｐゴシック" pitchFamily="-107" charset="-128"/>
              </a:defRPr>
            </a:lvl4pPr>
            <a:lvl5pPr eaLnBrk="0" hangingPunct="0">
              <a:defRPr sz="2400" b="1">
                <a:solidFill>
                  <a:schemeClr val="tx1"/>
                </a:solidFill>
                <a:latin typeface="Arial" charset="0"/>
                <a:ea typeface="ＭＳ Ｐゴシック" pitchFamily="-107" charset="-128"/>
              </a:defRPr>
            </a:lvl5pPr>
            <a:lvl6pPr marL="457200" eaLnBrk="0" fontAlgn="base" hangingPunct="0">
              <a:spcBef>
                <a:spcPct val="0"/>
              </a:spcBef>
              <a:spcAft>
                <a:spcPct val="0"/>
              </a:spcAft>
              <a:defRPr sz="2400" b="1">
                <a:solidFill>
                  <a:schemeClr val="tx1"/>
                </a:solidFill>
                <a:latin typeface="Arial" charset="0"/>
                <a:ea typeface="ＭＳ Ｐゴシック" pitchFamily="-107" charset="-128"/>
              </a:defRPr>
            </a:lvl6pPr>
            <a:lvl7pPr marL="914400" eaLnBrk="0" fontAlgn="base" hangingPunct="0">
              <a:spcBef>
                <a:spcPct val="0"/>
              </a:spcBef>
              <a:spcAft>
                <a:spcPct val="0"/>
              </a:spcAft>
              <a:defRPr sz="2400" b="1">
                <a:solidFill>
                  <a:schemeClr val="tx1"/>
                </a:solidFill>
                <a:latin typeface="Arial" charset="0"/>
                <a:ea typeface="ＭＳ Ｐゴシック" pitchFamily="-107" charset="-128"/>
              </a:defRPr>
            </a:lvl7pPr>
            <a:lvl8pPr marL="1371600" eaLnBrk="0" fontAlgn="base" hangingPunct="0">
              <a:spcBef>
                <a:spcPct val="0"/>
              </a:spcBef>
              <a:spcAft>
                <a:spcPct val="0"/>
              </a:spcAft>
              <a:defRPr sz="2400" b="1">
                <a:solidFill>
                  <a:schemeClr val="tx1"/>
                </a:solidFill>
                <a:latin typeface="Arial" charset="0"/>
                <a:ea typeface="ＭＳ Ｐゴシック" pitchFamily="-107" charset="-128"/>
              </a:defRPr>
            </a:lvl8pPr>
            <a:lvl9pPr marL="1828800" eaLnBrk="0" fontAlgn="base" hangingPunct="0">
              <a:spcBef>
                <a:spcPct val="0"/>
              </a:spcBef>
              <a:spcAft>
                <a:spcPct val="0"/>
              </a:spcAft>
              <a:defRPr sz="2400" b="1">
                <a:solidFill>
                  <a:schemeClr val="tx1"/>
                </a:solidFill>
                <a:latin typeface="Arial" charset="0"/>
                <a:ea typeface="ＭＳ Ｐゴシック" pitchFamily="-107" charset="-128"/>
              </a:defRPr>
            </a:lvl9pPr>
          </a:lstStyle>
          <a:p>
            <a:pPr eaLnBrk="1" hangingPunct="1"/>
            <a:r>
              <a:rPr lang="en-US" dirty="0">
                <a:latin typeface="Lucida Sans" pitchFamily="-107" charset="0"/>
              </a:rPr>
              <a:t>Constants: </a:t>
            </a:r>
            <a:r>
              <a:rPr lang="en-US" dirty="0">
                <a:solidFill>
                  <a:srgbClr val="6E7069"/>
                </a:solidFill>
                <a:latin typeface="Courier New" pitchFamily="-107" charset="0"/>
                <a:cs typeface="Courier New" pitchFamily="-107" charset="0"/>
              </a:rPr>
              <a:t>final</a:t>
            </a:r>
          </a:p>
        </p:txBody>
      </p:sp>
    </p:spTree>
    <p:extLst>
      <p:ext uri="{BB962C8B-B14F-4D97-AF65-F5344CB8AC3E}">
        <p14:creationId xmlns:p14="http://schemas.microsoft.com/office/powerpoint/2010/main" val="1031900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Line 2"/>
          <p:cNvSpPr>
            <a:spLocks noChangeShapeType="1"/>
          </p:cNvSpPr>
          <p:nvPr/>
        </p:nvSpPr>
        <p:spPr bwMode="auto">
          <a:xfrm>
            <a:off x="0" y="762000"/>
            <a:ext cx="9144000" cy="0"/>
          </a:xfrm>
          <a:prstGeom prst="line">
            <a:avLst/>
          </a:prstGeom>
          <a:noFill/>
          <a:ln w="50800">
            <a:solidFill>
              <a:srgbClr val="C6E8B4"/>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8547" name="Rectangle 3"/>
          <p:cNvSpPr>
            <a:spLocks noChangeArrowheads="1"/>
          </p:cNvSpPr>
          <p:nvPr/>
        </p:nvSpPr>
        <p:spPr bwMode="auto">
          <a:xfrm>
            <a:off x="0" y="1373188"/>
            <a:ext cx="9144000" cy="4772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marL="236538" indent="-236538">
              <a:spcBef>
                <a:spcPts val="1200"/>
              </a:spcBef>
              <a:buFontTx/>
              <a:buChar char="•"/>
            </a:pPr>
            <a:r>
              <a:rPr lang="en-US" sz="2400" b="0" dirty="0"/>
              <a:t>Four basic operators:</a:t>
            </a:r>
          </a:p>
          <a:p>
            <a:pPr lvl="2" indent="-457200">
              <a:spcBef>
                <a:spcPts val="1200"/>
              </a:spcBef>
              <a:buFont typeface="Arial" charset="0"/>
              <a:buChar char="•"/>
            </a:pPr>
            <a:r>
              <a:rPr lang="en-US" sz="2000" b="0" i="1" dirty="0"/>
              <a:t>addition: </a:t>
            </a:r>
            <a:r>
              <a:rPr lang="en-US" sz="2000" b="0" i="1" dirty="0">
                <a:solidFill>
                  <a:srgbClr val="6E7069"/>
                </a:solidFill>
                <a:latin typeface="Courier New" pitchFamily="-107" charset="0"/>
                <a:cs typeface="Courier New" pitchFamily="-107" charset="0"/>
              </a:rPr>
              <a:t>+ </a:t>
            </a:r>
          </a:p>
          <a:p>
            <a:pPr lvl="2" indent="-457200">
              <a:spcBef>
                <a:spcPts val="1200"/>
              </a:spcBef>
              <a:buFont typeface="Arial" charset="0"/>
              <a:buChar char="•"/>
            </a:pPr>
            <a:r>
              <a:rPr lang="en-US" sz="2000" b="0" i="1" dirty="0">
                <a:cs typeface="Courier New" pitchFamily="-107" charset="0"/>
              </a:rPr>
              <a:t>subtraction: </a:t>
            </a:r>
            <a:r>
              <a:rPr lang="en-US" sz="2000" b="0" i="1" dirty="0">
                <a:solidFill>
                  <a:srgbClr val="6E7069"/>
                </a:solidFill>
                <a:latin typeface="Courier New" pitchFamily="-107" charset="0"/>
                <a:cs typeface="Courier New" pitchFamily="-107" charset="0"/>
              </a:rPr>
              <a:t>- </a:t>
            </a:r>
          </a:p>
          <a:p>
            <a:pPr lvl="2" indent="-457200">
              <a:spcBef>
                <a:spcPts val="1200"/>
              </a:spcBef>
              <a:buFont typeface="Arial" charset="0"/>
              <a:buChar char="•"/>
            </a:pPr>
            <a:r>
              <a:rPr lang="en-US" sz="2000" b="0" i="1" dirty="0">
                <a:cs typeface="Courier New" pitchFamily="-107" charset="0"/>
              </a:rPr>
              <a:t>multiplication: </a:t>
            </a:r>
            <a:r>
              <a:rPr lang="en-US" sz="2000" b="0" i="1" dirty="0">
                <a:solidFill>
                  <a:srgbClr val="6E7069"/>
                </a:solidFill>
                <a:latin typeface="Courier New" pitchFamily="-107" charset="0"/>
                <a:cs typeface="Courier New" pitchFamily="-107" charset="0"/>
              </a:rPr>
              <a:t>* </a:t>
            </a:r>
          </a:p>
          <a:p>
            <a:pPr lvl="2" indent="-457200">
              <a:spcBef>
                <a:spcPts val="1200"/>
              </a:spcBef>
              <a:buFont typeface="Arial" charset="0"/>
              <a:buChar char="•"/>
            </a:pPr>
            <a:r>
              <a:rPr lang="en-US" sz="2000" b="0" i="1" dirty="0">
                <a:cs typeface="Courier New" pitchFamily="-107" charset="0"/>
              </a:rPr>
              <a:t>division: </a:t>
            </a:r>
            <a:r>
              <a:rPr lang="en-US" sz="2000" b="0" i="1" dirty="0">
                <a:solidFill>
                  <a:srgbClr val="6E7069"/>
                </a:solidFill>
                <a:latin typeface="Courier New" pitchFamily="-107" charset="0"/>
                <a:cs typeface="Courier New" pitchFamily="-107" charset="0"/>
              </a:rPr>
              <a:t>/ </a:t>
            </a:r>
          </a:p>
          <a:p>
            <a:pPr marL="236538" indent="-236538">
              <a:spcBef>
                <a:spcPts val="1200"/>
              </a:spcBef>
              <a:buFontTx/>
              <a:buChar char="•"/>
            </a:pPr>
            <a:r>
              <a:rPr lang="en-US" sz="2400" b="0" dirty="0">
                <a:cs typeface="Courier New" pitchFamily="-107" charset="0"/>
              </a:rPr>
              <a:t>Parentheses control the order of </a:t>
            </a:r>
            <a:r>
              <a:rPr lang="en-US" sz="2400" b="0" dirty="0" err="1">
                <a:cs typeface="Courier New" pitchFamily="-107" charset="0"/>
              </a:rPr>
              <a:t>subexpression</a:t>
            </a:r>
            <a:r>
              <a:rPr lang="en-US" sz="2400" b="0" dirty="0">
                <a:cs typeface="Courier New" pitchFamily="-107" charset="0"/>
              </a:rPr>
              <a:t> computation:</a:t>
            </a:r>
          </a:p>
          <a:p>
            <a:pPr marL="693738" lvl="1" indent="-236538">
              <a:spcBef>
                <a:spcPts val="1200"/>
              </a:spcBef>
            </a:pPr>
            <a:r>
              <a:rPr lang="en-US" sz="2000" b="0" dirty="0">
                <a:solidFill>
                  <a:srgbClr val="6E7069"/>
                </a:solidFill>
                <a:latin typeface="Courier New" pitchFamily="-107" charset="0"/>
                <a:cs typeface="Courier New" pitchFamily="-107" charset="0"/>
              </a:rPr>
              <a:t>(a + b) / 2</a:t>
            </a:r>
          </a:p>
          <a:p>
            <a:pPr marL="236538" indent="-236538">
              <a:spcBef>
                <a:spcPts val="1200"/>
              </a:spcBef>
              <a:buFontTx/>
              <a:buChar char="•"/>
            </a:pPr>
            <a:r>
              <a:rPr lang="en-US" sz="2400" b="0" dirty="0">
                <a:cs typeface="Courier New" pitchFamily="-107" charset="0"/>
              </a:rPr>
              <a:t>Multiplication and division bind more strongly than addition and subtraction:</a:t>
            </a:r>
          </a:p>
          <a:p>
            <a:pPr lvl="2" indent="-457200">
              <a:spcBef>
                <a:spcPts val="1200"/>
              </a:spcBef>
            </a:pPr>
            <a:r>
              <a:rPr lang="en-US" sz="2000" b="0" dirty="0">
                <a:solidFill>
                  <a:srgbClr val="6E7069"/>
                </a:solidFill>
                <a:latin typeface="Courier New" pitchFamily="-107" charset="0"/>
                <a:cs typeface="Courier New" pitchFamily="-107" charset="0"/>
              </a:rPr>
              <a:t>(a + b) / 2</a:t>
            </a:r>
          </a:p>
        </p:txBody>
      </p:sp>
      <p:sp>
        <p:nvSpPr>
          <p:cNvPr id="56325" name="Text Box 4"/>
          <p:cNvSpPr txBox="1">
            <a:spLocks noChangeArrowheads="1"/>
          </p:cNvSpPr>
          <p:nvPr/>
        </p:nvSpPr>
        <p:spPr bwMode="auto">
          <a:xfrm>
            <a:off x="0" y="838200"/>
            <a:ext cx="701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pitchFamily="-107" charset="-128"/>
              </a:defRPr>
            </a:lvl1pPr>
            <a:lvl2pPr marL="37931725" indent="-37474525" eaLnBrk="0" hangingPunct="0">
              <a:defRPr sz="2400" b="1">
                <a:solidFill>
                  <a:schemeClr val="tx1"/>
                </a:solidFill>
                <a:latin typeface="Arial" charset="0"/>
                <a:ea typeface="ＭＳ Ｐゴシック" pitchFamily="-107" charset="-128"/>
              </a:defRPr>
            </a:lvl2pPr>
            <a:lvl3pPr eaLnBrk="0" hangingPunct="0">
              <a:defRPr sz="2400" b="1">
                <a:solidFill>
                  <a:schemeClr val="tx1"/>
                </a:solidFill>
                <a:latin typeface="Arial" charset="0"/>
                <a:ea typeface="ＭＳ Ｐゴシック" pitchFamily="-107" charset="-128"/>
              </a:defRPr>
            </a:lvl3pPr>
            <a:lvl4pPr eaLnBrk="0" hangingPunct="0">
              <a:defRPr sz="2400" b="1">
                <a:solidFill>
                  <a:schemeClr val="tx1"/>
                </a:solidFill>
                <a:latin typeface="Arial" charset="0"/>
                <a:ea typeface="ＭＳ Ｐゴシック" pitchFamily="-107" charset="-128"/>
              </a:defRPr>
            </a:lvl4pPr>
            <a:lvl5pPr eaLnBrk="0" hangingPunct="0">
              <a:defRPr sz="2400" b="1">
                <a:solidFill>
                  <a:schemeClr val="tx1"/>
                </a:solidFill>
                <a:latin typeface="Arial" charset="0"/>
                <a:ea typeface="ＭＳ Ｐゴシック" pitchFamily="-107" charset="-128"/>
              </a:defRPr>
            </a:lvl5pPr>
            <a:lvl6pPr marL="457200" eaLnBrk="0" fontAlgn="base" hangingPunct="0">
              <a:spcBef>
                <a:spcPct val="0"/>
              </a:spcBef>
              <a:spcAft>
                <a:spcPct val="0"/>
              </a:spcAft>
              <a:defRPr sz="2400" b="1">
                <a:solidFill>
                  <a:schemeClr val="tx1"/>
                </a:solidFill>
                <a:latin typeface="Arial" charset="0"/>
                <a:ea typeface="ＭＳ Ｐゴシック" pitchFamily="-107" charset="-128"/>
              </a:defRPr>
            </a:lvl6pPr>
            <a:lvl7pPr marL="914400" eaLnBrk="0" fontAlgn="base" hangingPunct="0">
              <a:spcBef>
                <a:spcPct val="0"/>
              </a:spcBef>
              <a:spcAft>
                <a:spcPct val="0"/>
              </a:spcAft>
              <a:defRPr sz="2400" b="1">
                <a:solidFill>
                  <a:schemeClr val="tx1"/>
                </a:solidFill>
                <a:latin typeface="Arial" charset="0"/>
                <a:ea typeface="ＭＳ Ｐゴシック" pitchFamily="-107" charset="-128"/>
              </a:defRPr>
            </a:lvl7pPr>
            <a:lvl8pPr marL="1371600" eaLnBrk="0" fontAlgn="base" hangingPunct="0">
              <a:spcBef>
                <a:spcPct val="0"/>
              </a:spcBef>
              <a:spcAft>
                <a:spcPct val="0"/>
              </a:spcAft>
              <a:defRPr sz="2400" b="1">
                <a:solidFill>
                  <a:schemeClr val="tx1"/>
                </a:solidFill>
                <a:latin typeface="Arial" charset="0"/>
                <a:ea typeface="ＭＳ Ｐゴシック" pitchFamily="-107" charset="-128"/>
              </a:defRPr>
            </a:lvl8pPr>
            <a:lvl9pPr marL="1828800" eaLnBrk="0" fontAlgn="base" hangingPunct="0">
              <a:spcBef>
                <a:spcPct val="0"/>
              </a:spcBef>
              <a:spcAft>
                <a:spcPct val="0"/>
              </a:spcAft>
              <a:defRPr sz="2400" b="1">
                <a:solidFill>
                  <a:schemeClr val="tx1"/>
                </a:solidFill>
                <a:latin typeface="Arial" charset="0"/>
                <a:ea typeface="ＭＳ Ｐゴシック" pitchFamily="-107" charset="-128"/>
              </a:defRPr>
            </a:lvl9pPr>
          </a:lstStyle>
          <a:p>
            <a:pPr eaLnBrk="1" hangingPunct="1"/>
            <a:r>
              <a:rPr lang="en-US">
                <a:latin typeface="Lucida Sans" pitchFamily="-107" charset="0"/>
              </a:rPr>
              <a:t>Arithmetic</a:t>
            </a:r>
            <a:r>
              <a:rPr lang="en-US">
                <a:solidFill>
                  <a:srgbClr val="0033CC"/>
                </a:solidFill>
              </a:rPr>
              <a:t> </a:t>
            </a:r>
            <a:r>
              <a:rPr lang="en-US">
                <a:latin typeface="Lucida Sans" pitchFamily="-107" charset="0"/>
              </a:rPr>
              <a:t>Operators</a:t>
            </a:r>
          </a:p>
        </p:txBody>
      </p:sp>
    </p:spTree>
    <p:extLst>
      <p:ext uri="{BB962C8B-B14F-4D97-AF65-F5344CB8AC3E}">
        <p14:creationId xmlns:p14="http://schemas.microsoft.com/office/powerpoint/2010/main" val="3687901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ChangeArrowheads="1"/>
          </p:cNvSpPr>
          <p:nvPr/>
        </p:nvSpPr>
        <p:spPr bwMode="auto">
          <a:xfrm>
            <a:off x="0" y="996950"/>
            <a:ext cx="9144000" cy="984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marL="225425" indent="-225425">
              <a:buFontTx/>
              <a:buChar char="•"/>
            </a:pPr>
            <a:r>
              <a:rPr lang="en-US" sz="2400" b="0">
                <a:solidFill>
                  <a:srgbClr val="6E7069"/>
                </a:solidFill>
                <a:latin typeface="Courier New" pitchFamily="-107" charset="0"/>
              </a:rPr>
              <a:t>items++</a:t>
            </a:r>
            <a:r>
              <a:rPr lang="en-US" sz="2400" b="0"/>
              <a:t> is the same as </a:t>
            </a:r>
            <a:r>
              <a:rPr lang="en-US" sz="2400" b="0">
                <a:solidFill>
                  <a:srgbClr val="6E7069"/>
                </a:solidFill>
                <a:latin typeface="Courier New" pitchFamily="-107" charset="0"/>
              </a:rPr>
              <a:t>items = items + 1 </a:t>
            </a:r>
          </a:p>
          <a:p>
            <a:pPr marL="225425" indent="-225425">
              <a:spcBef>
                <a:spcPts val="1200"/>
              </a:spcBef>
              <a:buFontTx/>
              <a:buChar char="•"/>
            </a:pPr>
            <a:r>
              <a:rPr lang="en-US" sz="2400" b="0">
                <a:solidFill>
                  <a:srgbClr val="6E7069"/>
                </a:solidFill>
                <a:latin typeface="Courier New" pitchFamily="-107" charset="0"/>
              </a:rPr>
              <a:t>items--</a:t>
            </a:r>
            <a:r>
              <a:rPr lang="en-US" sz="2400" b="0"/>
              <a:t> subtracts </a:t>
            </a:r>
            <a:r>
              <a:rPr lang="en-US" sz="2400" b="0">
                <a:solidFill>
                  <a:srgbClr val="6E7069"/>
                </a:solidFill>
                <a:latin typeface="Courier New" pitchFamily="-107" charset="0"/>
              </a:rPr>
              <a:t>1 </a:t>
            </a:r>
            <a:r>
              <a:rPr lang="en-US" sz="2400" b="0"/>
              <a:t>from </a:t>
            </a:r>
            <a:r>
              <a:rPr lang="en-US" sz="2400" b="0">
                <a:solidFill>
                  <a:srgbClr val="6E7069"/>
                </a:solidFill>
                <a:latin typeface="Courier New" pitchFamily="-107" charset="0"/>
              </a:rPr>
              <a:t>items </a:t>
            </a:r>
          </a:p>
        </p:txBody>
      </p:sp>
      <p:sp>
        <p:nvSpPr>
          <p:cNvPr id="57348" name="Text Box 4"/>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pitchFamily="-107" charset="-128"/>
              </a:defRPr>
            </a:lvl1pPr>
            <a:lvl2pPr marL="37931725" indent="-37474525" eaLnBrk="0" hangingPunct="0">
              <a:defRPr sz="2400" b="1">
                <a:solidFill>
                  <a:schemeClr val="tx1"/>
                </a:solidFill>
                <a:latin typeface="Arial" charset="0"/>
                <a:ea typeface="ＭＳ Ｐゴシック" pitchFamily="-107" charset="-128"/>
              </a:defRPr>
            </a:lvl2pPr>
            <a:lvl3pPr eaLnBrk="0" hangingPunct="0">
              <a:defRPr sz="2400" b="1">
                <a:solidFill>
                  <a:schemeClr val="tx1"/>
                </a:solidFill>
                <a:latin typeface="Arial" charset="0"/>
                <a:ea typeface="ＭＳ Ｐゴシック" pitchFamily="-107" charset="-128"/>
              </a:defRPr>
            </a:lvl3pPr>
            <a:lvl4pPr eaLnBrk="0" hangingPunct="0">
              <a:defRPr sz="2400" b="1">
                <a:solidFill>
                  <a:schemeClr val="tx1"/>
                </a:solidFill>
                <a:latin typeface="Arial" charset="0"/>
                <a:ea typeface="ＭＳ Ｐゴシック" pitchFamily="-107" charset="-128"/>
              </a:defRPr>
            </a:lvl4pPr>
            <a:lvl5pPr eaLnBrk="0" hangingPunct="0">
              <a:defRPr sz="2400" b="1">
                <a:solidFill>
                  <a:schemeClr val="tx1"/>
                </a:solidFill>
                <a:latin typeface="Arial" charset="0"/>
                <a:ea typeface="ＭＳ Ｐゴシック" pitchFamily="-107" charset="-128"/>
              </a:defRPr>
            </a:lvl5pPr>
            <a:lvl6pPr marL="457200" eaLnBrk="0" fontAlgn="base" hangingPunct="0">
              <a:spcBef>
                <a:spcPct val="0"/>
              </a:spcBef>
              <a:spcAft>
                <a:spcPct val="0"/>
              </a:spcAft>
              <a:defRPr sz="2400" b="1">
                <a:solidFill>
                  <a:schemeClr val="tx1"/>
                </a:solidFill>
                <a:latin typeface="Arial" charset="0"/>
                <a:ea typeface="ＭＳ Ｐゴシック" pitchFamily="-107" charset="-128"/>
              </a:defRPr>
            </a:lvl6pPr>
            <a:lvl7pPr marL="914400" eaLnBrk="0" fontAlgn="base" hangingPunct="0">
              <a:spcBef>
                <a:spcPct val="0"/>
              </a:spcBef>
              <a:spcAft>
                <a:spcPct val="0"/>
              </a:spcAft>
              <a:defRPr sz="2400" b="1">
                <a:solidFill>
                  <a:schemeClr val="tx1"/>
                </a:solidFill>
                <a:latin typeface="Arial" charset="0"/>
                <a:ea typeface="ＭＳ Ｐゴシック" pitchFamily="-107" charset="-128"/>
              </a:defRPr>
            </a:lvl7pPr>
            <a:lvl8pPr marL="1371600" eaLnBrk="0" fontAlgn="base" hangingPunct="0">
              <a:spcBef>
                <a:spcPct val="0"/>
              </a:spcBef>
              <a:spcAft>
                <a:spcPct val="0"/>
              </a:spcAft>
              <a:defRPr sz="2400" b="1">
                <a:solidFill>
                  <a:schemeClr val="tx1"/>
                </a:solidFill>
                <a:latin typeface="Arial" charset="0"/>
                <a:ea typeface="ＭＳ Ｐゴシック" pitchFamily="-107" charset="-128"/>
              </a:defRPr>
            </a:lvl8pPr>
            <a:lvl9pPr marL="1828800" eaLnBrk="0" fontAlgn="base" hangingPunct="0">
              <a:spcBef>
                <a:spcPct val="0"/>
              </a:spcBef>
              <a:spcAft>
                <a:spcPct val="0"/>
              </a:spcAft>
              <a:defRPr sz="2400" b="1">
                <a:solidFill>
                  <a:schemeClr val="tx1"/>
                </a:solidFill>
                <a:latin typeface="Arial" charset="0"/>
                <a:ea typeface="ＭＳ Ｐゴシック" pitchFamily="-107" charset="-128"/>
              </a:defRPr>
            </a:lvl9pPr>
          </a:lstStyle>
          <a:p>
            <a:pPr eaLnBrk="1" hangingPunct="1"/>
            <a:r>
              <a:rPr lang="en-US">
                <a:latin typeface="Lucida Sans" pitchFamily="-107" charset="0"/>
              </a:rPr>
              <a:t>Increment</a:t>
            </a:r>
            <a:r>
              <a:rPr lang="en-US">
                <a:solidFill>
                  <a:srgbClr val="0033CC"/>
                </a:solidFill>
              </a:rPr>
              <a:t> </a:t>
            </a:r>
            <a:r>
              <a:rPr lang="en-US">
                <a:latin typeface="Lucida Sans" pitchFamily="-107" charset="0"/>
              </a:rPr>
              <a:t>and</a:t>
            </a:r>
            <a:r>
              <a:rPr lang="en-US">
                <a:solidFill>
                  <a:srgbClr val="0033CC"/>
                </a:solidFill>
              </a:rPr>
              <a:t> </a:t>
            </a:r>
            <a:r>
              <a:rPr lang="en-US">
                <a:latin typeface="Lucida Sans" pitchFamily="-107" charset="0"/>
              </a:rPr>
              <a:t>Decrement</a:t>
            </a:r>
          </a:p>
        </p:txBody>
      </p:sp>
      <p:pic>
        <p:nvPicPr>
          <p:cNvPr id="6" name="Picture 5" descr="incremen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09800"/>
            <a:ext cx="4648200" cy="2693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1737942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p:cNvSpPr>
            <a:spLocks noChangeArrowheads="1"/>
          </p:cNvSpPr>
          <p:nvPr/>
        </p:nvSpPr>
        <p:spPr bwMode="auto">
          <a:xfrm>
            <a:off x="0" y="919163"/>
            <a:ext cx="9144000" cy="323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marL="225425" indent="-225425">
              <a:buFontTx/>
              <a:buChar char="•"/>
            </a:pPr>
            <a:r>
              <a:rPr lang="en-US" sz="2400" b="0"/>
              <a:t> </a:t>
            </a:r>
            <a:r>
              <a:rPr lang="en-US" sz="2400" b="0">
                <a:solidFill>
                  <a:srgbClr val="6E7069"/>
                </a:solidFill>
                <a:latin typeface="Courier New" pitchFamily="-107" charset="0"/>
              </a:rPr>
              <a:t>/ </a:t>
            </a:r>
            <a:r>
              <a:rPr lang="en-US" sz="2400" b="0"/>
              <a:t>is the division operator </a:t>
            </a:r>
          </a:p>
          <a:p>
            <a:pPr marL="225425" indent="-225425">
              <a:spcBef>
                <a:spcPct val="50000"/>
              </a:spcBef>
              <a:buFontTx/>
              <a:buChar char="•"/>
            </a:pPr>
            <a:r>
              <a:rPr lang="en-US" sz="2400" b="0"/>
              <a:t> If both arguments are integers, the result is an integer. The </a:t>
            </a:r>
            <a:br>
              <a:rPr lang="en-US" sz="2400" b="0"/>
            </a:br>
            <a:r>
              <a:rPr lang="en-US" sz="2400" b="0"/>
              <a:t> remainder is discarded </a:t>
            </a:r>
          </a:p>
          <a:p>
            <a:pPr marL="225425" indent="-225425">
              <a:spcBef>
                <a:spcPct val="50000"/>
              </a:spcBef>
              <a:buFontTx/>
              <a:buChar char="•"/>
            </a:pPr>
            <a:r>
              <a:rPr lang="en-US" sz="2400" b="0"/>
              <a:t> </a:t>
            </a:r>
            <a:r>
              <a:rPr lang="en-US" sz="2400" b="0">
                <a:solidFill>
                  <a:srgbClr val="6E7069"/>
                </a:solidFill>
                <a:latin typeface="Courier New" pitchFamily="-107" charset="0"/>
              </a:rPr>
              <a:t>7.0</a:t>
            </a:r>
            <a:r>
              <a:rPr lang="en-US" sz="2000" b="0">
                <a:latin typeface="Courier New" pitchFamily="-107" charset="0"/>
              </a:rPr>
              <a:t> </a:t>
            </a:r>
            <a:r>
              <a:rPr lang="en-US" sz="2400" b="0">
                <a:solidFill>
                  <a:srgbClr val="6E7069"/>
                </a:solidFill>
                <a:latin typeface="Courier New" pitchFamily="-107" charset="0"/>
              </a:rPr>
              <a:t>/ 4</a:t>
            </a:r>
            <a:r>
              <a:rPr lang="en-US" sz="2400" b="0"/>
              <a:t> yields </a:t>
            </a:r>
            <a:r>
              <a:rPr lang="en-US" sz="2400" b="0">
                <a:solidFill>
                  <a:srgbClr val="6E7069"/>
                </a:solidFill>
                <a:latin typeface="Courier New" pitchFamily="-107" charset="0"/>
              </a:rPr>
              <a:t>1.75</a:t>
            </a:r>
            <a:br>
              <a:rPr lang="en-US" sz="2400" b="0"/>
            </a:br>
            <a:r>
              <a:rPr lang="en-US" sz="2400" b="0"/>
              <a:t> </a:t>
            </a:r>
            <a:r>
              <a:rPr lang="en-US" sz="2400" b="0">
                <a:solidFill>
                  <a:srgbClr val="6E7069"/>
                </a:solidFill>
                <a:latin typeface="Courier New" pitchFamily="-107" charset="0"/>
              </a:rPr>
              <a:t>7 / 4 </a:t>
            </a:r>
            <a:r>
              <a:rPr lang="en-US" sz="2400" b="0"/>
              <a:t>yields </a:t>
            </a:r>
            <a:r>
              <a:rPr lang="en-US" sz="2400" b="0">
                <a:solidFill>
                  <a:srgbClr val="6E7069"/>
                </a:solidFill>
                <a:latin typeface="Courier New" pitchFamily="-107" charset="0"/>
              </a:rPr>
              <a:t>1 </a:t>
            </a:r>
          </a:p>
          <a:p>
            <a:pPr marL="225425" indent="-225425">
              <a:spcBef>
                <a:spcPct val="50000"/>
              </a:spcBef>
              <a:buFontTx/>
              <a:buChar char="•"/>
            </a:pPr>
            <a:r>
              <a:rPr lang="en-US" sz="2400" b="0"/>
              <a:t> Get the remainder with </a:t>
            </a:r>
            <a:r>
              <a:rPr lang="en-US" sz="2400" b="0">
                <a:solidFill>
                  <a:srgbClr val="6E7069"/>
                </a:solidFill>
                <a:latin typeface="Courier New" pitchFamily="-107" charset="0"/>
              </a:rPr>
              <a:t>% </a:t>
            </a:r>
            <a:r>
              <a:rPr lang="en-US" sz="2400" b="0"/>
              <a:t>(pronounced “modulo”)</a:t>
            </a:r>
            <a:br>
              <a:rPr lang="en-US" sz="2400" b="0"/>
            </a:br>
            <a:r>
              <a:rPr lang="en-US" sz="2400" b="0"/>
              <a:t> </a:t>
            </a:r>
            <a:r>
              <a:rPr lang="en-US" sz="2400" b="0">
                <a:solidFill>
                  <a:srgbClr val="6E7069"/>
                </a:solidFill>
                <a:latin typeface="Courier New" pitchFamily="-107" charset="0"/>
              </a:rPr>
              <a:t>7 % 4 </a:t>
            </a:r>
            <a:r>
              <a:rPr lang="en-US" sz="2400" b="0"/>
              <a:t>is </a:t>
            </a:r>
            <a:r>
              <a:rPr lang="en-US" sz="2400" b="0">
                <a:solidFill>
                  <a:srgbClr val="6E7069"/>
                </a:solidFill>
                <a:latin typeface="Courier New" pitchFamily="-107" charset="0"/>
              </a:rPr>
              <a:t>3</a:t>
            </a:r>
            <a:r>
              <a:rPr lang="en-US" sz="2400" b="0"/>
              <a:t> </a:t>
            </a:r>
          </a:p>
        </p:txBody>
      </p:sp>
      <p:sp>
        <p:nvSpPr>
          <p:cNvPr id="58372" name="Text Box 4"/>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pitchFamily="-107" charset="-128"/>
              </a:defRPr>
            </a:lvl1pPr>
            <a:lvl2pPr marL="37931725" indent="-37474525" eaLnBrk="0" hangingPunct="0">
              <a:defRPr sz="2400" b="1">
                <a:solidFill>
                  <a:schemeClr val="tx1"/>
                </a:solidFill>
                <a:latin typeface="Arial" charset="0"/>
                <a:ea typeface="ＭＳ Ｐゴシック" pitchFamily="-107" charset="-128"/>
              </a:defRPr>
            </a:lvl2pPr>
            <a:lvl3pPr eaLnBrk="0" hangingPunct="0">
              <a:defRPr sz="2400" b="1">
                <a:solidFill>
                  <a:schemeClr val="tx1"/>
                </a:solidFill>
                <a:latin typeface="Arial" charset="0"/>
                <a:ea typeface="ＭＳ Ｐゴシック" pitchFamily="-107" charset="-128"/>
              </a:defRPr>
            </a:lvl3pPr>
            <a:lvl4pPr eaLnBrk="0" hangingPunct="0">
              <a:defRPr sz="2400" b="1">
                <a:solidFill>
                  <a:schemeClr val="tx1"/>
                </a:solidFill>
                <a:latin typeface="Arial" charset="0"/>
                <a:ea typeface="ＭＳ Ｐゴシック" pitchFamily="-107" charset="-128"/>
              </a:defRPr>
            </a:lvl4pPr>
            <a:lvl5pPr eaLnBrk="0" hangingPunct="0">
              <a:defRPr sz="2400" b="1">
                <a:solidFill>
                  <a:schemeClr val="tx1"/>
                </a:solidFill>
                <a:latin typeface="Arial" charset="0"/>
                <a:ea typeface="ＭＳ Ｐゴシック" pitchFamily="-107" charset="-128"/>
              </a:defRPr>
            </a:lvl5pPr>
            <a:lvl6pPr marL="457200" eaLnBrk="0" fontAlgn="base" hangingPunct="0">
              <a:spcBef>
                <a:spcPct val="0"/>
              </a:spcBef>
              <a:spcAft>
                <a:spcPct val="0"/>
              </a:spcAft>
              <a:defRPr sz="2400" b="1">
                <a:solidFill>
                  <a:schemeClr val="tx1"/>
                </a:solidFill>
                <a:latin typeface="Arial" charset="0"/>
                <a:ea typeface="ＭＳ Ｐゴシック" pitchFamily="-107" charset="-128"/>
              </a:defRPr>
            </a:lvl6pPr>
            <a:lvl7pPr marL="914400" eaLnBrk="0" fontAlgn="base" hangingPunct="0">
              <a:spcBef>
                <a:spcPct val="0"/>
              </a:spcBef>
              <a:spcAft>
                <a:spcPct val="0"/>
              </a:spcAft>
              <a:defRPr sz="2400" b="1">
                <a:solidFill>
                  <a:schemeClr val="tx1"/>
                </a:solidFill>
                <a:latin typeface="Arial" charset="0"/>
                <a:ea typeface="ＭＳ Ｐゴシック" pitchFamily="-107" charset="-128"/>
              </a:defRPr>
            </a:lvl7pPr>
            <a:lvl8pPr marL="1371600" eaLnBrk="0" fontAlgn="base" hangingPunct="0">
              <a:spcBef>
                <a:spcPct val="0"/>
              </a:spcBef>
              <a:spcAft>
                <a:spcPct val="0"/>
              </a:spcAft>
              <a:defRPr sz="2400" b="1">
                <a:solidFill>
                  <a:schemeClr val="tx1"/>
                </a:solidFill>
                <a:latin typeface="Arial" charset="0"/>
                <a:ea typeface="ＭＳ Ｐゴシック" pitchFamily="-107" charset="-128"/>
              </a:defRPr>
            </a:lvl8pPr>
            <a:lvl9pPr marL="1828800" eaLnBrk="0" fontAlgn="base" hangingPunct="0">
              <a:spcBef>
                <a:spcPct val="0"/>
              </a:spcBef>
              <a:spcAft>
                <a:spcPct val="0"/>
              </a:spcAft>
              <a:defRPr sz="2400" b="1">
                <a:solidFill>
                  <a:schemeClr val="tx1"/>
                </a:solidFill>
                <a:latin typeface="Arial" charset="0"/>
                <a:ea typeface="ＭＳ Ｐゴシック" pitchFamily="-107" charset="-128"/>
              </a:defRPr>
            </a:lvl9pPr>
          </a:lstStyle>
          <a:p>
            <a:pPr eaLnBrk="1" hangingPunct="1"/>
            <a:r>
              <a:rPr lang="en-US">
                <a:latin typeface="Lucida Sans" pitchFamily="-107" charset="0"/>
              </a:rPr>
              <a:t>Integer</a:t>
            </a:r>
            <a:r>
              <a:rPr lang="en-US">
                <a:solidFill>
                  <a:srgbClr val="0033CC"/>
                </a:solidFill>
              </a:rPr>
              <a:t> </a:t>
            </a:r>
            <a:r>
              <a:rPr lang="en-US">
                <a:latin typeface="Lucida Sans" pitchFamily="-107" charset="0"/>
              </a:rPr>
              <a:t>Division</a:t>
            </a:r>
          </a:p>
        </p:txBody>
      </p:sp>
    </p:spTree>
    <p:extLst>
      <p:ext uri="{BB962C8B-B14F-4D97-AF65-F5344CB8AC3E}">
        <p14:creationId xmlns:p14="http://schemas.microsoft.com/office/powerpoint/2010/main" val="2440056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228600"/>
            <a:ext cx="8784020" cy="6368416"/>
          </a:xfrm>
        </p:spPr>
      </p:pic>
    </p:spTree>
    <p:extLst>
      <p:ext uri="{BB962C8B-B14F-4D97-AF65-F5344CB8AC3E}">
        <p14:creationId xmlns:p14="http://schemas.microsoft.com/office/powerpoint/2010/main" val="13001822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685800" y="457200"/>
            <a:ext cx="7772400" cy="762000"/>
          </a:xfrm>
          <a:noFill/>
        </p:spPr>
        <p:txBody>
          <a:bodyPr>
            <a:normAutofit fontScale="90000"/>
          </a:bodyPr>
          <a:lstStyle/>
          <a:p>
            <a:r>
              <a:rPr lang="en-US" altLang="en-US"/>
              <a:t>Remainder Operator</a:t>
            </a:r>
          </a:p>
        </p:txBody>
      </p:sp>
      <p:sp>
        <p:nvSpPr>
          <p:cNvPr id="26628" name="Rectangle 3"/>
          <p:cNvSpPr>
            <a:spLocks noGrp="1" noChangeArrowheads="1"/>
          </p:cNvSpPr>
          <p:nvPr>
            <p:ph type="body" idx="1"/>
          </p:nvPr>
        </p:nvSpPr>
        <p:spPr>
          <a:xfrm>
            <a:off x="228600" y="1390650"/>
            <a:ext cx="8686800" cy="2876550"/>
          </a:xfrm>
          <a:noFill/>
        </p:spPr>
        <p:txBody>
          <a:bodyPr/>
          <a:lstStyle/>
          <a:p>
            <a:pPr marL="0" indent="0">
              <a:lnSpc>
                <a:spcPct val="90000"/>
              </a:lnSpc>
              <a:spcBef>
                <a:spcPct val="0"/>
              </a:spcBef>
              <a:buFont typeface="Monotype Sorts" pitchFamily="2" charset="2"/>
              <a:buNone/>
            </a:pPr>
            <a:r>
              <a:rPr lang="en-US" altLang="en-US" sz="2600" dirty="0"/>
              <a:t>Remainder is very useful in programming. For example, an even number % 2 is always 0 and an odd number % 2 is always 1. So you can use this property to determine whether a number is even or odd. </a:t>
            </a:r>
            <a:r>
              <a:rPr lang="en-US" altLang="en-US" sz="2800" dirty="0"/>
              <a:t>Suppose today is Saturday and you and your friends are going to meet in 10 days. What day is in 10 days? You can find that day is Tuesday using the following expression: </a:t>
            </a:r>
          </a:p>
        </p:txBody>
      </p:sp>
      <p:sp>
        <p:nvSpPr>
          <p:cNvPr id="26629" name="Rectangle 5"/>
          <p:cNvSpPr>
            <a:spLocks noChangeArrowheads="1"/>
          </p:cNvSpPr>
          <p:nvPr/>
        </p:nvSpPr>
        <p:spPr bwMode="auto">
          <a:xfrm>
            <a:off x="2190750" y="288131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1600"/>
          </a:p>
        </p:txBody>
      </p:sp>
      <p:sp>
        <p:nvSpPr>
          <p:cNvPr id="26630" name="Rectangle 7"/>
          <p:cNvSpPr>
            <a:spLocks noChangeArrowheads="1"/>
          </p:cNvSpPr>
          <p:nvPr/>
        </p:nvSpPr>
        <p:spPr bwMode="auto">
          <a:xfrm>
            <a:off x="0" y="288448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1600"/>
          </a:p>
        </p:txBody>
      </p:sp>
      <p:graphicFrame>
        <p:nvGraphicFramePr>
          <p:cNvPr id="26631" name="Object 6"/>
          <p:cNvGraphicFramePr>
            <a:graphicFrameLocks noChangeAspect="1"/>
          </p:cNvGraphicFramePr>
          <p:nvPr>
            <p:extLst>
              <p:ext uri="{D42A27DB-BD31-4B8C-83A1-F6EECF244321}">
                <p14:modId xmlns:p14="http://schemas.microsoft.com/office/powerpoint/2010/main" val="1597149786"/>
              </p:ext>
            </p:extLst>
          </p:nvPr>
        </p:nvGraphicFramePr>
        <p:xfrm>
          <a:off x="577850" y="4386263"/>
          <a:ext cx="8064500" cy="1844675"/>
        </p:xfrm>
        <a:graphic>
          <a:graphicData uri="http://schemas.openxmlformats.org/presentationml/2006/ole">
            <mc:AlternateContent xmlns:mc="http://schemas.openxmlformats.org/markup-compatibility/2006">
              <mc:Choice xmlns:v="urn:schemas-microsoft-com:vml" Requires="v">
                <p:oleObj spid="_x0000_s6173" name="Picture" r:id="rId3" imgW="4762500" imgH="1091184" progId="Word.Picture.8">
                  <p:embed/>
                </p:oleObj>
              </mc:Choice>
              <mc:Fallback>
                <p:oleObj name="Picture" r:id="rId3" imgW="4762500" imgH="1091184"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850" y="4386263"/>
                        <a:ext cx="8064500" cy="1844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Line 2"/>
          <p:cNvSpPr>
            <a:spLocks noChangeShapeType="1"/>
          </p:cNvSpPr>
          <p:nvPr/>
        </p:nvSpPr>
        <p:spPr bwMode="auto">
          <a:xfrm>
            <a:off x="0" y="762000"/>
            <a:ext cx="9144000" cy="0"/>
          </a:xfrm>
          <a:prstGeom prst="line">
            <a:avLst/>
          </a:prstGeom>
          <a:noFill/>
          <a:ln w="50800">
            <a:solidFill>
              <a:srgbClr val="C6E8B4"/>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5235" name="Rectangle 3"/>
          <p:cNvSpPr>
            <a:spLocks noChangeArrowheads="1"/>
          </p:cNvSpPr>
          <p:nvPr/>
        </p:nvSpPr>
        <p:spPr bwMode="auto">
          <a:xfrm>
            <a:off x="0" y="909638"/>
            <a:ext cx="9144000" cy="526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marL="225425" indent="-225425">
              <a:buFontTx/>
              <a:buChar char="•"/>
            </a:pPr>
            <a:r>
              <a:rPr lang="en-US" sz="2400" b="0"/>
              <a:t> </a:t>
            </a:r>
            <a:r>
              <a:rPr lang="en-US" sz="2400" b="0">
                <a:solidFill>
                  <a:srgbClr val="6E7069"/>
                </a:solidFill>
                <a:latin typeface="Courier New" pitchFamily="-107" charset="0"/>
              </a:rPr>
              <a:t>Math</a:t>
            </a:r>
            <a:r>
              <a:rPr lang="en-US" sz="2400" b="0">
                <a:solidFill>
                  <a:srgbClr val="6E7069"/>
                </a:solidFill>
              </a:rPr>
              <a:t> </a:t>
            </a:r>
            <a:r>
              <a:rPr lang="en-US" sz="2400" b="0"/>
              <a:t>class: contains methods </a:t>
            </a:r>
            <a:r>
              <a:rPr lang="en-US" sz="2400" b="0">
                <a:solidFill>
                  <a:srgbClr val="6E7069"/>
                </a:solidFill>
                <a:latin typeface="Courier New" pitchFamily="-107" charset="0"/>
              </a:rPr>
              <a:t>sqrt</a:t>
            </a:r>
            <a:r>
              <a:rPr lang="en-US" sz="2400" b="0"/>
              <a:t> and </a:t>
            </a:r>
            <a:r>
              <a:rPr lang="en-US" sz="2400" b="0">
                <a:solidFill>
                  <a:srgbClr val="6E7069"/>
                </a:solidFill>
                <a:latin typeface="Courier New" pitchFamily="-107" charset="0"/>
              </a:rPr>
              <a:t>pow</a:t>
            </a:r>
            <a:r>
              <a:rPr lang="en-US" sz="2400" b="0"/>
              <a:t> to compute square roots and powers</a:t>
            </a:r>
          </a:p>
          <a:p>
            <a:pPr marL="225425" indent="-225425" eaLnBrk="0" hangingPunct="0">
              <a:spcBef>
                <a:spcPct val="50000"/>
              </a:spcBef>
              <a:buFontTx/>
              <a:buChar char="•"/>
            </a:pPr>
            <a:r>
              <a:rPr lang="en-US" sz="2400" b="0"/>
              <a:t> To compute </a:t>
            </a:r>
            <a:r>
              <a:rPr lang="en-US" sz="2400" b="0" i="1">
                <a:cs typeface="Arial" charset="0"/>
              </a:rPr>
              <a:t>x</a:t>
            </a:r>
            <a:r>
              <a:rPr lang="en-US" sz="2400" b="0" i="1" baseline="30000">
                <a:cs typeface="Arial" charset="0"/>
              </a:rPr>
              <a:t>n</a:t>
            </a:r>
            <a:r>
              <a:rPr lang="en-US" sz="2400" b="0">
                <a:cs typeface="Arial" charset="0"/>
              </a:rPr>
              <a:t>, you write </a:t>
            </a:r>
            <a:r>
              <a:rPr lang="en-US" sz="2400" b="0">
                <a:solidFill>
                  <a:srgbClr val="6E7069"/>
                </a:solidFill>
                <a:latin typeface="Courier New" pitchFamily="-107" charset="0"/>
                <a:cs typeface="Arial" charset="0"/>
              </a:rPr>
              <a:t>Math.pow(x, n)</a:t>
            </a:r>
            <a:r>
              <a:rPr lang="en-US" sz="2400" b="0">
                <a:cs typeface="Arial" charset="0"/>
              </a:rPr>
              <a:t> </a:t>
            </a:r>
          </a:p>
          <a:p>
            <a:pPr marL="225425" indent="-225425" eaLnBrk="0" hangingPunct="0">
              <a:spcBef>
                <a:spcPct val="50000"/>
              </a:spcBef>
              <a:buFontTx/>
              <a:buChar char="•"/>
            </a:pPr>
            <a:r>
              <a:rPr lang="en-US" sz="2400" b="0">
                <a:cs typeface="Arial" charset="0"/>
              </a:rPr>
              <a:t> However, to compute </a:t>
            </a:r>
            <a:r>
              <a:rPr lang="en-US" sz="2400" b="0" i="1">
                <a:cs typeface="Arial" charset="0"/>
              </a:rPr>
              <a:t>x</a:t>
            </a:r>
            <a:r>
              <a:rPr lang="en-US" sz="2400" b="0" i="1" baseline="30000">
                <a:cs typeface="Arial" charset="0"/>
              </a:rPr>
              <a:t>2</a:t>
            </a:r>
            <a:r>
              <a:rPr lang="en-US" sz="2400" b="0">
                <a:cs typeface="Arial" charset="0"/>
              </a:rPr>
              <a:t> it is significantly more efficient simply </a:t>
            </a:r>
            <a:br>
              <a:rPr lang="en-US" sz="2400" b="0">
                <a:cs typeface="Arial" charset="0"/>
              </a:rPr>
            </a:br>
            <a:r>
              <a:rPr lang="en-US" sz="2400" b="0">
                <a:cs typeface="Arial" charset="0"/>
              </a:rPr>
              <a:t> to compute </a:t>
            </a:r>
            <a:r>
              <a:rPr lang="en-US" sz="2400" b="0">
                <a:solidFill>
                  <a:srgbClr val="6E7069"/>
                </a:solidFill>
                <a:latin typeface="Courier New" pitchFamily="-107" charset="0"/>
                <a:cs typeface="Arial" charset="0"/>
              </a:rPr>
              <a:t>x * x </a:t>
            </a:r>
          </a:p>
          <a:p>
            <a:pPr marL="225425" indent="-225425" eaLnBrk="0" hangingPunct="0">
              <a:spcBef>
                <a:spcPct val="50000"/>
              </a:spcBef>
              <a:buFontTx/>
              <a:buChar char="•"/>
            </a:pPr>
            <a:r>
              <a:rPr lang="en-US" sz="2400" b="0">
                <a:cs typeface="Arial" charset="0"/>
              </a:rPr>
              <a:t> To take the square root of a number, use </a:t>
            </a:r>
            <a:r>
              <a:rPr lang="en-US" sz="2400" b="0">
                <a:solidFill>
                  <a:srgbClr val="6E7069"/>
                </a:solidFill>
                <a:latin typeface="Courier New" pitchFamily="-107" charset="0"/>
                <a:cs typeface="Arial" charset="0"/>
              </a:rPr>
              <a:t>Math.sqrt</a:t>
            </a:r>
            <a:r>
              <a:rPr lang="en-US" sz="2400" b="0">
                <a:cs typeface="Arial" charset="0"/>
              </a:rPr>
              <a:t>; for </a:t>
            </a:r>
            <a:br>
              <a:rPr lang="en-US" sz="2400" b="0">
                <a:cs typeface="Arial" charset="0"/>
              </a:rPr>
            </a:br>
            <a:r>
              <a:rPr lang="en-US" sz="2400" b="0">
                <a:cs typeface="Arial" charset="0"/>
              </a:rPr>
              <a:t> example, </a:t>
            </a:r>
            <a:r>
              <a:rPr lang="en-US" sz="2400" b="0">
                <a:solidFill>
                  <a:srgbClr val="6E7069"/>
                </a:solidFill>
                <a:latin typeface="Courier New" pitchFamily="-107" charset="0"/>
                <a:cs typeface="Arial" charset="0"/>
              </a:rPr>
              <a:t>Math.sqrt(x) </a:t>
            </a:r>
          </a:p>
          <a:p>
            <a:pPr marL="225425" indent="-225425" eaLnBrk="0" hangingPunct="0">
              <a:spcBef>
                <a:spcPts val="1200"/>
              </a:spcBef>
              <a:buFontTx/>
              <a:buChar char="•"/>
            </a:pPr>
            <a:r>
              <a:rPr lang="en-US" sz="2400" b="0">
                <a:cs typeface="Arial" charset="0"/>
              </a:rPr>
              <a:t> In Java,</a:t>
            </a:r>
            <a:br>
              <a:rPr lang="en-US" sz="2400" b="0">
                <a:cs typeface="Arial" charset="0"/>
              </a:rPr>
            </a:br>
            <a:r>
              <a:rPr lang="en-US" sz="2400" b="0">
                <a:cs typeface="Arial" charset="0"/>
              </a:rPr>
              <a:t>                        </a:t>
            </a:r>
            <a:br>
              <a:rPr lang="en-US" sz="2400" b="0">
                <a:cs typeface="Arial" charset="0"/>
              </a:rPr>
            </a:br>
            <a:r>
              <a:rPr lang="en-US" sz="2400" b="0">
                <a:cs typeface="Arial" charset="0"/>
              </a:rPr>
              <a:t> </a:t>
            </a:r>
            <a:br>
              <a:rPr lang="en-US" sz="2400" b="0">
                <a:cs typeface="Arial" charset="0"/>
              </a:rPr>
            </a:br>
            <a:r>
              <a:rPr lang="en-US" sz="2400" b="0">
                <a:cs typeface="Arial" charset="0"/>
              </a:rPr>
              <a:t> can be represented as</a:t>
            </a:r>
            <a:br>
              <a:rPr lang="en-US" sz="2400" b="0">
                <a:cs typeface="Arial" charset="0"/>
              </a:rPr>
            </a:br>
            <a:r>
              <a:rPr lang="en-US" sz="2400" b="0">
                <a:cs typeface="Arial" charset="0"/>
              </a:rPr>
              <a:t> </a:t>
            </a:r>
            <a:r>
              <a:rPr lang="en-US" sz="2400" b="0">
                <a:solidFill>
                  <a:srgbClr val="6E7069"/>
                </a:solidFill>
                <a:latin typeface="Courier New" pitchFamily="-107" charset="0"/>
                <a:cs typeface="Arial" charset="0"/>
              </a:rPr>
              <a:t>(-b + Math.sqrt(b * b - 4 * a * c)) / (2 * a) </a:t>
            </a:r>
          </a:p>
        </p:txBody>
      </p:sp>
      <p:pic>
        <p:nvPicPr>
          <p:cNvPr id="95236" name="Picture 4" descr="equ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5" y="4705350"/>
            <a:ext cx="1457325"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422" name="Text Box 5"/>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pitchFamily="-107" charset="-128"/>
              </a:defRPr>
            </a:lvl1pPr>
            <a:lvl2pPr marL="37931725" indent="-37474525" eaLnBrk="0" hangingPunct="0">
              <a:defRPr sz="2400" b="1">
                <a:solidFill>
                  <a:schemeClr val="tx1"/>
                </a:solidFill>
                <a:latin typeface="Arial" charset="0"/>
                <a:ea typeface="ＭＳ Ｐゴシック" pitchFamily="-107" charset="-128"/>
              </a:defRPr>
            </a:lvl2pPr>
            <a:lvl3pPr eaLnBrk="0" hangingPunct="0">
              <a:defRPr sz="2400" b="1">
                <a:solidFill>
                  <a:schemeClr val="tx1"/>
                </a:solidFill>
                <a:latin typeface="Arial" charset="0"/>
                <a:ea typeface="ＭＳ Ｐゴシック" pitchFamily="-107" charset="-128"/>
              </a:defRPr>
            </a:lvl3pPr>
            <a:lvl4pPr eaLnBrk="0" hangingPunct="0">
              <a:defRPr sz="2400" b="1">
                <a:solidFill>
                  <a:schemeClr val="tx1"/>
                </a:solidFill>
                <a:latin typeface="Arial" charset="0"/>
                <a:ea typeface="ＭＳ Ｐゴシック" pitchFamily="-107" charset="-128"/>
              </a:defRPr>
            </a:lvl4pPr>
            <a:lvl5pPr eaLnBrk="0" hangingPunct="0">
              <a:defRPr sz="2400" b="1">
                <a:solidFill>
                  <a:schemeClr val="tx1"/>
                </a:solidFill>
                <a:latin typeface="Arial" charset="0"/>
                <a:ea typeface="ＭＳ Ｐゴシック" pitchFamily="-107" charset="-128"/>
              </a:defRPr>
            </a:lvl5pPr>
            <a:lvl6pPr marL="457200" eaLnBrk="0" fontAlgn="base" hangingPunct="0">
              <a:spcBef>
                <a:spcPct val="0"/>
              </a:spcBef>
              <a:spcAft>
                <a:spcPct val="0"/>
              </a:spcAft>
              <a:defRPr sz="2400" b="1">
                <a:solidFill>
                  <a:schemeClr val="tx1"/>
                </a:solidFill>
                <a:latin typeface="Arial" charset="0"/>
                <a:ea typeface="ＭＳ Ｐゴシック" pitchFamily="-107" charset="-128"/>
              </a:defRPr>
            </a:lvl6pPr>
            <a:lvl7pPr marL="914400" eaLnBrk="0" fontAlgn="base" hangingPunct="0">
              <a:spcBef>
                <a:spcPct val="0"/>
              </a:spcBef>
              <a:spcAft>
                <a:spcPct val="0"/>
              </a:spcAft>
              <a:defRPr sz="2400" b="1">
                <a:solidFill>
                  <a:schemeClr val="tx1"/>
                </a:solidFill>
                <a:latin typeface="Arial" charset="0"/>
                <a:ea typeface="ＭＳ Ｐゴシック" pitchFamily="-107" charset="-128"/>
              </a:defRPr>
            </a:lvl7pPr>
            <a:lvl8pPr marL="1371600" eaLnBrk="0" fontAlgn="base" hangingPunct="0">
              <a:spcBef>
                <a:spcPct val="0"/>
              </a:spcBef>
              <a:spcAft>
                <a:spcPct val="0"/>
              </a:spcAft>
              <a:defRPr sz="2400" b="1">
                <a:solidFill>
                  <a:schemeClr val="tx1"/>
                </a:solidFill>
                <a:latin typeface="Arial" charset="0"/>
                <a:ea typeface="ＭＳ Ｐゴシック" pitchFamily="-107" charset="-128"/>
              </a:defRPr>
            </a:lvl8pPr>
            <a:lvl9pPr marL="1828800" eaLnBrk="0" fontAlgn="base" hangingPunct="0">
              <a:spcBef>
                <a:spcPct val="0"/>
              </a:spcBef>
              <a:spcAft>
                <a:spcPct val="0"/>
              </a:spcAft>
              <a:defRPr sz="2400" b="1">
                <a:solidFill>
                  <a:schemeClr val="tx1"/>
                </a:solidFill>
                <a:latin typeface="Arial" charset="0"/>
                <a:ea typeface="ＭＳ Ｐゴシック" pitchFamily="-107" charset="-128"/>
              </a:defRPr>
            </a:lvl9pPr>
          </a:lstStyle>
          <a:p>
            <a:pPr eaLnBrk="1" hangingPunct="1"/>
            <a:r>
              <a:rPr lang="en-US">
                <a:latin typeface="Lucida Sans" pitchFamily="-107" charset="0"/>
              </a:rPr>
              <a:t>Powers</a:t>
            </a:r>
            <a:r>
              <a:rPr lang="en-US">
                <a:solidFill>
                  <a:srgbClr val="0033CC"/>
                </a:solidFill>
              </a:rPr>
              <a:t> </a:t>
            </a:r>
            <a:r>
              <a:rPr lang="en-US">
                <a:latin typeface="Lucida Sans" pitchFamily="-107" charset="0"/>
              </a:rPr>
              <a:t>and</a:t>
            </a:r>
            <a:r>
              <a:rPr lang="en-US">
                <a:solidFill>
                  <a:srgbClr val="0033CC"/>
                </a:solidFill>
              </a:rPr>
              <a:t> </a:t>
            </a:r>
            <a:r>
              <a:rPr lang="en-US">
                <a:latin typeface="Lucida Sans" pitchFamily="-107" charset="0"/>
              </a:rPr>
              <a:t>Roots</a:t>
            </a:r>
          </a:p>
        </p:txBody>
      </p:sp>
    </p:spTree>
    <p:extLst>
      <p:ext uri="{BB962C8B-B14F-4D97-AF65-F5344CB8AC3E}">
        <p14:creationId xmlns:p14="http://schemas.microsoft.com/office/powerpoint/2010/main" val="18540095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95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309" name="Group 101"/>
          <p:cNvGraphicFramePr>
            <a:graphicFrameLocks noGrp="1"/>
          </p:cNvGraphicFramePr>
          <p:nvPr/>
        </p:nvGraphicFramePr>
        <p:xfrm>
          <a:off x="76200" y="1371600"/>
          <a:ext cx="8991600" cy="3207071"/>
        </p:xfrm>
        <a:graphic>
          <a:graphicData uri="http://schemas.openxmlformats.org/drawingml/2006/table">
            <a:tbl>
              <a:tblPr/>
              <a:tblGrid>
                <a:gridCol w="449580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366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pitchFamily="-107" charset="-128"/>
                        </a:rPr>
                        <a:t>Function</a:t>
                      </a:r>
                      <a:endParaRPr kumimoji="0" lang="en-US" sz="1800" b="0" i="0" u="none" strike="noStrike" cap="none" normalizeH="0" baseline="0">
                        <a:ln>
                          <a:noFill/>
                        </a:ln>
                        <a:solidFill>
                          <a:schemeClr val="tx1"/>
                        </a:solidFill>
                        <a:effectLst/>
                        <a:latin typeface="Arial" charset="0"/>
                        <a:ea typeface="ＭＳ Ｐゴシック" pitchFamily="-107"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pitchFamily="-107" charset="-128"/>
                        </a:rPr>
                        <a:t>Returns</a:t>
                      </a:r>
                      <a:endParaRPr kumimoji="0" lang="en-US" sz="1800" b="0" i="0" u="none" strike="noStrike" cap="none" normalizeH="0" baseline="0">
                        <a:ln>
                          <a:noFill/>
                        </a:ln>
                        <a:solidFill>
                          <a:schemeClr val="tx1"/>
                        </a:solidFill>
                        <a:effectLst/>
                        <a:latin typeface="Arial" charset="0"/>
                        <a:ea typeface="ＭＳ Ｐゴシック" pitchFamily="-107"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6E7069"/>
                          </a:solidFill>
                          <a:effectLst/>
                          <a:latin typeface="Courier New" pitchFamily="-107" charset="0"/>
                          <a:ea typeface="ＭＳ Ｐゴシック" pitchFamily="-107" charset="-128"/>
                          <a:cs typeface="Courier New" pitchFamily="-107" charset="0"/>
                        </a:rPr>
                        <a:t>Math.sqrt(x)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pitchFamily="-107" charset="-128"/>
                        </a:rPr>
                        <a:t>square root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6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6E7069"/>
                          </a:solidFill>
                          <a:effectLst/>
                          <a:latin typeface="Courier New" pitchFamily="-107" charset="0"/>
                          <a:ea typeface="ＭＳ Ｐゴシック" pitchFamily="-107" charset="-128"/>
                          <a:cs typeface="Courier New" pitchFamily="-107" charset="0"/>
                        </a:rPr>
                        <a:t>Math.pow(x, y)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pitchFamily="-107" charset="-128"/>
                        </a:rPr>
                        <a:t>power </a:t>
                      </a:r>
                      <a:r>
                        <a:rPr kumimoji="0" lang="en-US" sz="1800" b="0" i="1" u="none" strike="noStrike" cap="none" normalizeH="0" baseline="0">
                          <a:ln>
                            <a:noFill/>
                          </a:ln>
                          <a:solidFill>
                            <a:schemeClr val="tx1"/>
                          </a:solidFill>
                          <a:effectLst/>
                          <a:latin typeface="Arial" charset="0"/>
                          <a:ea typeface="ＭＳ Ｐゴシック" pitchFamily="-107" charset="-128"/>
                        </a:rPr>
                        <a:t>x</a:t>
                      </a:r>
                      <a:r>
                        <a:rPr kumimoji="0" lang="en-US" sz="1800" b="0" i="1" u="none" strike="noStrike" cap="none" normalizeH="0" baseline="30000">
                          <a:ln>
                            <a:noFill/>
                          </a:ln>
                          <a:solidFill>
                            <a:schemeClr val="tx1"/>
                          </a:solidFill>
                          <a:effectLst/>
                          <a:latin typeface="Arial" charset="0"/>
                          <a:ea typeface="ＭＳ Ｐゴシック" pitchFamily="-107" charset="-128"/>
                        </a:rPr>
                        <a:t>y</a:t>
                      </a:r>
                      <a:r>
                        <a:rPr kumimoji="0" lang="en-US" sz="1800" b="0" i="0" u="none" strike="noStrike" cap="none" normalizeH="0" baseline="0">
                          <a:ln>
                            <a:noFill/>
                          </a:ln>
                          <a:solidFill>
                            <a:schemeClr val="tx1"/>
                          </a:solidFill>
                          <a:effectLst/>
                          <a:latin typeface="Arial" charset="0"/>
                          <a:ea typeface="ＭＳ Ｐゴシック" pitchFamily="-107" charset="-128"/>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6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6E7069"/>
                          </a:solidFill>
                          <a:effectLst/>
                          <a:latin typeface="Courier New" pitchFamily="-107" charset="0"/>
                          <a:ea typeface="ＭＳ Ｐゴシック" pitchFamily="-107" charset="-128"/>
                          <a:cs typeface="Courier New" pitchFamily="-107" charset="0"/>
                        </a:rPr>
                        <a:t>Math.exp(x)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a:ln>
                            <a:noFill/>
                          </a:ln>
                          <a:solidFill>
                            <a:schemeClr val="tx1"/>
                          </a:solidFill>
                          <a:effectLst/>
                          <a:latin typeface="Arial" charset="0"/>
                          <a:ea typeface="ＭＳ Ｐゴシック" pitchFamily="-107" charset="-128"/>
                        </a:rPr>
                        <a:t>e</a:t>
                      </a:r>
                      <a:r>
                        <a:rPr kumimoji="0" lang="en-US" sz="1800" b="0" i="1" u="none" strike="noStrike" cap="none" normalizeH="0" baseline="30000">
                          <a:ln>
                            <a:noFill/>
                          </a:ln>
                          <a:solidFill>
                            <a:schemeClr val="tx1"/>
                          </a:solidFill>
                          <a:effectLst/>
                          <a:latin typeface="Arial" charset="0"/>
                          <a:ea typeface="ＭＳ Ｐゴシック" pitchFamily="-107" charset="-128"/>
                        </a:rPr>
                        <a:t>x</a:t>
                      </a:r>
                      <a:r>
                        <a:rPr kumimoji="0" lang="en-US" sz="1800" b="0" i="0" u="none" strike="noStrike" cap="none" normalizeH="0" baseline="0">
                          <a:ln>
                            <a:noFill/>
                          </a:ln>
                          <a:solidFill>
                            <a:schemeClr val="tx1"/>
                          </a:solidFill>
                          <a:effectLst/>
                          <a:latin typeface="Arial" charset="0"/>
                          <a:ea typeface="ＭＳ Ｐゴシック" pitchFamily="-107" charset="-128"/>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6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6E7069"/>
                          </a:solidFill>
                          <a:effectLst/>
                          <a:latin typeface="Courier New" pitchFamily="-107" charset="0"/>
                          <a:ea typeface="ＭＳ Ｐゴシック" pitchFamily="-107" charset="-128"/>
                          <a:cs typeface="Courier New" pitchFamily="-107" charset="0"/>
                        </a:rPr>
                        <a:t>Math.log(x)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pitchFamily="-107" charset="-128"/>
                        </a:rPr>
                        <a:t>natural log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6E7069"/>
                          </a:solidFill>
                          <a:effectLst/>
                          <a:latin typeface="Courier New" pitchFamily="-107" charset="0"/>
                          <a:ea typeface="ＭＳ Ｐゴシック" pitchFamily="-107" charset="-128"/>
                          <a:cs typeface="Courier New" pitchFamily="-107" charset="0"/>
                        </a:rPr>
                        <a:t>Math.sin(x), Math.cos(x), Math.tan(x)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pitchFamily="-107" charset="-128"/>
                        </a:rPr>
                        <a:t>sine, cosine, tangent </a:t>
                      </a:r>
                      <a:br>
                        <a:rPr kumimoji="0" lang="en-US" sz="1800" b="0" i="0" u="none" strike="noStrike" cap="none" normalizeH="0" baseline="0">
                          <a:ln>
                            <a:noFill/>
                          </a:ln>
                          <a:solidFill>
                            <a:schemeClr val="tx1"/>
                          </a:solidFill>
                          <a:effectLst/>
                          <a:latin typeface="Arial" charset="0"/>
                          <a:ea typeface="ＭＳ Ｐゴシック" pitchFamily="-107" charset="-128"/>
                        </a:rPr>
                      </a:br>
                      <a:r>
                        <a:rPr kumimoji="0" lang="en-US" sz="1800" b="0" i="0" u="none" strike="noStrike" cap="none" normalizeH="0" baseline="0">
                          <a:ln>
                            <a:noFill/>
                          </a:ln>
                          <a:solidFill>
                            <a:schemeClr val="tx1"/>
                          </a:solidFill>
                          <a:effectLst/>
                          <a:latin typeface="Arial" charset="0"/>
                          <a:ea typeface="ＭＳ Ｐゴシック" pitchFamily="-107" charset="-128"/>
                        </a:rPr>
                        <a:t>(</a:t>
                      </a:r>
                      <a:r>
                        <a:rPr kumimoji="0" lang="en-US" sz="1800" b="0" i="1" u="none" strike="noStrike" cap="none" normalizeH="0" baseline="0">
                          <a:ln>
                            <a:noFill/>
                          </a:ln>
                          <a:solidFill>
                            <a:schemeClr val="tx1"/>
                          </a:solidFill>
                          <a:effectLst/>
                          <a:latin typeface="Arial" charset="0"/>
                          <a:ea typeface="ＭＳ Ｐゴシック" pitchFamily="-107" charset="-128"/>
                        </a:rPr>
                        <a:t>x</a:t>
                      </a:r>
                      <a:r>
                        <a:rPr kumimoji="0" lang="en-US" sz="1800" b="0" i="0" u="none" strike="noStrike" cap="none" normalizeH="0" baseline="0">
                          <a:ln>
                            <a:noFill/>
                          </a:ln>
                          <a:solidFill>
                            <a:schemeClr val="tx1"/>
                          </a:solidFill>
                          <a:effectLst/>
                          <a:latin typeface="Arial" charset="0"/>
                          <a:ea typeface="ＭＳ Ｐゴシック" pitchFamily="-107" charset="-128"/>
                        </a:rPr>
                        <a:t> in radians)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6E7069"/>
                          </a:solidFill>
                          <a:effectLst/>
                          <a:latin typeface="Courier New" pitchFamily="-107" charset="0"/>
                          <a:ea typeface="ＭＳ Ｐゴシック" pitchFamily="-107" charset="-128"/>
                          <a:cs typeface="Courier New" pitchFamily="-107" charset="0"/>
                        </a:rPr>
                        <a:t>Math.round(x)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pitchFamily="-107" charset="-128"/>
                        </a:rPr>
                        <a:t>closest integer to </a:t>
                      </a:r>
                      <a:r>
                        <a:rPr kumimoji="0" lang="en-US" sz="1800" b="0" i="1" u="none" strike="noStrike" cap="none" normalizeH="0" baseline="0">
                          <a:ln>
                            <a:noFill/>
                          </a:ln>
                          <a:solidFill>
                            <a:schemeClr val="tx1"/>
                          </a:solidFill>
                          <a:effectLst/>
                          <a:latin typeface="Arial" charset="0"/>
                          <a:ea typeface="ＭＳ Ｐゴシック" pitchFamily="-107" charset="-128"/>
                        </a:rPr>
                        <a:t>x</a:t>
                      </a:r>
                      <a:r>
                        <a:rPr kumimoji="0" lang="en-US" sz="1800" b="0" i="0" u="none" strike="noStrike" cap="none" normalizeH="0" baseline="0">
                          <a:ln>
                            <a:noFill/>
                          </a:ln>
                          <a:solidFill>
                            <a:schemeClr val="tx1"/>
                          </a:solidFill>
                          <a:effectLst/>
                          <a:latin typeface="Arial" charset="0"/>
                          <a:ea typeface="ＭＳ Ｐゴシック" pitchFamily="-107" charset="-128"/>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6E7069"/>
                          </a:solidFill>
                          <a:effectLst/>
                          <a:latin typeface="Courier New" pitchFamily="-107" charset="0"/>
                          <a:ea typeface="ＭＳ Ｐゴシック" pitchFamily="-107" charset="-128"/>
                          <a:cs typeface="Courier New" pitchFamily="-107" charset="0"/>
                        </a:rPr>
                        <a:t>Math.min(x, y), Math.max(x, y)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pitchFamily="-107" charset="-128"/>
                        </a:rPr>
                        <a:t>minimum, maximum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62496" name="Text Box 102"/>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pitchFamily="-107" charset="-128"/>
              </a:defRPr>
            </a:lvl1pPr>
            <a:lvl2pPr marL="37931725" indent="-37474525" eaLnBrk="0" hangingPunct="0">
              <a:defRPr sz="2400" b="1">
                <a:solidFill>
                  <a:schemeClr val="tx1"/>
                </a:solidFill>
                <a:latin typeface="Arial" charset="0"/>
                <a:ea typeface="ＭＳ Ｐゴシック" pitchFamily="-107" charset="-128"/>
              </a:defRPr>
            </a:lvl2pPr>
            <a:lvl3pPr eaLnBrk="0" hangingPunct="0">
              <a:defRPr sz="2400" b="1">
                <a:solidFill>
                  <a:schemeClr val="tx1"/>
                </a:solidFill>
                <a:latin typeface="Arial" charset="0"/>
                <a:ea typeface="ＭＳ Ｐゴシック" pitchFamily="-107" charset="-128"/>
              </a:defRPr>
            </a:lvl3pPr>
            <a:lvl4pPr eaLnBrk="0" hangingPunct="0">
              <a:defRPr sz="2400" b="1">
                <a:solidFill>
                  <a:schemeClr val="tx1"/>
                </a:solidFill>
                <a:latin typeface="Arial" charset="0"/>
                <a:ea typeface="ＭＳ Ｐゴシック" pitchFamily="-107" charset="-128"/>
              </a:defRPr>
            </a:lvl4pPr>
            <a:lvl5pPr eaLnBrk="0" hangingPunct="0">
              <a:defRPr sz="2400" b="1">
                <a:solidFill>
                  <a:schemeClr val="tx1"/>
                </a:solidFill>
                <a:latin typeface="Arial" charset="0"/>
                <a:ea typeface="ＭＳ Ｐゴシック" pitchFamily="-107" charset="-128"/>
              </a:defRPr>
            </a:lvl5pPr>
            <a:lvl6pPr marL="457200" eaLnBrk="0" fontAlgn="base" hangingPunct="0">
              <a:spcBef>
                <a:spcPct val="0"/>
              </a:spcBef>
              <a:spcAft>
                <a:spcPct val="0"/>
              </a:spcAft>
              <a:defRPr sz="2400" b="1">
                <a:solidFill>
                  <a:schemeClr val="tx1"/>
                </a:solidFill>
                <a:latin typeface="Arial" charset="0"/>
                <a:ea typeface="ＭＳ Ｐゴシック" pitchFamily="-107" charset="-128"/>
              </a:defRPr>
            </a:lvl6pPr>
            <a:lvl7pPr marL="914400" eaLnBrk="0" fontAlgn="base" hangingPunct="0">
              <a:spcBef>
                <a:spcPct val="0"/>
              </a:spcBef>
              <a:spcAft>
                <a:spcPct val="0"/>
              </a:spcAft>
              <a:defRPr sz="2400" b="1">
                <a:solidFill>
                  <a:schemeClr val="tx1"/>
                </a:solidFill>
                <a:latin typeface="Arial" charset="0"/>
                <a:ea typeface="ＭＳ Ｐゴシック" pitchFamily="-107" charset="-128"/>
              </a:defRPr>
            </a:lvl7pPr>
            <a:lvl8pPr marL="1371600" eaLnBrk="0" fontAlgn="base" hangingPunct="0">
              <a:spcBef>
                <a:spcPct val="0"/>
              </a:spcBef>
              <a:spcAft>
                <a:spcPct val="0"/>
              </a:spcAft>
              <a:defRPr sz="2400" b="1">
                <a:solidFill>
                  <a:schemeClr val="tx1"/>
                </a:solidFill>
                <a:latin typeface="Arial" charset="0"/>
                <a:ea typeface="ＭＳ Ｐゴシック" pitchFamily="-107" charset="-128"/>
              </a:defRPr>
            </a:lvl8pPr>
            <a:lvl9pPr marL="1828800" eaLnBrk="0" fontAlgn="base" hangingPunct="0">
              <a:spcBef>
                <a:spcPct val="0"/>
              </a:spcBef>
              <a:spcAft>
                <a:spcPct val="0"/>
              </a:spcAft>
              <a:defRPr sz="2400" b="1">
                <a:solidFill>
                  <a:schemeClr val="tx1"/>
                </a:solidFill>
                <a:latin typeface="Arial" charset="0"/>
                <a:ea typeface="ＭＳ Ｐゴシック" pitchFamily="-107" charset="-128"/>
              </a:defRPr>
            </a:lvl9pPr>
          </a:lstStyle>
          <a:p>
            <a:pPr eaLnBrk="1" hangingPunct="1"/>
            <a:r>
              <a:rPr lang="en-US">
                <a:latin typeface="Lucida Sans" pitchFamily="-107" charset="0"/>
              </a:rPr>
              <a:t>Mathematical</a:t>
            </a:r>
            <a:r>
              <a:rPr lang="en-US">
                <a:solidFill>
                  <a:srgbClr val="0033CC"/>
                </a:solidFill>
              </a:rPr>
              <a:t> </a:t>
            </a:r>
            <a:r>
              <a:rPr lang="en-US">
                <a:latin typeface="Lucida Sans" pitchFamily="-107" charset="0"/>
              </a:rPr>
              <a:t>Methods</a:t>
            </a:r>
          </a:p>
        </p:txBody>
      </p:sp>
    </p:spTree>
    <p:extLst>
      <p:ext uri="{BB962C8B-B14F-4D97-AF65-F5344CB8AC3E}">
        <p14:creationId xmlns:p14="http://schemas.microsoft.com/office/powerpoint/2010/main" val="37493714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Line 2"/>
          <p:cNvSpPr>
            <a:spLocks noChangeShapeType="1"/>
          </p:cNvSpPr>
          <p:nvPr/>
        </p:nvSpPr>
        <p:spPr bwMode="auto">
          <a:xfrm>
            <a:off x="0" y="762000"/>
            <a:ext cx="9144000" cy="0"/>
          </a:xfrm>
          <a:prstGeom prst="line">
            <a:avLst/>
          </a:prstGeom>
          <a:noFill/>
          <a:ln w="50800">
            <a:solidFill>
              <a:srgbClr val="C6E8B4"/>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5540" name="Text Box 4"/>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pitchFamily="-107" charset="-128"/>
              </a:defRPr>
            </a:lvl1pPr>
            <a:lvl2pPr marL="37931725" indent="-37474525" eaLnBrk="0" hangingPunct="0">
              <a:defRPr sz="2400" b="1">
                <a:solidFill>
                  <a:schemeClr val="tx1"/>
                </a:solidFill>
                <a:latin typeface="Arial" charset="0"/>
                <a:ea typeface="ＭＳ Ｐゴシック" pitchFamily="-107" charset="-128"/>
              </a:defRPr>
            </a:lvl2pPr>
            <a:lvl3pPr eaLnBrk="0" hangingPunct="0">
              <a:defRPr sz="2400" b="1">
                <a:solidFill>
                  <a:schemeClr val="tx1"/>
                </a:solidFill>
                <a:latin typeface="Arial" charset="0"/>
                <a:ea typeface="ＭＳ Ｐゴシック" pitchFamily="-107" charset="-128"/>
              </a:defRPr>
            </a:lvl3pPr>
            <a:lvl4pPr eaLnBrk="0" hangingPunct="0">
              <a:defRPr sz="2400" b="1">
                <a:solidFill>
                  <a:schemeClr val="tx1"/>
                </a:solidFill>
                <a:latin typeface="Arial" charset="0"/>
                <a:ea typeface="ＭＳ Ｐゴシック" pitchFamily="-107" charset="-128"/>
              </a:defRPr>
            </a:lvl4pPr>
            <a:lvl5pPr eaLnBrk="0" hangingPunct="0">
              <a:defRPr sz="2400" b="1">
                <a:solidFill>
                  <a:schemeClr val="tx1"/>
                </a:solidFill>
                <a:latin typeface="Arial" charset="0"/>
                <a:ea typeface="ＭＳ Ｐゴシック" pitchFamily="-107" charset="-128"/>
              </a:defRPr>
            </a:lvl5pPr>
            <a:lvl6pPr marL="457200" eaLnBrk="0" fontAlgn="base" hangingPunct="0">
              <a:spcBef>
                <a:spcPct val="0"/>
              </a:spcBef>
              <a:spcAft>
                <a:spcPct val="0"/>
              </a:spcAft>
              <a:defRPr sz="2400" b="1">
                <a:solidFill>
                  <a:schemeClr val="tx1"/>
                </a:solidFill>
                <a:latin typeface="Arial" charset="0"/>
                <a:ea typeface="ＭＳ Ｐゴシック" pitchFamily="-107" charset="-128"/>
              </a:defRPr>
            </a:lvl6pPr>
            <a:lvl7pPr marL="914400" eaLnBrk="0" fontAlgn="base" hangingPunct="0">
              <a:spcBef>
                <a:spcPct val="0"/>
              </a:spcBef>
              <a:spcAft>
                <a:spcPct val="0"/>
              </a:spcAft>
              <a:defRPr sz="2400" b="1">
                <a:solidFill>
                  <a:schemeClr val="tx1"/>
                </a:solidFill>
                <a:latin typeface="Arial" charset="0"/>
                <a:ea typeface="ＭＳ Ｐゴシック" pitchFamily="-107" charset="-128"/>
              </a:defRPr>
            </a:lvl7pPr>
            <a:lvl8pPr marL="1371600" eaLnBrk="0" fontAlgn="base" hangingPunct="0">
              <a:spcBef>
                <a:spcPct val="0"/>
              </a:spcBef>
              <a:spcAft>
                <a:spcPct val="0"/>
              </a:spcAft>
              <a:defRPr sz="2400" b="1">
                <a:solidFill>
                  <a:schemeClr val="tx1"/>
                </a:solidFill>
                <a:latin typeface="Arial" charset="0"/>
                <a:ea typeface="ＭＳ Ｐゴシック" pitchFamily="-107" charset="-128"/>
              </a:defRPr>
            </a:lvl8pPr>
            <a:lvl9pPr marL="1828800" eaLnBrk="0" fontAlgn="base" hangingPunct="0">
              <a:spcBef>
                <a:spcPct val="0"/>
              </a:spcBef>
              <a:spcAft>
                <a:spcPct val="0"/>
              </a:spcAft>
              <a:defRPr sz="2400" b="1">
                <a:solidFill>
                  <a:schemeClr val="tx1"/>
                </a:solidFill>
                <a:latin typeface="Arial" charset="0"/>
                <a:ea typeface="ＭＳ Ｐゴシック" pitchFamily="-107" charset="-128"/>
              </a:defRPr>
            </a:lvl9pPr>
          </a:lstStyle>
          <a:p>
            <a:pPr eaLnBrk="1" hangingPunct="1"/>
            <a:r>
              <a:rPr lang="en-US">
                <a:latin typeface="Lucida Sans" pitchFamily="-107" charset="0"/>
              </a:rPr>
              <a:t>Arithmetic</a:t>
            </a:r>
            <a:r>
              <a:rPr lang="en-US">
                <a:solidFill>
                  <a:srgbClr val="0033CC"/>
                </a:solidFill>
              </a:rPr>
              <a:t> </a:t>
            </a:r>
            <a:r>
              <a:rPr lang="en-US">
                <a:latin typeface="Lucida Sans" pitchFamily="-107" charset="0"/>
              </a:rPr>
              <a:t>Expressions</a:t>
            </a:r>
          </a:p>
        </p:txBody>
      </p:sp>
      <p:pic>
        <p:nvPicPr>
          <p:cNvPr id="65541" name="Picture 6" descr="arithmetic_expression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90600"/>
            <a:ext cx="8534400" cy="51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9847276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Line 2"/>
          <p:cNvSpPr>
            <a:spLocks noChangeShapeType="1"/>
          </p:cNvSpPr>
          <p:nvPr/>
        </p:nvSpPr>
        <p:spPr bwMode="auto">
          <a:xfrm>
            <a:off x="0" y="762000"/>
            <a:ext cx="9144000" cy="0"/>
          </a:xfrm>
          <a:prstGeom prst="line">
            <a:avLst/>
          </a:prstGeom>
          <a:noFill/>
          <a:ln w="50800">
            <a:solidFill>
              <a:srgbClr val="C6E8B4"/>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4691" name="Rectangle 3"/>
          <p:cNvSpPr>
            <a:spLocks noChangeArrowheads="1"/>
          </p:cNvSpPr>
          <p:nvPr/>
        </p:nvSpPr>
        <p:spPr bwMode="auto">
          <a:xfrm>
            <a:off x="0" y="1295400"/>
            <a:ext cx="9144000" cy="2892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marL="236538" indent="-236538">
              <a:buFontTx/>
              <a:buChar char="•"/>
            </a:pPr>
            <a:r>
              <a:rPr lang="en-US" sz="2400" b="0" dirty="0"/>
              <a:t> </a:t>
            </a:r>
            <a:r>
              <a:rPr lang="en-US" sz="2400" dirty="0"/>
              <a:t>Cast </a:t>
            </a:r>
            <a:r>
              <a:rPr lang="en-US" sz="2400" b="0" dirty="0"/>
              <a:t>converts a value to a different type:</a:t>
            </a:r>
          </a:p>
          <a:p>
            <a:pPr marL="693738" lvl="1" indent="-236538">
              <a:spcBef>
                <a:spcPts val="1200"/>
              </a:spcBef>
            </a:pPr>
            <a:r>
              <a:rPr lang="en-US" sz="2000" b="0" dirty="0">
                <a:solidFill>
                  <a:srgbClr val="6E7069"/>
                </a:solidFill>
                <a:latin typeface="Courier New" pitchFamily="-107" charset="0"/>
                <a:cs typeface="Courier New" pitchFamily="-107" charset="0"/>
              </a:rPr>
              <a:t>double balance = total + tax;</a:t>
            </a:r>
          </a:p>
          <a:p>
            <a:pPr marL="693738" lvl="1" indent="-236538"/>
            <a:r>
              <a:rPr lang="en-US" sz="2000" b="0" dirty="0" err="1">
                <a:solidFill>
                  <a:srgbClr val="6E7069"/>
                </a:solidFill>
                <a:latin typeface="Courier New" pitchFamily="-107" charset="0"/>
                <a:cs typeface="Courier New" pitchFamily="-107" charset="0"/>
              </a:rPr>
              <a:t>int</a:t>
            </a:r>
            <a:r>
              <a:rPr lang="en-US" sz="2000" b="0" dirty="0">
                <a:solidFill>
                  <a:srgbClr val="6E7069"/>
                </a:solidFill>
                <a:latin typeface="Courier New" pitchFamily="-107" charset="0"/>
                <a:cs typeface="Courier New" pitchFamily="-107" charset="0"/>
              </a:rPr>
              <a:t> dollars = (</a:t>
            </a:r>
            <a:r>
              <a:rPr lang="en-US" sz="2000" b="0" dirty="0" err="1">
                <a:solidFill>
                  <a:srgbClr val="6E7069"/>
                </a:solidFill>
                <a:latin typeface="Courier New" pitchFamily="-107" charset="0"/>
                <a:cs typeface="Courier New" pitchFamily="-107" charset="0"/>
              </a:rPr>
              <a:t>int</a:t>
            </a:r>
            <a:r>
              <a:rPr lang="en-US" sz="2000" b="0" dirty="0">
                <a:solidFill>
                  <a:srgbClr val="6E7069"/>
                </a:solidFill>
                <a:latin typeface="Courier New" pitchFamily="-107" charset="0"/>
                <a:cs typeface="Courier New" pitchFamily="-107" charset="0"/>
              </a:rPr>
              <a:t>) balance;</a:t>
            </a:r>
          </a:p>
          <a:p>
            <a:pPr marL="236538" indent="-236538">
              <a:spcBef>
                <a:spcPts val="1200"/>
              </a:spcBef>
              <a:buFontTx/>
              <a:buChar char="•"/>
            </a:pPr>
            <a:r>
              <a:rPr lang="en-US" sz="2400" b="0" dirty="0">
                <a:cs typeface="Courier New" pitchFamily="-107" charset="0"/>
              </a:rPr>
              <a:t> </a:t>
            </a:r>
            <a:r>
              <a:rPr lang="en-US" sz="2400" b="0" dirty="0" err="1">
                <a:solidFill>
                  <a:srgbClr val="6E7069"/>
                </a:solidFill>
                <a:latin typeface="Courier New" pitchFamily="-107" charset="0"/>
                <a:cs typeface="Courier New" pitchFamily="-107" charset="0"/>
              </a:rPr>
              <a:t>Math.round</a:t>
            </a:r>
            <a:r>
              <a:rPr lang="en-US" sz="2400" b="0" dirty="0">
                <a:solidFill>
                  <a:srgbClr val="6E7069"/>
                </a:solidFill>
                <a:latin typeface="Courier New" pitchFamily="-107" charset="0"/>
                <a:cs typeface="Courier New" pitchFamily="-107" charset="0"/>
              </a:rPr>
              <a:t> </a:t>
            </a:r>
            <a:r>
              <a:rPr lang="en-US" sz="2400" b="0" dirty="0">
                <a:cs typeface="Courier New" pitchFamily="-107" charset="0"/>
              </a:rPr>
              <a:t>converts a floating-point number to nearest integer:</a:t>
            </a:r>
          </a:p>
          <a:p>
            <a:pPr marL="693738" lvl="1" indent="-236538">
              <a:spcBef>
                <a:spcPts val="1200"/>
              </a:spcBef>
            </a:pPr>
            <a:r>
              <a:rPr lang="en-US" sz="2000" b="0" dirty="0">
                <a:solidFill>
                  <a:srgbClr val="6E7069"/>
                </a:solidFill>
                <a:latin typeface="Courier New" pitchFamily="-107" charset="0"/>
                <a:cs typeface="Courier New" pitchFamily="-107" charset="0"/>
              </a:rPr>
              <a:t>long rounded = </a:t>
            </a:r>
            <a:r>
              <a:rPr lang="en-US" sz="2000" b="0" dirty="0" err="1">
                <a:solidFill>
                  <a:srgbClr val="6E7069"/>
                </a:solidFill>
                <a:latin typeface="Courier New" pitchFamily="-107" charset="0"/>
                <a:cs typeface="Courier New" pitchFamily="-107" charset="0"/>
              </a:rPr>
              <a:t>Math.round</a:t>
            </a:r>
            <a:r>
              <a:rPr lang="en-US" sz="2000" b="0" dirty="0">
                <a:solidFill>
                  <a:srgbClr val="6E7069"/>
                </a:solidFill>
                <a:latin typeface="Courier New" pitchFamily="-107" charset="0"/>
                <a:cs typeface="Courier New" pitchFamily="-107" charset="0"/>
              </a:rPr>
              <a:t>(balance);</a:t>
            </a:r>
          </a:p>
          <a:p>
            <a:pPr marL="693738" lvl="1" indent="-236538"/>
            <a:r>
              <a:rPr lang="en-US" sz="2000" b="0" dirty="0">
                <a:solidFill>
                  <a:srgbClr val="6E7069"/>
                </a:solidFill>
                <a:latin typeface="Courier New" pitchFamily="-107" charset="0"/>
                <a:cs typeface="Courier New" pitchFamily="-107" charset="0"/>
              </a:rPr>
              <a:t>// if balance is 13.75, then rounded is set to 14 </a:t>
            </a:r>
          </a:p>
        </p:txBody>
      </p:sp>
      <p:sp>
        <p:nvSpPr>
          <p:cNvPr id="63493" name="Text Box 4"/>
          <p:cNvSpPr txBox="1">
            <a:spLocks noChangeArrowheads="1"/>
          </p:cNvSpPr>
          <p:nvPr/>
        </p:nvSpPr>
        <p:spPr bwMode="auto">
          <a:xfrm>
            <a:off x="0" y="682625"/>
            <a:ext cx="701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pitchFamily="-107" charset="-128"/>
              </a:defRPr>
            </a:lvl1pPr>
            <a:lvl2pPr marL="37931725" indent="-37474525" eaLnBrk="0" hangingPunct="0">
              <a:defRPr sz="2400" b="1">
                <a:solidFill>
                  <a:schemeClr val="tx1"/>
                </a:solidFill>
                <a:latin typeface="Arial" charset="0"/>
                <a:ea typeface="ＭＳ Ｐゴシック" pitchFamily="-107" charset="-128"/>
              </a:defRPr>
            </a:lvl2pPr>
            <a:lvl3pPr eaLnBrk="0" hangingPunct="0">
              <a:defRPr sz="2400" b="1">
                <a:solidFill>
                  <a:schemeClr val="tx1"/>
                </a:solidFill>
                <a:latin typeface="Arial" charset="0"/>
                <a:ea typeface="ＭＳ Ｐゴシック" pitchFamily="-107" charset="-128"/>
              </a:defRPr>
            </a:lvl3pPr>
            <a:lvl4pPr eaLnBrk="0" hangingPunct="0">
              <a:defRPr sz="2400" b="1">
                <a:solidFill>
                  <a:schemeClr val="tx1"/>
                </a:solidFill>
                <a:latin typeface="Arial" charset="0"/>
                <a:ea typeface="ＭＳ Ｐゴシック" pitchFamily="-107" charset="-128"/>
              </a:defRPr>
            </a:lvl4pPr>
            <a:lvl5pPr eaLnBrk="0" hangingPunct="0">
              <a:defRPr sz="2400" b="1">
                <a:solidFill>
                  <a:schemeClr val="tx1"/>
                </a:solidFill>
                <a:latin typeface="Arial" charset="0"/>
                <a:ea typeface="ＭＳ Ｐゴシック" pitchFamily="-107" charset="-128"/>
              </a:defRPr>
            </a:lvl5pPr>
            <a:lvl6pPr marL="457200" eaLnBrk="0" fontAlgn="base" hangingPunct="0">
              <a:spcBef>
                <a:spcPct val="0"/>
              </a:spcBef>
              <a:spcAft>
                <a:spcPct val="0"/>
              </a:spcAft>
              <a:defRPr sz="2400" b="1">
                <a:solidFill>
                  <a:schemeClr val="tx1"/>
                </a:solidFill>
                <a:latin typeface="Arial" charset="0"/>
                <a:ea typeface="ＭＳ Ｐゴシック" pitchFamily="-107" charset="-128"/>
              </a:defRPr>
            </a:lvl6pPr>
            <a:lvl7pPr marL="914400" eaLnBrk="0" fontAlgn="base" hangingPunct="0">
              <a:spcBef>
                <a:spcPct val="0"/>
              </a:spcBef>
              <a:spcAft>
                <a:spcPct val="0"/>
              </a:spcAft>
              <a:defRPr sz="2400" b="1">
                <a:solidFill>
                  <a:schemeClr val="tx1"/>
                </a:solidFill>
                <a:latin typeface="Arial" charset="0"/>
                <a:ea typeface="ＭＳ Ｐゴシック" pitchFamily="-107" charset="-128"/>
              </a:defRPr>
            </a:lvl7pPr>
            <a:lvl8pPr marL="1371600" eaLnBrk="0" fontAlgn="base" hangingPunct="0">
              <a:spcBef>
                <a:spcPct val="0"/>
              </a:spcBef>
              <a:spcAft>
                <a:spcPct val="0"/>
              </a:spcAft>
              <a:defRPr sz="2400" b="1">
                <a:solidFill>
                  <a:schemeClr val="tx1"/>
                </a:solidFill>
                <a:latin typeface="Arial" charset="0"/>
                <a:ea typeface="ＭＳ Ｐゴシック" pitchFamily="-107" charset="-128"/>
              </a:defRPr>
            </a:lvl8pPr>
            <a:lvl9pPr marL="1828800" eaLnBrk="0" fontAlgn="base" hangingPunct="0">
              <a:spcBef>
                <a:spcPct val="0"/>
              </a:spcBef>
              <a:spcAft>
                <a:spcPct val="0"/>
              </a:spcAft>
              <a:defRPr sz="2400" b="1">
                <a:solidFill>
                  <a:schemeClr val="tx1"/>
                </a:solidFill>
                <a:latin typeface="Arial" charset="0"/>
                <a:ea typeface="ＭＳ Ｐゴシック" pitchFamily="-107" charset="-128"/>
              </a:defRPr>
            </a:lvl9pPr>
          </a:lstStyle>
          <a:p>
            <a:pPr eaLnBrk="1" hangingPunct="1"/>
            <a:r>
              <a:rPr lang="en-US">
                <a:latin typeface="Lucida Sans" pitchFamily="-107" charset="0"/>
              </a:rPr>
              <a:t>Cast</a:t>
            </a:r>
            <a:r>
              <a:rPr lang="en-US">
                <a:solidFill>
                  <a:srgbClr val="0033CC"/>
                </a:solidFill>
              </a:rPr>
              <a:t> </a:t>
            </a:r>
            <a:r>
              <a:rPr lang="en-US">
                <a:latin typeface="Lucida Sans" pitchFamily="-107" charset="0"/>
              </a:rPr>
              <a:t>and</a:t>
            </a:r>
            <a:r>
              <a:rPr lang="en-US">
                <a:solidFill>
                  <a:srgbClr val="0033CC"/>
                </a:solidFill>
              </a:rPr>
              <a:t> </a:t>
            </a:r>
            <a:r>
              <a:rPr lang="en-US">
                <a:latin typeface="Lucida Sans" pitchFamily="-107" charset="0"/>
              </a:rPr>
              <a:t>Round</a:t>
            </a:r>
          </a:p>
        </p:txBody>
      </p:sp>
    </p:spTree>
    <p:extLst>
      <p:ext uri="{BB962C8B-B14F-4D97-AF65-F5344CB8AC3E}">
        <p14:creationId xmlns:p14="http://schemas.microsoft.com/office/powerpoint/2010/main" val="4655670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Line 2"/>
          <p:cNvSpPr>
            <a:spLocks noChangeShapeType="1"/>
          </p:cNvSpPr>
          <p:nvPr/>
        </p:nvSpPr>
        <p:spPr bwMode="auto">
          <a:xfrm>
            <a:off x="0" y="762000"/>
            <a:ext cx="9144000" cy="0"/>
          </a:xfrm>
          <a:prstGeom prst="line">
            <a:avLst/>
          </a:prstGeom>
          <a:noFill/>
          <a:ln w="50800">
            <a:solidFill>
              <a:srgbClr val="C6E8B4"/>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5235" name="Rectangle 3"/>
          <p:cNvSpPr>
            <a:spLocks noChangeArrowheads="1"/>
          </p:cNvSpPr>
          <p:nvPr/>
        </p:nvSpPr>
        <p:spPr bwMode="auto">
          <a:xfrm>
            <a:off x="-5108" y="1600200"/>
            <a:ext cx="9144000" cy="19389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marL="225425" indent="-225425">
              <a:buFontTx/>
              <a:buChar char="•"/>
            </a:pPr>
            <a:r>
              <a:rPr lang="en-US" sz="2400" b="0" dirty="0"/>
              <a:t>Converting from binary to decimal</a:t>
            </a:r>
          </a:p>
          <a:p>
            <a:pPr marL="682625" lvl="1" indent="-225425">
              <a:buFontTx/>
              <a:buChar char="•"/>
            </a:pPr>
            <a:r>
              <a:rPr lang="en-US" sz="2400" dirty="0"/>
              <a:t>Computer the powers of two that correspond to ones in the binary number</a:t>
            </a:r>
          </a:p>
          <a:p>
            <a:pPr marL="1139825" lvl="2" indent="-225425">
              <a:buFontTx/>
              <a:buChar char="•"/>
            </a:pPr>
            <a:r>
              <a:rPr lang="en-US" sz="2400" b="0" dirty="0"/>
              <a:t>1101</a:t>
            </a:r>
          </a:p>
          <a:p>
            <a:pPr marL="1139825" lvl="2" indent="-225425">
              <a:buFontTx/>
              <a:buChar char="•"/>
            </a:pPr>
            <a:r>
              <a:rPr lang="en-US" sz="2400" b="0" dirty="0"/>
              <a:t> 8+4+1 = 13</a:t>
            </a:r>
            <a:endParaRPr lang="en-US" sz="2400" dirty="0"/>
          </a:p>
        </p:txBody>
      </p:sp>
      <p:sp>
        <p:nvSpPr>
          <p:cNvPr id="60422" name="Text Box 5"/>
          <p:cNvSpPr txBox="1">
            <a:spLocks noChangeArrowheads="1"/>
          </p:cNvSpPr>
          <p:nvPr/>
        </p:nvSpPr>
        <p:spPr bwMode="auto">
          <a:xfrm>
            <a:off x="0" y="609600"/>
            <a:ext cx="701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pitchFamily="-107" charset="-128"/>
              </a:defRPr>
            </a:lvl1pPr>
            <a:lvl2pPr marL="37931725" indent="-37474525" eaLnBrk="0" hangingPunct="0">
              <a:defRPr sz="2400" b="1">
                <a:solidFill>
                  <a:schemeClr val="tx1"/>
                </a:solidFill>
                <a:latin typeface="Arial" charset="0"/>
                <a:ea typeface="ＭＳ Ｐゴシック" pitchFamily="-107" charset="-128"/>
              </a:defRPr>
            </a:lvl2pPr>
            <a:lvl3pPr eaLnBrk="0" hangingPunct="0">
              <a:defRPr sz="2400" b="1">
                <a:solidFill>
                  <a:schemeClr val="tx1"/>
                </a:solidFill>
                <a:latin typeface="Arial" charset="0"/>
                <a:ea typeface="ＭＳ Ｐゴシック" pitchFamily="-107" charset="-128"/>
              </a:defRPr>
            </a:lvl3pPr>
            <a:lvl4pPr eaLnBrk="0" hangingPunct="0">
              <a:defRPr sz="2400" b="1">
                <a:solidFill>
                  <a:schemeClr val="tx1"/>
                </a:solidFill>
                <a:latin typeface="Arial" charset="0"/>
                <a:ea typeface="ＭＳ Ｐゴシック" pitchFamily="-107" charset="-128"/>
              </a:defRPr>
            </a:lvl4pPr>
            <a:lvl5pPr eaLnBrk="0" hangingPunct="0">
              <a:defRPr sz="2400" b="1">
                <a:solidFill>
                  <a:schemeClr val="tx1"/>
                </a:solidFill>
                <a:latin typeface="Arial" charset="0"/>
                <a:ea typeface="ＭＳ Ｐゴシック" pitchFamily="-107" charset="-128"/>
              </a:defRPr>
            </a:lvl5pPr>
            <a:lvl6pPr marL="457200" eaLnBrk="0" fontAlgn="base" hangingPunct="0">
              <a:spcBef>
                <a:spcPct val="0"/>
              </a:spcBef>
              <a:spcAft>
                <a:spcPct val="0"/>
              </a:spcAft>
              <a:defRPr sz="2400" b="1">
                <a:solidFill>
                  <a:schemeClr val="tx1"/>
                </a:solidFill>
                <a:latin typeface="Arial" charset="0"/>
                <a:ea typeface="ＭＳ Ｐゴシック" pitchFamily="-107" charset="-128"/>
              </a:defRPr>
            </a:lvl6pPr>
            <a:lvl7pPr marL="914400" eaLnBrk="0" fontAlgn="base" hangingPunct="0">
              <a:spcBef>
                <a:spcPct val="0"/>
              </a:spcBef>
              <a:spcAft>
                <a:spcPct val="0"/>
              </a:spcAft>
              <a:defRPr sz="2400" b="1">
                <a:solidFill>
                  <a:schemeClr val="tx1"/>
                </a:solidFill>
                <a:latin typeface="Arial" charset="0"/>
                <a:ea typeface="ＭＳ Ｐゴシック" pitchFamily="-107" charset="-128"/>
              </a:defRPr>
            </a:lvl7pPr>
            <a:lvl8pPr marL="1371600" eaLnBrk="0" fontAlgn="base" hangingPunct="0">
              <a:spcBef>
                <a:spcPct val="0"/>
              </a:spcBef>
              <a:spcAft>
                <a:spcPct val="0"/>
              </a:spcAft>
              <a:defRPr sz="2400" b="1">
                <a:solidFill>
                  <a:schemeClr val="tx1"/>
                </a:solidFill>
                <a:latin typeface="Arial" charset="0"/>
                <a:ea typeface="ＭＳ Ｐゴシック" pitchFamily="-107" charset="-128"/>
              </a:defRPr>
            </a:lvl8pPr>
            <a:lvl9pPr marL="1828800" eaLnBrk="0" fontAlgn="base" hangingPunct="0">
              <a:spcBef>
                <a:spcPct val="0"/>
              </a:spcBef>
              <a:spcAft>
                <a:spcPct val="0"/>
              </a:spcAft>
              <a:defRPr sz="2400" b="1">
                <a:solidFill>
                  <a:schemeClr val="tx1"/>
                </a:solidFill>
                <a:latin typeface="Arial" charset="0"/>
                <a:ea typeface="ＭＳ Ｐゴシック" pitchFamily="-107" charset="-128"/>
              </a:defRPr>
            </a:lvl9pPr>
          </a:lstStyle>
          <a:p>
            <a:pPr eaLnBrk="1" hangingPunct="1"/>
            <a:r>
              <a:rPr lang="en-US" dirty="0">
                <a:latin typeface="Lucida Sans" pitchFamily="-107" charset="0"/>
              </a:rPr>
              <a:t>Binary Numbers</a:t>
            </a:r>
          </a:p>
        </p:txBody>
      </p:sp>
    </p:spTree>
    <p:extLst>
      <p:ext uri="{BB962C8B-B14F-4D97-AF65-F5344CB8AC3E}">
        <p14:creationId xmlns:p14="http://schemas.microsoft.com/office/powerpoint/2010/main" val="42476461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Line 2"/>
          <p:cNvSpPr>
            <a:spLocks noChangeShapeType="1"/>
          </p:cNvSpPr>
          <p:nvPr/>
        </p:nvSpPr>
        <p:spPr bwMode="auto">
          <a:xfrm>
            <a:off x="0" y="762000"/>
            <a:ext cx="9144000" cy="0"/>
          </a:xfrm>
          <a:prstGeom prst="line">
            <a:avLst/>
          </a:prstGeom>
          <a:noFill/>
          <a:ln w="50800">
            <a:solidFill>
              <a:srgbClr val="C6E8B4"/>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5235" name="Rectangle 3"/>
          <p:cNvSpPr>
            <a:spLocks noChangeArrowheads="1"/>
          </p:cNvSpPr>
          <p:nvPr/>
        </p:nvSpPr>
        <p:spPr bwMode="auto">
          <a:xfrm>
            <a:off x="-12907" y="1295400"/>
            <a:ext cx="9144000" cy="41549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marL="225425" indent="-225425">
              <a:buFontTx/>
              <a:buChar char="•"/>
            </a:pPr>
            <a:r>
              <a:rPr lang="en-US" sz="2400" dirty="0"/>
              <a:t>Converting decimal to binary</a:t>
            </a:r>
          </a:p>
          <a:p>
            <a:pPr marL="682625" lvl="1" indent="-225425">
              <a:buFontTx/>
              <a:buChar char="•"/>
            </a:pPr>
            <a:r>
              <a:rPr lang="en-US" sz="2400" dirty="0"/>
              <a:t>Divide by 2 until the number is 0</a:t>
            </a:r>
          </a:p>
          <a:p>
            <a:pPr marL="682625" lvl="1" indent="-225425">
              <a:buFontTx/>
              <a:buChar char="•"/>
            </a:pPr>
            <a:r>
              <a:rPr lang="en-US" sz="2400" dirty="0"/>
              <a:t>The remainders in reverse order is the binary number</a:t>
            </a:r>
          </a:p>
          <a:p>
            <a:pPr marL="1139825" lvl="2" indent="-225425">
              <a:buFontTx/>
              <a:buChar char="•"/>
            </a:pPr>
            <a:r>
              <a:rPr lang="en-US" sz="2400" dirty="0"/>
              <a:t>100/2 = 50 remainder 0</a:t>
            </a:r>
          </a:p>
          <a:p>
            <a:pPr marL="1139825" lvl="2" indent="-225425">
              <a:buFontTx/>
              <a:buChar char="•"/>
            </a:pPr>
            <a:r>
              <a:rPr lang="en-US" sz="2400" dirty="0"/>
              <a:t>50/2 = 25 remainder 0</a:t>
            </a:r>
          </a:p>
          <a:p>
            <a:pPr marL="1139825" lvl="2" indent="-225425">
              <a:buFontTx/>
              <a:buChar char="•"/>
            </a:pPr>
            <a:r>
              <a:rPr lang="en-US" sz="2400" dirty="0"/>
              <a:t>25/2 = 12 remainder 1</a:t>
            </a:r>
          </a:p>
          <a:p>
            <a:pPr marL="1139825" lvl="2" indent="-225425">
              <a:buFontTx/>
              <a:buChar char="•"/>
            </a:pPr>
            <a:r>
              <a:rPr lang="en-US" sz="2400" dirty="0"/>
              <a:t>12/2 = 6 remainder 0</a:t>
            </a:r>
          </a:p>
          <a:p>
            <a:pPr marL="1139825" lvl="2" indent="-225425">
              <a:buFontTx/>
              <a:buChar char="•"/>
            </a:pPr>
            <a:r>
              <a:rPr lang="en-US" sz="2400" dirty="0"/>
              <a:t>6/2 = 3 remainder 0</a:t>
            </a:r>
          </a:p>
          <a:p>
            <a:pPr marL="1139825" lvl="2" indent="-225425">
              <a:buFontTx/>
              <a:buChar char="•"/>
            </a:pPr>
            <a:r>
              <a:rPr lang="en-US" sz="2400" dirty="0"/>
              <a:t>3/2 = 1 remainder 1</a:t>
            </a:r>
          </a:p>
          <a:p>
            <a:pPr marL="1139825" lvl="2" indent="-225425">
              <a:buFontTx/>
              <a:buChar char="•"/>
            </a:pPr>
            <a:r>
              <a:rPr lang="en-US" sz="2400" dirty="0"/>
              <a:t>½ = 0 remainder 1</a:t>
            </a:r>
          </a:p>
          <a:p>
            <a:pPr marL="1139825" lvl="2" indent="-225425">
              <a:buFontTx/>
              <a:buChar char="•"/>
            </a:pPr>
            <a:r>
              <a:rPr lang="en-US" sz="2400" dirty="0"/>
              <a:t>Binary number 1100100</a:t>
            </a:r>
          </a:p>
        </p:txBody>
      </p:sp>
      <p:sp>
        <p:nvSpPr>
          <p:cNvPr id="60422" name="Text Box 5"/>
          <p:cNvSpPr txBox="1">
            <a:spLocks noChangeArrowheads="1"/>
          </p:cNvSpPr>
          <p:nvPr/>
        </p:nvSpPr>
        <p:spPr bwMode="auto">
          <a:xfrm>
            <a:off x="-17823" y="685800"/>
            <a:ext cx="701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pitchFamily="-107" charset="-128"/>
              </a:defRPr>
            </a:lvl1pPr>
            <a:lvl2pPr marL="37931725" indent="-37474525" eaLnBrk="0" hangingPunct="0">
              <a:defRPr sz="2400" b="1">
                <a:solidFill>
                  <a:schemeClr val="tx1"/>
                </a:solidFill>
                <a:latin typeface="Arial" charset="0"/>
                <a:ea typeface="ＭＳ Ｐゴシック" pitchFamily="-107" charset="-128"/>
              </a:defRPr>
            </a:lvl2pPr>
            <a:lvl3pPr eaLnBrk="0" hangingPunct="0">
              <a:defRPr sz="2400" b="1">
                <a:solidFill>
                  <a:schemeClr val="tx1"/>
                </a:solidFill>
                <a:latin typeface="Arial" charset="0"/>
                <a:ea typeface="ＭＳ Ｐゴシック" pitchFamily="-107" charset="-128"/>
              </a:defRPr>
            </a:lvl3pPr>
            <a:lvl4pPr eaLnBrk="0" hangingPunct="0">
              <a:defRPr sz="2400" b="1">
                <a:solidFill>
                  <a:schemeClr val="tx1"/>
                </a:solidFill>
                <a:latin typeface="Arial" charset="0"/>
                <a:ea typeface="ＭＳ Ｐゴシック" pitchFamily="-107" charset="-128"/>
              </a:defRPr>
            </a:lvl4pPr>
            <a:lvl5pPr eaLnBrk="0" hangingPunct="0">
              <a:defRPr sz="2400" b="1">
                <a:solidFill>
                  <a:schemeClr val="tx1"/>
                </a:solidFill>
                <a:latin typeface="Arial" charset="0"/>
                <a:ea typeface="ＭＳ Ｐゴシック" pitchFamily="-107" charset="-128"/>
              </a:defRPr>
            </a:lvl5pPr>
            <a:lvl6pPr marL="457200" eaLnBrk="0" fontAlgn="base" hangingPunct="0">
              <a:spcBef>
                <a:spcPct val="0"/>
              </a:spcBef>
              <a:spcAft>
                <a:spcPct val="0"/>
              </a:spcAft>
              <a:defRPr sz="2400" b="1">
                <a:solidFill>
                  <a:schemeClr val="tx1"/>
                </a:solidFill>
                <a:latin typeface="Arial" charset="0"/>
                <a:ea typeface="ＭＳ Ｐゴシック" pitchFamily="-107" charset="-128"/>
              </a:defRPr>
            </a:lvl6pPr>
            <a:lvl7pPr marL="914400" eaLnBrk="0" fontAlgn="base" hangingPunct="0">
              <a:spcBef>
                <a:spcPct val="0"/>
              </a:spcBef>
              <a:spcAft>
                <a:spcPct val="0"/>
              </a:spcAft>
              <a:defRPr sz="2400" b="1">
                <a:solidFill>
                  <a:schemeClr val="tx1"/>
                </a:solidFill>
                <a:latin typeface="Arial" charset="0"/>
                <a:ea typeface="ＭＳ Ｐゴシック" pitchFamily="-107" charset="-128"/>
              </a:defRPr>
            </a:lvl7pPr>
            <a:lvl8pPr marL="1371600" eaLnBrk="0" fontAlgn="base" hangingPunct="0">
              <a:spcBef>
                <a:spcPct val="0"/>
              </a:spcBef>
              <a:spcAft>
                <a:spcPct val="0"/>
              </a:spcAft>
              <a:defRPr sz="2400" b="1">
                <a:solidFill>
                  <a:schemeClr val="tx1"/>
                </a:solidFill>
                <a:latin typeface="Arial" charset="0"/>
                <a:ea typeface="ＭＳ Ｐゴシック" pitchFamily="-107" charset="-128"/>
              </a:defRPr>
            </a:lvl8pPr>
            <a:lvl9pPr marL="1828800" eaLnBrk="0" fontAlgn="base" hangingPunct="0">
              <a:spcBef>
                <a:spcPct val="0"/>
              </a:spcBef>
              <a:spcAft>
                <a:spcPct val="0"/>
              </a:spcAft>
              <a:defRPr sz="2400" b="1">
                <a:solidFill>
                  <a:schemeClr val="tx1"/>
                </a:solidFill>
                <a:latin typeface="Arial" charset="0"/>
                <a:ea typeface="ＭＳ Ｐゴシック" pitchFamily="-107" charset="-128"/>
              </a:defRPr>
            </a:lvl9pPr>
          </a:lstStyle>
          <a:p>
            <a:pPr eaLnBrk="1" hangingPunct="1"/>
            <a:r>
              <a:rPr lang="en-US" dirty="0">
                <a:latin typeface="Lucida Sans" pitchFamily="-107" charset="0"/>
              </a:rPr>
              <a:t>Binary Numbers</a:t>
            </a:r>
          </a:p>
        </p:txBody>
      </p:sp>
    </p:spTree>
    <p:extLst>
      <p:ext uri="{BB962C8B-B14F-4D97-AF65-F5344CB8AC3E}">
        <p14:creationId xmlns:p14="http://schemas.microsoft.com/office/powerpoint/2010/main" val="28060407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Line 2"/>
          <p:cNvSpPr>
            <a:spLocks noChangeShapeType="1"/>
          </p:cNvSpPr>
          <p:nvPr/>
        </p:nvSpPr>
        <p:spPr bwMode="auto">
          <a:xfrm>
            <a:off x="0" y="762000"/>
            <a:ext cx="9144000" cy="0"/>
          </a:xfrm>
          <a:prstGeom prst="line">
            <a:avLst/>
          </a:prstGeom>
          <a:noFill/>
          <a:ln w="50800">
            <a:solidFill>
              <a:srgbClr val="C6E8B4"/>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5235" name="Rectangle 3"/>
          <p:cNvSpPr>
            <a:spLocks noChangeArrowheads="1"/>
          </p:cNvSpPr>
          <p:nvPr/>
        </p:nvSpPr>
        <p:spPr bwMode="auto">
          <a:xfrm>
            <a:off x="0" y="883799"/>
            <a:ext cx="9144000" cy="60016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marL="225425" indent="-225425">
              <a:buFontTx/>
              <a:buChar char="•"/>
            </a:pPr>
            <a:r>
              <a:rPr lang="en-US" sz="2400" b="0" dirty="0"/>
              <a:t>Converting decimal fraction to binary</a:t>
            </a:r>
          </a:p>
          <a:p>
            <a:pPr marL="682625" lvl="1" indent="-225425">
              <a:buFontTx/>
              <a:buChar char="•"/>
            </a:pPr>
            <a:r>
              <a:rPr lang="en-US" sz="2400" b="0" dirty="0"/>
              <a:t>Multiply fraction by 2</a:t>
            </a:r>
          </a:p>
          <a:p>
            <a:pPr marL="682625" lvl="1" indent="-225425">
              <a:buFontTx/>
              <a:buChar char="•"/>
            </a:pPr>
            <a:r>
              <a:rPr lang="en-US" sz="2400" dirty="0"/>
              <a:t>If the number is &gt; 0</a:t>
            </a:r>
          </a:p>
          <a:p>
            <a:pPr marL="1139825" lvl="2" indent="-225425">
              <a:buFontTx/>
              <a:buChar char="•"/>
            </a:pPr>
            <a:r>
              <a:rPr lang="en-US" sz="2400" dirty="0"/>
              <a:t>Subtract 1 and repeat</a:t>
            </a:r>
          </a:p>
          <a:p>
            <a:pPr marL="682625" lvl="1" indent="-225425">
              <a:buFontTx/>
              <a:buChar char="•"/>
            </a:pPr>
            <a:r>
              <a:rPr lang="en-US" sz="2400" b="0" dirty="0"/>
              <a:t>Stop when the number equals 0 (repeating numbers stop at precision required)</a:t>
            </a:r>
          </a:p>
          <a:p>
            <a:pPr marL="682625" lvl="1" indent="-225425">
              <a:buFontTx/>
              <a:buChar char="•"/>
            </a:pPr>
            <a:r>
              <a:rPr lang="en-US" sz="2400" dirty="0"/>
              <a:t>Assemble the binary number from the carry</a:t>
            </a:r>
            <a:endParaRPr lang="en-US" sz="2400" b="0" dirty="0"/>
          </a:p>
          <a:p>
            <a:pPr marL="682625" lvl="1" indent="-225425">
              <a:buFontTx/>
              <a:buChar char="•"/>
            </a:pPr>
            <a:r>
              <a:rPr lang="en-US" sz="2400" dirty="0"/>
              <a:t>.35</a:t>
            </a:r>
          </a:p>
          <a:p>
            <a:pPr marL="1139825" lvl="2" indent="-225425">
              <a:buFontTx/>
              <a:buChar char="•"/>
            </a:pPr>
            <a:r>
              <a:rPr lang="en-US" sz="2400" b="0" dirty="0"/>
              <a:t>.35 * 2 = </a:t>
            </a:r>
            <a:r>
              <a:rPr lang="en-US" sz="2400" b="0" dirty="0">
                <a:solidFill>
                  <a:schemeClr val="accent6"/>
                </a:solidFill>
              </a:rPr>
              <a:t>0</a:t>
            </a:r>
            <a:r>
              <a:rPr lang="en-US" sz="2400" b="0" dirty="0"/>
              <a:t>.</a:t>
            </a:r>
            <a:r>
              <a:rPr lang="en-US" sz="2400" dirty="0"/>
              <a:t>7</a:t>
            </a:r>
            <a:endParaRPr lang="en-US" sz="2400" b="0" dirty="0"/>
          </a:p>
          <a:p>
            <a:pPr marL="1139825" lvl="2" indent="-225425">
              <a:buFontTx/>
              <a:buChar char="•"/>
            </a:pPr>
            <a:r>
              <a:rPr lang="en-US" sz="2400" dirty="0"/>
              <a:t>.7 *2 = </a:t>
            </a:r>
            <a:r>
              <a:rPr lang="en-US" sz="2400" dirty="0">
                <a:solidFill>
                  <a:schemeClr val="accent6"/>
                </a:solidFill>
              </a:rPr>
              <a:t>1</a:t>
            </a:r>
            <a:r>
              <a:rPr lang="en-US" sz="2400" dirty="0"/>
              <a:t>.4</a:t>
            </a:r>
          </a:p>
          <a:p>
            <a:pPr marL="1139825" lvl="2" indent="-225425">
              <a:buFontTx/>
              <a:buChar char="•"/>
            </a:pPr>
            <a:r>
              <a:rPr lang="en-US" sz="2400" b="0" dirty="0"/>
              <a:t>.4*2 = </a:t>
            </a:r>
            <a:r>
              <a:rPr lang="en-US" sz="2400" b="0" dirty="0">
                <a:solidFill>
                  <a:schemeClr val="accent6"/>
                </a:solidFill>
              </a:rPr>
              <a:t>0</a:t>
            </a:r>
            <a:r>
              <a:rPr lang="en-US" sz="2400" b="0" dirty="0"/>
              <a:t>.8</a:t>
            </a:r>
          </a:p>
          <a:p>
            <a:pPr marL="1139825" lvl="2" indent="-225425">
              <a:buFontTx/>
              <a:buChar char="•"/>
            </a:pPr>
            <a:r>
              <a:rPr lang="en-US" sz="2400" dirty="0"/>
              <a:t>.8*2 = </a:t>
            </a:r>
            <a:r>
              <a:rPr lang="en-US" sz="2400" dirty="0">
                <a:solidFill>
                  <a:schemeClr val="accent6"/>
                </a:solidFill>
              </a:rPr>
              <a:t>1</a:t>
            </a:r>
            <a:r>
              <a:rPr lang="en-US" sz="2400" dirty="0"/>
              <a:t>.6</a:t>
            </a:r>
          </a:p>
          <a:p>
            <a:pPr marL="1139825" lvl="2" indent="-225425">
              <a:buFontTx/>
              <a:buChar char="•"/>
            </a:pPr>
            <a:r>
              <a:rPr lang="en-US" sz="2400" b="0" dirty="0"/>
              <a:t>.6*2 = </a:t>
            </a:r>
            <a:r>
              <a:rPr lang="en-US" sz="2400" b="0" dirty="0">
                <a:solidFill>
                  <a:schemeClr val="accent6"/>
                </a:solidFill>
              </a:rPr>
              <a:t>1</a:t>
            </a:r>
            <a:r>
              <a:rPr lang="en-US" sz="2400" b="0" dirty="0"/>
              <a:t>.2</a:t>
            </a:r>
          </a:p>
          <a:p>
            <a:pPr marL="1139825" lvl="2" indent="-225425">
              <a:buFontTx/>
              <a:buChar char="•"/>
            </a:pPr>
            <a:r>
              <a:rPr lang="en-US" sz="2400" dirty="0"/>
              <a:t>.2*2 = </a:t>
            </a:r>
            <a:r>
              <a:rPr lang="en-US" sz="2400" dirty="0">
                <a:solidFill>
                  <a:schemeClr val="accent6"/>
                </a:solidFill>
              </a:rPr>
              <a:t>0</a:t>
            </a:r>
            <a:r>
              <a:rPr lang="en-US" sz="2400" dirty="0"/>
              <a:t>.4 </a:t>
            </a:r>
          </a:p>
          <a:p>
            <a:pPr marL="682625" lvl="1" indent="-225425">
              <a:buFontTx/>
              <a:buChar char="•"/>
            </a:pPr>
            <a:r>
              <a:rPr lang="en-US" sz="2400" dirty="0"/>
              <a:t>.35 = .010110</a:t>
            </a:r>
          </a:p>
          <a:p>
            <a:pPr marL="1139825" lvl="2" indent="-225425">
              <a:buFontTx/>
              <a:buChar char="•"/>
            </a:pPr>
            <a:endParaRPr lang="en-US" sz="2400" b="0" dirty="0"/>
          </a:p>
        </p:txBody>
      </p:sp>
      <p:sp>
        <p:nvSpPr>
          <p:cNvPr id="60422" name="Text Box 5"/>
          <p:cNvSpPr txBox="1">
            <a:spLocks noChangeArrowheads="1"/>
          </p:cNvSpPr>
          <p:nvPr/>
        </p:nvSpPr>
        <p:spPr bwMode="auto">
          <a:xfrm>
            <a:off x="0" y="350399"/>
            <a:ext cx="701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pitchFamily="-107" charset="-128"/>
              </a:defRPr>
            </a:lvl1pPr>
            <a:lvl2pPr marL="37931725" indent="-37474525" eaLnBrk="0" hangingPunct="0">
              <a:defRPr sz="2400" b="1">
                <a:solidFill>
                  <a:schemeClr val="tx1"/>
                </a:solidFill>
                <a:latin typeface="Arial" charset="0"/>
                <a:ea typeface="ＭＳ Ｐゴシック" pitchFamily="-107" charset="-128"/>
              </a:defRPr>
            </a:lvl2pPr>
            <a:lvl3pPr eaLnBrk="0" hangingPunct="0">
              <a:defRPr sz="2400" b="1">
                <a:solidFill>
                  <a:schemeClr val="tx1"/>
                </a:solidFill>
                <a:latin typeface="Arial" charset="0"/>
                <a:ea typeface="ＭＳ Ｐゴシック" pitchFamily="-107" charset="-128"/>
              </a:defRPr>
            </a:lvl3pPr>
            <a:lvl4pPr eaLnBrk="0" hangingPunct="0">
              <a:defRPr sz="2400" b="1">
                <a:solidFill>
                  <a:schemeClr val="tx1"/>
                </a:solidFill>
                <a:latin typeface="Arial" charset="0"/>
                <a:ea typeface="ＭＳ Ｐゴシック" pitchFamily="-107" charset="-128"/>
              </a:defRPr>
            </a:lvl4pPr>
            <a:lvl5pPr eaLnBrk="0" hangingPunct="0">
              <a:defRPr sz="2400" b="1">
                <a:solidFill>
                  <a:schemeClr val="tx1"/>
                </a:solidFill>
                <a:latin typeface="Arial" charset="0"/>
                <a:ea typeface="ＭＳ Ｐゴシック" pitchFamily="-107" charset="-128"/>
              </a:defRPr>
            </a:lvl5pPr>
            <a:lvl6pPr marL="457200" eaLnBrk="0" fontAlgn="base" hangingPunct="0">
              <a:spcBef>
                <a:spcPct val="0"/>
              </a:spcBef>
              <a:spcAft>
                <a:spcPct val="0"/>
              </a:spcAft>
              <a:defRPr sz="2400" b="1">
                <a:solidFill>
                  <a:schemeClr val="tx1"/>
                </a:solidFill>
                <a:latin typeface="Arial" charset="0"/>
                <a:ea typeface="ＭＳ Ｐゴシック" pitchFamily="-107" charset="-128"/>
              </a:defRPr>
            </a:lvl6pPr>
            <a:lvl7pPr marL="914400" eaLnBrk="0" fontAlgn="base" hangingPunct="0">
              <a:spcBef>
                <a:spcPct val="0"/>
              </a:spcBef>
              <a:spcAft>
                <a:spcPct val="0"/>
              </a:spcAft>
              <a:defRPr sz="2400" b="1">
                <a:solidFill>
                  <a:schemeClr val="tx1"/>
                </a:solidFill>
                <a:latin typeface="Arial" charset="0"/>
                <a:ea typeface="ＭＳ Ｐゴシック" pitchFamily="-107" charset="-128"/>
              </a:defRPr>
            </a:lvl7pPr>
            <a:lvl8pPr marL="1371600" eaLnBrk="0" fontAlgn="base" hangingPunct="0">
              <a:spcBef>
                <a:spcPct val="0"/>
              </a:spcBef>
              <a:spcAft>
                <a:spcPct val="0"/>
              </a:spcAft>
              <a:defRPr sz="2400" b="1">
                <a:solidFill>
                  <a:schemeClr val="tx1"/>
                </a:solidFill>
                <a:latin typeface="Arial" charset="0"/>
                <a:ea typeface="ＭＳ Ｐゴシック" pitchFamily="-107" charset="-128"/>
              </a:defRPr>
            </a:lvl8pPr>
            <a:lvl9pPr marL="1828800" eaLnBrk="0" fontAlgn="base" hangingPunct="0">
              <a:spcBef>
                <a:spcPct val="0"/>
              </a:spcBef>
              <a:spcAft>
                <a:spcPct val="0"/>
              </a:spcAft>
              <a:defRPr sz="2400" b="1">
                <a:solidFill>
                  <a:schemeClr val="tx1"/>
                </a:solidFill>
                <a:latin typeface="Arial" charset="0"/>
                <a:ea typeface="ＭＳ Ｐゴシック" pitchFamily="-107" charset="-128"/>
              </a:defRPr>
            </a:lvl9pPr>
          </a:lstStyle>
          <a:p>
            <a:pPr eaLnBrk="1" hangingPunct="1"/>
            <a:r>
              <a:rPr lang="en-US" dirty="0">
                <a:latin typeface="Lucida Sans" pitchFamily="-107" charset="0"/>
              </a:rPr>
              <a:t>Binary Numbers</a:t>
            </a:r>
          </a:p>
        </p:txBody>
      </p:sp>
    </p:spTree>
    <p:extLst>
      <p:ext uri="{BB962C8B-B14F-4D97-AF65-F5344CB8AC3E}">
        <p14:creationId xmlns:p14="http://schemas.microsoft.com/office/powerpoint/2010/main" val="1117919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Line 2"/>
          <p:cNvSpPr>
            <a:spLocks noChangeShapeType="1"/>
          </p:cNvSpPr>
          <p:nvPr/>
        </p:nvSpPr>
        <p:spPr bwMode="auto">
          <a:xfrm>
            <a:off x="0" y="762000"/>
            <a:ext cx="9144000" cy="0"/>
          </a:xfrm>
          <a:prstGeom prst="line">
            <a:avLst/>
          </a:prstGeom>
          <a:noFill/>
          <a:ln w="50800">
            <a:solidFill>
              <a:srgbClr val="C6E8B4"/>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5235" name="Rectangle 3"/>
          <p:cNvSpPr>
            <a:spLocks noChangeArrowheads="1"/>
          </p:cNvSpPr>
          <p:nvPr/>
        </p:nvSpPr>
        <p:spPr bwMode="auto">
          <a:xfrm>
            <a:off x="2459" y="534925"/>
            <a:ext cx="9144000" cy="6370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marL="225425" indent="-225425">
              <a:buFontTx/>
              <a:buChar char="•"/>
            </a:pPr>
            <a:r>
              <a:rPr lang="en-US" sz="2400" b="0" dirty="0"/>
              <a:t>Most significant bit is a sign bit</a:t>
            </a:r>
          </a:p>
          <a:p>
            <a:pPr marL="682625" lvl="1" indent="-225425">
              <a:buFontTx/>
              <a:buChar char="•"/>
            </a:pPr>
            <a:r>
              <a:rPr lang="en-US" sz="2400" dirty="0"/>
              <a:t>If bit is a 1, number is negative</a:t>
            </a:r>
          </a:p>
          <a:p>
            <a:pPr marL="682625" lvl="1" indent="-225425">
              <a:buFontTx/>
              <a:buChar char="•"/>
            </a:pPr>
            <a:r>
              <a:rPr lang="en-US" sz="2400" b="0" dirty="0"/>
              <a:t>If bit is a 0, number is positive</a:t>
            </a:r>
          </a:p>
          <a:p>
            <a:pPr marL="225425" indent="-225425">
              <a:buFontTx/>
              <a:buChar char="•"/>
            </a:pPr>
            <a:r>
              <a:rPr lang="en-US" sz="2400" b="0" dirty="0"/>
              <a:t>2’s Complement</a:t>
            </a:r>
          </a:p>
          <a:p>
            <a:pPr marL="682625" lvl="1" indent="-225425">
              <a:buFontTx/>
              <a:buChar char="•"/>
            </a:pPr>
            <a:r>
              <a:rPr lang="en-US" sz="2400" dirty="0"/>
              <a:t>First take the 1’s complement of the binary number</a:t>
            </a:r>
          </a:p>
          <a:p>
            <a:pPr marL="682625" lvl="1" indent="-225425">
              <a:buFontTx/>
              <a:buChar char="•"/>
            </a:pPr>
            <a:r>
              <a:rPr lang="en-US" sz="2400" dirty="0"/>
              <a:t> 8 = 00001000</a:t>
            </a:r>
          </a:p>
          <a:p>
            <a:pPr marL="682625" lvl="1" indent="-225425">
              <a:buFontTx/>
              <a:buChar char="•"/>
            </a:pPr>
            <a:r>
              <a:rPr lang="en-US" sz="2400" b="0" dirty="0"/>
              <a:t>1’s complement</a:t>
            </a:r>
          </a:p>
          <a:p>
            <a:pPr marL="1139825" lvl="2" indent="-225425">
              <a:buFontTx/>
              <a:buChar char="•"/>
            </a:pPr>
            <a:r>
              <a:rPr lang="en-US" sz="2400" dirty="0"/>
              <a:t>11110111</a:t>
            </a:r>
          </a:p>
          <a:p>
            <a:pPr marL="682625" lvl="1" indent="-225425">
              <a:buFontTx/>
              <a:buChar char="•"/>
            </a:pPr>
            <a:r>
              <a:rPr lang="en-US" sz="2400" b="0" dirty="0"/>
              <a:t>2’s complement – add 1 to 1’s complement</a:t>
            </a:r>
          </a:p>
          <a:p>
            <a:pPr marL="1139825" lvl="2" indent="-225425">
              <a:buFontTx/>
              <a:buChar char="•"/>
            </a:pPr>
            <a:r>
              <a:rPr lang="en-US" sz="2400" dirty="0"/>
              <a:t>11111000 = -8</a:t>
            </a:r>
          </a:p>
          <a:p>
            <a:pPr marL="225425" indent="-225425">
              <a:buFontTx/>
              <a:buChar char="•"/>
            </a:pPr>
            <a:r>
              <a:rPr lang="en-US" sz="2400" dirty="0"/>
              <a:t>Converting back</a:t>
            </a:r>
          </a:p>
          <a:p>
            <a:pPr marL="682625" lvl="1" indent="-225425">
              <a:buFontTx/>
              <a:buChar char="•"/>
            </a:pPr>
            <a:r>
              <a:rPr lang="en-US" sz="2400" dirty="0"/>
              <a:t>Subtract 1	</a:t>
            </a:r>
          </a:p>
          <a:p>
            <a:pPr marL="1139825" lvl="2" indent="-225425">
              <a:buFontTx/>
              <a:buChar char="•"/>
            </a:pPr>
            <a:r>
              <a:rPr lang="en-US" sz="2400" dirty="0"/>
              <a:t>11111000 – 1 = 11110111</a:t>
            </a:r>
          </a:p>
          <a:p>
            <a:pPr marL="1139825" lvl="2" indent="-225425">
              <a:buFontTx/>
              <a:buChar char="•"/>
            </a:pPr>
            <a:r>
              <a:rPr lang="en-US" sz="2400" dirty="0"/>
              <a:t>Take 1’s complement 00001000</a:t>
            </a:r>
          </a:p>
          <a:p>
            <a:pPr marL="1139825" lvl="2" indent="-225425">
              <a:buFontTx/>
              <a:buChar char="•"/>
            </a:pPr>
            <a:r>
              <a:rPr lang="en-US" sz="2400" dirty="0"/>
              <a:t>Convert to decimal</a:t>
            </a:r>
          </a:p>
          <a:p>
            <a:pPr marL="682625" lvl="1" indent="-225425">
              <a:buFontTx/>
              <a:buChar char="•"/>
            </a:pPr>
            <a:r>
              <a:rPr lang="en-US" sz="2400" dirty="0"/>
              <a:t>http://academic.evergreen.edu/projects/biophysics/technotes/program/2s_comp.htm</a:t>
            </a:r>
            <a:endParaRPr lang="en-US" sz="2400" b="0" dirty="0"/>
          </a:p>
        </p:txBody>
      </p:sp>
      <p:sp>
        <p:nvSpPr>
          <p:cNvPr id="60422" name="Text Box 5"/>
          <p:cNvSpPr txBox="1">
            <a:spLocks noChangeArrowheads="1"/>
          </p:cNvSpPr>
          <p:nvPr/>
        </p:nvSpPr>
        <p:spPr bwMode="auto">
          <a:xfrm>
            <a:off x="0" y="76200"/>
            <a:ext cx="701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pitchFamily="-107" charset="-128"/>
              </a:defRPr>
            </a:lvl1pPr>
            <a:lvl2pPr marL="37931725" indent="-37474525" eaLnBrk="0" hangingPunct="0">
              <a:defRPr sz="2400" b="1">
                <a:solidFill>
                  <a:schemeClr val="tx1"/>
                </a:solidFill>
                <a:latin typeface="Arial" charset="0"/>
                <a:ea typeface="ＭＳ Ｐゴシック" pitchFamily="-107" charset="-128"/>
              </a:defRPr>
            </a:lvl2pPr>
            <a:lvl3pPr eaLnBrk="0" hangingPunct="0">
              <a:defRPr sz="2400" b="1">
                <a:solidFill>
                  <a:schemeClr val="tx1"/>
                </a:solidFill>
                <a:latin typeface="Arial" charset="0"/>
                <a:ea typeface="ＭＳ Ｐゴシック" pitchFamily="-107" charset="-128"/>
              </a:defRPr>
            </a:lvl3pPr>
            <a:lvl4pPr eaLnBrk="0" hangingPunct="0">
              <a:defRPr sz="2400" b="1">
                <a:solidFill>
                  <a:schemeClr val="tx1"/>
                </a:solidFill>
                <a:latin typeface="Arial" charset="0"/>
                <a:ea typeface="ＭＳ Ｐゴシック" pitchFamily="-107" charset="-128"/>
              </a:defRPr>
            </a:lvl4pPr>
            <a:lvl5pPr eaLnBrk="0" hangingPunct="0">
              <a:defRPr sz="2400" b="1">
                <a:solidFill>
                  <a:schemeClr val="tx1"/>
                </a:solidFill>
                <a:latin typeface="Arial" charset="0"/>
                <a:ea typeface="ＭＳ Ｐゴシック" pitchFamily="-107" charset="-128"/>
              </a:defRPr>
            </a:lvl5pPr>
            <a:lvl6pPr marL="457200" eaLnBrk="0" fontAlgn="base" hangingPunct="0">
              <a:spcBef>
                <a:spcPct val="0"/>
              </a:spcBef>
              <a:spcAft>
                <a:spcPct val="0"/>
              </a:spcAft>
              <a:defRPr sz="2400" b="1">
                <a:solidFill>
                  <a:schemeClr val="tx1"/>
                </a:solidFill>
                <a:latin typeface="Arial" charset="0"/>
                <a:ea typeface="ＭＳ Ｐゴシック" pitchFamily="-107" charset="-128"/>
              </a:defRPr>
            </a:lvl6pPr>
            <a:lvl7pPr marL="914400" eaLnBrk="0" fontAlgn="base" hangingPunct="0">
              <a:spcBef>
                <a:spcPct val="0"/>
              </a:spcBef>
              <a:spcAft>
                <a:spcPct val="0"/>
              </a:spcAft>
              <a:defRPr sz="2400" b="1">
                <a:solidFill>
                  <a:schemeClr val="tx1"/>
                </a:solidFill>
                <a:latin typeface="Arial" charset="0"/>
                <a:ea typeface="ＭＳ Ｐゴシック" pitchFamily="-107" charset="-128"/>
              </a:defRPr>
            </a:lvl7pPr>
            <a:lvl8pPr marL="1371600" eaLnBrk="0" fontAlgn="base" hangingPunct="0">
              <a:spcBef>
                <a:spcPct val="0"/>
              </a:spcBef>
              <a:spcAft>
                <a:spcPct val="0"/>
              </a:spcAft>
              <a:defRPr sz="2400" b="1">
                <a:solidFill>
                  <a:schemeClr val="tx1"/>
                </a:solidFill>
                <a:latin typeface="Arial" charset="0"/>
                <a:ea typeface="ＭＳ Ｐゴシック" pitchFamily="-107" charset="-128"/>
              </a:defRPr>
            </a:lvl8pPr>
            <a:lvl9pPr marL="1828800" eaLnBrk="0" fontAlgn="base" hangingPunct="0">
              <a:spcBef>
                <a:spcPct val="0"/>
              </a:spcBef>
              <a:spcAft>
                <a:spcPct val="0"/>
              </a:spcAft>
              <a:defRPr sz="2400" b="1">
                <a:solidFill>
                  <a:schemeClr val="tx1"/>
                </a:solidFill>
                <a:latin typeface="Arial" charset="0"/>
                <a:ea typeface="ＭＳ Ｐゴシック" pitchFamily="-107" charset="-128"/>
              </a:defRPr>
            </a:lvl9pPr>
          </a:lstStyle>
          <a:p>
            <a:pPr eaLnBrk="1" hangingPunct="1"/>
            <a:r>
              <a:rPr lang="en-US" dirty="0">
                <a:latin typeface="Lucida Sans" pitchFamily="-107" charset="0"/>
              </a:rPr>
              <a:t>Negative Numbers</a:t>
            </a:r>
          </a:p>
        </p:txBody>
      </p:sp>
    </p:spTree>
    <p:extLst>
      <p:ext uri="{BB962C8B-B14F-4D97-AF65-F5344CB8AC3E}">
        <p14:creationId xmlns:p14="http://schemas.microsoft.com/office/powerpoint/2010/main" val="1160941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523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152400"/>
            <a:ext cx="8229600" cy="1143000"/>
          </a:xfrm>
        </p:spPr>
        <p:txBody>
          <a:bodyPr/>
          <a:lstStyle/>
          <a:p>
            <a:r>
              <a:rPr lang="en-US" dirty="0"/>
              <a:t>Binary Number Conversion</a:t>
            </a:r>
          </a:p>
        </p:txBody>
      </p:sp>
      <p:sp>
        <p:nvSpPr>
          <p:cNvPr id="5" name="Content Placeholder 4"/>
          <p:cNvSpPr>
            <a:spLocks noGrp="1"/>
          </p:cNvSpPr>
          <p:nvPr>
            <p:ph idx="1"/>
          </p:nvPr>
        </p:nvSpPr>
        <p:spPr>
          <a:xfrm>
            <a:off x="990600" y="1600200"/>
            <a:ext cx="6400800" cy="3474720"/>
          </a:xfrm>
          <a:prstGeom prst="rect">
            <a:avLst/>
          </a:prstGeom>
        </p:spPr>
        <p:txBody>
          <a:bodyPr/>
          <a:lstStyle/>
          <a:p>
            <a:r>
              <a:rPr lang="en-US" dirty="0"/>
              <a:t>11111000</a:t>
            </a:r>
          </a:p>
          <a:p>
            <a:r>
              <a:rPr lang="en-US" dirty="0"/>
              <a:t>00010000</a:t>
            </a:r>
          </a:p>
          <a:p>
            <a:r>
              <a:rPr lang="en-US" dirty="0"/>
              <a:t>00001000</a:t>
            </a:r>
          </a:p>
          <a:p>
            <a:r>
              <a:rPr lang="en-US" dirty="0"/>
              <a:t>00000001</a:t>
            </a:r>
          </a:p>
          <a:p>
            <a:r>
              <a:rPr lang="en-US" dirty="0"/>
              <a:t>11111110</a:t>
            </a:r>
          </a:p>
          <a:p>
            <a:r>
              <a:rPr lang="en-US" dirty="0"/>
              <a:t>11111111</a:t>
            </a:r>
          </a:p>
        </p:txBody>
      </p:sp>
    </p:spTree>
    <p:extLst>
      <p:ext uri="{BB962C8B-B14F-4D97-AF65-F5344CB8AC3E}">
        <p14:creationId xmlns:p14="http://schemas.microsoft.com/office/powerpoint/2010/main" val="337506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057400"/>
            <a:ext cx="3505200" cy="3505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Software Development</a:t>
            </a:r>
          </a:p>
        </p:txBody>
      </p:sp>
      <p:pic>
        <p:nvPicPr>
          <p:cNvPr id="5" name="Content Placeholder 4" descr="Information Reporting and Account Transactions Demo - Windows Internet Explorer"/>
          <p:cNvPicPr>
            <a:picLocks noGrp="1" noChangeAspect="1"/>
          </p:cNvPicPr>
          <p:nvPr>
            <p:ph idx="1"/>
          </p:nvPr>
        </p:nvPicPr>
        <p:blipFill rotWithShape="1">
          <a:blip r:embed="rId3">
            <a:extLst>
              <a:ext uri="{28A0092B-C50C-407E-A947-70E740481C1C}">
                <a14:useLocalDpi xmlns:a14="http://schemas.microsoft.com/office/drawing/2010/main" val="0"/>
              </a:ext>
            </a:extLst>
          </a:blip>
          <a:srcRect t="39095" r="33874" b="4623"/>
          <a:stretch/>
        </p:blipFill>
        <p:spPr>
          <a:xfrm>
            <a:off x="490874" y="2362200"/>
            <a:ext cx="5147926" cy="2660374"/>
          </a:xfrm>
        </p:spPr>
      </p:pic>
    </p:spTree>
    <p:extLst>
      <p:ext uri="{BB962C8B-B14F-4D97-AF65-F5344CB8AC3E}">
        <p14:creationId xmlns:p14="http://schemas.microsoft.com/office/powerpoint/2010/main" val="15288111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a:t>Decimal Number Conversion</a:t>
            </a:r>
          </a:p>
        </p:txBody>
      </p:sp>
      <p:sp>
        <p:nvSpPr>
          <p:cNvPr id="3" name="Content Placeholder 2"/>
          <p:cNvSpPr>
            <a:spLocks noGrp="1"/>
          </p:cNvSpPr>
          <p:nvPr>
            <p:ph idx="1"/>
          </p:nvPr>
        </p:nvSpPr>
        <p:spPr/>
        <p:txBody>
          <a:bodyPr/>
          <a:lstStyle/>
          <a:p>
            <a:r>
              <a:rPr lang="en-US" dirty="0"/>
              <a:t>128</a:t>
            </a:r>
          </a:p>
          <a:p>
            <a:r>
              <a:rPr lang="en-US" dirty="0"/>
              <a:t>96</a:t>
            </a:r>
          </a:p>
          <a:p>
            <a:r>
              <a:rPr lang="en-US" dirty="0"/>
              <a:t>202</a:t>
            </a:r>
          </a:p>
          <a:p>
            <a:endParaRPr lang="en-US" dirty="0"/>
          </a:p>
        </p:txBody>
      </p:sp>
    </p:spTree>
    <p:extLst>
      <p:ext uri="{BB962C8B-B14F-4D97-AF65-F5344CB8AC3E}">
        <p14:creationId xmlns:p14="http://schemas.microsoft.com/office/powerpoint/2010/main" val="16319024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3</a:t>
            </a:r>
          </a:p>
        </p:txBody>
      </p:sp>
      <p:sp>
        <p:nvSpPr>
          <p:cNvPr id="3" name="Text Placeholder 2"/>
          <p:cNvSpPr>
            <a:spLocks noGrp="1"/>
          </p:cNvSpPr>
          <p:nvPr>
            <p:ph type="body" idx="1"/>
          </p:nvPr>
        </p:nvSpPr>
        <p:spPr/>
        <p:txBody>
          <a:bodyPr/>
          <a:lstStyle/>
          <a:p>
            <a:r>
              <a:rPr lang="en-US" dirty="0"/>
              <a:t>Selections</a:t>
            </a:r>
          </a:p>
        </p:txBody>
      </p:sp>
    </p:spTree>
    <p:extLst>
      <p:ext uri="{BB962C8B-B14F-4D97-AF65-F5344CB8AC3E}">
        <p14:creationId xmlns:p14="http://schemas.microsoft.com/office/powerpoint/2010/main" val="31874846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85800" y="990600"/>
            <a:ext cx="7772400" cy="533400"/>
          </a:xfrm>
        </p:spPr>
        <p:txBody>
          <a:bodyPr>
            <a:normAutofit fontScale="90000"/>
          </a:bodyPr>
          <a:lstStyle/>
          <a:p>
            <a:pPr>
              <a:defRPr/>
            </a:pPr>
            <a:r>
              <a:rPr lang="en-US" sz="3900" dirty="0">
                <a:latin typeface="Times New Roman" charset="0"/>
                <a:cs typeface="+mj-cs"/>
              </a:rPr>
              <a:t>The </a:t>
            </a:r>
            <a:r>
              <a:rPr lang="en-US" sz="3900" dirty="0" err="1">
                <a:latin typeface="Courier New" charset="0"/>
                <a:cs typeface="+mj-cs"/>
              </a:rPr>
              <a:t>boolean</a:t>
            </a:r>
            <a:r>
              <a:rPr lang="en-US" sz="3900" dirty="0">
                <a:latin typeface="Times New Roman" charset="0"/>
                <a:cs typeface="+mj-cs"/>
              </a:rPr>
              <a:t> Type and Operators</a:t>
            </a:r>
            <a:endParaRPr lang="en-US" dirty="0">
              <a:latin typeface="Times New Roman" charset="0"/>
              <a:cs typeface="+mj-cs"/>
            </a:endParaRPr>
          </a:p>
        </p:txBody>
      </p:sp>
      <p:sp>
        <p:nvSpPr>
          <p:cNvPr id="6148" name="Rectangle 3"/>
          <p:cNvSpPr>
            <a:spLocks noGrp="1" noChangeArrowheads="1"/>
          </p:cNvSpPr>
          <p:nvPr>
            <p:ph type="body" idx="1"/>
          </p:nvPr>
        </p:nvSpPr>
        <p:spPr>
          <a:xfrm>
            <a:off x="457200" y="2362200"/>
            <a:ext cx="8305800" cy="4051300"/>
          </a:xfrm>
        </p:spPr>
        <p:txBody>
          <a:bodyPr/>
          <a:lstStyle/>
          <a:p>
            <a:pPr marL="0" indent="0">
              <a:spcBef>
                <a:spcPct val="100000"/>
              </a:spcBef>
              <a:buFont typeface="Monotype Sorts" charset="0"/>
              <a:buNone/>
              <a:defRPr/>
            </a:pPr>
            <a:r>
              <a:rPr lang="en-US" dirty="0">
                <a:latin typeface="Times New Roman" charset="0"/>
                <a:cs typeface="+mn-cs"/>
              </a:rPr>
              <a:t>Often in a program you need to compare two values, such as whether </a:t>
            </a:r>
            <a:r>
              <a:rPr lang="en-US" dirty="0" err="1">
                <a:latin typeface="Times New Roman" charset="0"/>
                <a:cs typeface="+mn-cs"/>
              </a:rPr>
              <a:t>i</a:t>
            </a:r>
            <a:r>
              <a:rPr lang="en-US" dirty="0">
                <a:latin typeface="Times New Roman" charset="0"/>
                <a:cs typeface="+mn-cs"/>
              </a:rPr>
              <a:t> is greater than j. Java provides six comparison operators (also known as relational operators) that can be used to compare two values. The result of the comparison is a Boolean value: true or false. </a:t>
            </a:r>
          </a:p>
          <a:p>
            <a:pPr marL="0" indent="0">
              <a:spcBef>
                <a:spcPct val="100000"/>
              </a:spcBef>
              <a:buFont typeface="Monotype Sorts" charset="0"/>
              <a:buNone/>
              <a:defRPr/>
            </a:pPr>
            <a:r>
              <a:rPr lang="en-US" sz="3000" b="1" dirty="0" err="1">
                <a:latin typeface="Courier New" charset="0"/>
                <a:cs typeface="+mn-cs"/>
              </a:rPr>
              <a:t>boolean</a:t>
            </a:r>
            <a:r>
              <a:rPr lang="en-US" sz="3000" b="1" dirty="0">
                <a:latin typeface="Courier New" charset="0"/>
                <a:cs typeface="+mn-cs"/>
              </a:rPr>
              <a:t> b = (1 &gt; 2);</a:t>
            </a:r>
            <a:r>
              <a:rPr lang="en-US" b="1" dirty="0">
                <a:latin typeface="Book Antiqua" charset="0"/>
                <a:cs typeface="+mn-cs"/>
              </a:rPr>
              <a:t> </a:t>
            </a:r>
            <a:endParaRPr lang="en-US" b="1" dirty="0">
              <a:latin typeface="Times New Roman" charset="0"/>
              <a:cs typeface="+mn-cs"/>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533400" y="457200"/>
            <a:ext cx="7772400" cy="1371600"/>
          </a:xfrm>
        </p:spPr>
        <p:txBody>
          <a:bodyPr/>
          <a:lstStyle/>
          <a:p>
            <a:pPr>
              <a:defRPr/>
            </a:pPr>
            <a:r>
              <a:rPr lang="en-US">
                <a:latin typeface="Times New Roman" charset="0"/>
                <a:cs typeface="+mj-cs"/>
              </a:rPr>
              <a:t>Relational Operators</a:t>
            </a:r>
          </a:p>
        </p:txBody>
      </p:sp>
      <p:sp>
        <p:nvSpPr>
          <p:cNvPr id="7172" name="Rectangle 5"/>
          <p:cNvSpPr>
            <a:spLocks noChangeArrowheads="1"/>
          </p:cNvSpPr>
          <p:nvPr/>
        </p:nvSpPr>
        <p:spPr bwMode="auto">
          <a:xfrm>
            <a:off x="0" y="26479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eaLnBrk="0" hangingPunct="0">
              <a:defRPr/>
            </a:pPr>
            <a:endParaRPr lang="en-US">
              <a:cs typeface="Arial" charset="0"/>
            </a:endParaRPr>
          </a:p>
        </p:txBody>
      </p:sp>
      <p:sp>
        <p:nvSpPr>
          <p:cNvPr id="7173" name="Rectangle 7"/>
          <p:cNvSpPr>
            <a:spLocks noChangeArrowheads="1"/>
          </p:cNvSpPr>
          <p:nvPr/>
        </p:nvSpPr>
        <p:spPr bwMode="auto">
          <a:xfrm>
            <a:off x="0" y="26479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eaLnBrk="0" hangingPunct="0">
              <a:defRPr/>
            </a:pPr>
            <a:endParaRPr lang="en-US">
              <a:cs typeface="Arial" charset="0"/>
            </a:endParaRPr>
          </a:p>
        </p:txBody>
      </p:sp>
      <p:graphicFrame>
        <p:nvGraphicFramePr>
          <p:cNvPr id="18437" name="Object 6"/>
          <p:cNvGraphicFramePr>
            <a:graphicFrameLocks noChangeAspect="1"/>
          </p:cNvGraphicFramePr>
          <p:nvPr>
            <p:extLst>
              <p:ext uri="{D42A27DB-BD31-4B8C-83A1-F6EECF244321}">
                <p14:modId xmlns:p14="http://schemas.microsoft.com/office/powerpoint/2010/main" val="1650541342"/>
              </p:ext>
            </p:extLst>
          </p:nvPr>
        </p:nvGraphicFramePr>
        <p:xfrm>
          <a:off x="228600" y="2209800"/>
          <a:ext cx="8794750" cy="3255963"/>
        </p:xfrm>
        <a:graphic>
          <a:graphicData uri="http://schemas.openxmlformats.org/presentationml/2006/ole">
            <mc:AlternateContent xmlns:mc="http://schemas.openxmlformats.org/markup-compatibility/2006">
              <mc:Choice xmlns:v="urn:schemas-microsoft-com:vml" Requires="v">
                <p:oleObj spid="_x0000_s9244" name="Picture" r:id="rId4" imgW="4229100" imgH="1562100" progId="Word.Picture.8">
                  <p:embed/>
                </p:oleObj>
              </mc:Choice>
              <mc:Fallback>
                <p:oleObj name="Picture" r:id="rId4" imgW="4229100" imgH="15621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2209800"/>
                        <a:ext cx="8794750" cy="325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685800" y="484264"/>
            <a:ext cx="7772400" cy="533400"/>
          </a:xfrm>
        </p:spPr>
        <p:txBody>
          <a:bodyPr>
            <a:normAutofit fontScale="90000"/>
          </a:bodyPr>
          <a:lstStyle/>
          <a:p>
            <a:pPr>
              <a:defRPr/>
            </a:pPr>
            <a:r>
              <a:rPr lang="en-US" dirty="0">
                <a:latin typeface="Times New Roman" charset="0"/>
                <a:cs typeface="+mj-cs"/>
              </a:rPr>
              <a:t>One-way </a:t>
            </a:r>
            <a:r>
              <a:rPr lang="en-US" sz="4200" dirty="0">
                <a:latin typeface="Courier New" charset="0"/>
                <a:cs typeface="+mj-cs"/>
              </a:rPr>
              <a:t>if</a:t>
            </a:r>
            <a:r>
              <a:rPr lang="en-US" dirty="0">
                <a:latin typeface="Times New Roman" charset="0"/>
                <a:cs typeface="+mj-cs"/>
              </a:rPr>
              <a:t> Statements</a:t>
            </a:r>
            <a:endParaRPr lang="en-US" sz="5400" dirty="0">
              <a:latin typeface="Times New Roman" charset="0"/>
              <a:cs typeface="+mj-cs"/>
            </a:endParaRPr>
          </a:p>
        </p:txBody>
      </p:sp>
      <p:sp>
        <p:nvSpPr>
          <p:cNvPr id="9220" name="Rectangle 6"/>
          <p:cNvSpPr>
            <a:spLocks noChangeArrowheads="1"/>
          </p:cNvSpPr>
          <p:nvPr/>
        </p:nvSpPr>
        <p:spPr bwMode="auto">
          <a:xfrm>
            <a:off x="1995488" y="207168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defRPr/>
            </a:pPr>
            <a:endParaRPr lang="en-US">
              <a:cs typeface="Arial" charset="0"/>
            </a:endParaRPr>
          </a:p>
        </p:txBody>
      </p:sp>
      <p:sp>
        <p:nvSpPr>
          <p:cNvPr id="9221" name="Rectangle 7"/>
          <p:cNvSpPr>
            <a:spLocks noGrp="1" noChangeArrowheads="1"/>
          </p:cNvSpPr>
          <p:nvPr>
            <p:ph type="body" idx="1"/>
          </p:nvPr>
        </p:nvSpPr>
        <p:spPr>
          <a:xfrm>
            <a:off x="304800" y="2084464"/>
            <a:ext cx="3886200" cy="914400"/>
          </a:xfrm>
        </p:spPr>
        <p:txBody>
          <a:bodyPr>
            <a:normAutofit fontScale="92500" lnSpcReduction="10000"/>
          </a:bodyPr>
          <a:lstStyle/>
          <a:p>
            <a:pPr>
              <a:lnSpc>
                <a:spcPct val="90000"/>
              </a:lnSpc>
              <a:buFont typeface="Monotype Sorts" charset="0"/>
              <a:buNone/>
              <a:defRPr/>
            </a:pPr>
            <a:r>
              <a:rPr lang="en-US" sz="2400">
                <a:latin typeface="Times New Roman" charset="0"/>
                <a:cs typeface="+mn-cs"/>
              </a:rPr>
              <a:t>if (boolean-expression) { </a:t>
            </a:r>
          </a:p>
          <a:p>
            <a:pPr>
              <a:lnSpc>
                <a:spcPct val="90000"/>
              </a:lnSpc>
              <a:spcBef>
                <a:spcPct val="0"/>
              </a:spcBef>
              <a:buFont typeface="Monotype Sorts" charset="0"/>
              <a:buNone/>
              <a:defRPr/>
            </a:pPr>
            <a:r>
              <a:rPr lang="en-US" sz="2400">
                <a:latin typeface="Times New Roman" charset="0"/>
                <a:cs typeface="+mn-cs"/>
              </a:rPr>
              <a:t>  statement(s);</a:t>
            </a:r>
          </a:p>
          <a:p>
            <a:pPr>
              <a:lnSpc>
                <a:spcPct val="90000"/>
              </a:lnSpc>
              <a:spcBef>
                <a:spcPct val="0"/>
              </a:spcBef>
              <a:buFont typeface="Monotype Sorts" charset="0"/>
              <a:buNone/>
              <a:defRPr/>
            </a:pPr>
            <a:r>
              <a:rPr lang="en-US" sz="2400">
                <a:latin typeface="Times New Roman" charset="0"/>
                <a:cs typeface="+mn-cs"/>
              </a:rPr>
              <a:t>}</a:t>
            </a:r>
          </a:p>
        </p:txBody>
      </p:sp>
      <p:pic>
        <p:nvPicPr>
          <p:cNvPr id="22533"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925" y="3430664"/>
            <a:ext cx="2460625" cy="34131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9223" name="Line 10"/>
          <p:cNvSpPr>
            <a:spLocks noChangeShapeType="1"/>
          </p:cNvSpPr>
          <p:nvPr/>
        </p:nvSpPr>
        <p:spPr bwMode="auto">
          <a:xfrm>
            <a:off x="1038225" y="2590800"/>
            <a:ext cx="654050" cy="1066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pic>
        <p:nvPicPr>
          <p:cNvPr id="2253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7450" y="3487814"/>
            <a:ext cx="5003800" cy="31559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9225" name="Line 11"/>
          <p:cNvSpPr>
            <a:spLocks noChangeShapeType="1"/>
          </p:cNvSpPr>
          <p:nvPr/>
        </p:nvSpPr>
        <p:spPr bwMode="auto">
          <a:xfrm>
            <a:off x="4918075" y="2540000"/>
            <a:ext cx="533400" cy="1117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9226" name="Rectangle 9"/>
          <p:cNvSpPr>
            <a:spLocks noChangeArrowheads="1"/>
          </p:cNvSpPr>
          <p:nvPr/>
        </p:nvSpPr>
        <p:spPr bwMode="auto">
          <a:xfrm>
            <a:off x="4800600" y="1170064"/>
            <a:ext cx="4191000" cy="2514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342900" indent="-342900" eaLnBrk="0" hangingPunct="0">
              <a:spcBef>
                <a:spcPct val="20000"/>
              </a:spcBef>
              <a:buClr>
                <a:schemeClr val="tx2"/>
              </a:buClr>
              <a:buSzPct val="75000"/>
              <a:buFont typeface="Monotype Sorts" charset="0"/>
              <a:buNone/>
              <a:defRPr/>
            </a:pPr>
            <a:r>
              <a:rPr lang="en-US">
                <a:cs typeface="Times New Roman" charset="0"/>
              </a:rPr>
              <a:t>if (radius &gt;= 0) {</a:t>
            </a:r>
          </a:p>
          <a:p>
            <a:pPr marL="342900" indent="-342900" eaLnBrk="0" hangingPunct="0">
              <a:spcBef>
                <a:spcPct val="20000"/>
              </a:spcBef>
              <a:buClr>
                <a:schemeClr val="tx2"/>
              </a:buClr>
              <a:buSzPct val="75000"/>
              <a:buFont typeface="Monotype Sorts" charset="0"/>
              <a:buNone/>
              <a:defRPr/>
            </a:pPr>
            <a:r>
              <a:rPr lang="en-US">
                <a:cs typeface="Times New Roman" charset="0"/>
              </a:rPr>
              <a:t>  area = radius * radius * PI;</a:t>
            </a:r>
          </a:p>
          <a:p>
            <a:pPr marL="342900" indent="-342900" eaLnBrk="0" hangingPunct="0">
              <a:spcBef>
                <a:spcPct val="20000"/>
              </a:spcBef>
              <a:buClr>
                <a:schemeClr val="tx2"/>
              </a:buClr>
              <a:buSzPct val="75000"/>
              <a:buFont typeface="Monotype Sorts" charset="0"/>
              <a:buNone/>
              <a:defRPr/>
            </a:pPr>
            <a:r>
              <a:rPr lang="en-US">
                <a:cs typeface="Times New Roman" charset="0"/>
              </a:rPr>
              <a:t>  System.out.println("The area"     </a:t>
            </a:r>
          </a:p>
          <a:p>
            <a:pPr marL="342900" indent="-342900" eaLnBrk="0" hangingPunct="0">
              <a:spcBef>
                <a:spcPct val="20000"/>
              </a:spcBef>
              <a:buClr>
                <a:schemeClr val="tx2"/>
              </a:buClr>
              <a:buSzPct val="75000"/>
              <a:buFont typeface="Monotype Sorts" charset="0"/>
              <a:buNone/>
              <a:defRPr/>
            </a:pPr>
            <a:r>
              <a:rPr lang="en-US">
                <a:cs typeface="Times New Roman" charset="0"/>
              </a:rPr>
              <a:t>    + " for the circle of radius " </a:t>
            </a:r>
          </a:p>
          <a:p>
            <a:pPr marL="342900" indent="-342900" eaLnBrk="0" hangingPunct="0">
              <a:spcBef>
                <a:spcPct val="20000"/>
              </a:spcBef>
              <a:buClr>
                <a:schemeClr val="tx2"/>
              </a:buClr>
              <a:buSzPct val="75000"/>
              <a:buFont typeface="Monotype Sorts" charset="0"/>
              <a:buNone/>
              <a:defRPr/>
            </a:pPr>
            <a:r>
              <a:rPr lang="en-US">
                <a:cs typeface="Times New Roman" charset="0"/>
              </a:rPr>
              <a:t>    + radius + " is " + area);</a:t>
            </a:r>
          </a:p>
          <a:p>
            <a:pPr marL="342900" indent="-342900" eaLnBrk="0" hangingPunct="0">
              <a:spcBef>
                <a:spcPct val="20000"/>
              </a:spcBef>
              <a:buClr>
                <a:schemeClr val="tx2"/>
              </a:buClr>
              <a:buSzPct val="75000"/>
              <a:buFont typeface="Monotype Sorts" charset="0"/>
              <a:buNone/>
              <a:defRPr/>
            </a:pPr>
            <a:r>
              <a:rPr lang="en-US">
                <a:cs typeface="Times New Roman" charset="0"/>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Number Placeholder 4"/>
          <p:cNvSpPr>
            <a:spLocks noGrp="1"/>
          </p:cNvSpPr>
          <p:nvPr>
            <p:ph type="sldNum" sz="quarter" idx="11"/>
          </p:nvPr>
        </p:nvSpPr>
        <p:spPr>
          <a:noFill/>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448BE892-6F83-0749-96A3-400DAE7A4A0C}" type="slidenum">
              <a:rPr lang="en-US" sz="1400"/>
              <a:pPr/>
              <a:t>45</a:t>
            </a:fld>
            <a:endParaRPr lang="en-US" sz="1400"/>
          </a:p>
        </p:txBody>
      </p:sp>
      <p:sp>
        <p:nvSpPr>
          <p:cNvPr id="12291" name="Rectangle 2"/>
          <p:cNvSpPr>
            <a:spLocks noGrp="1" noChangeArrowheads="1"/>
          </p:cNvSpPr>
          <p:nvPr>
            <p:ph type="title"/>
          </p:nvPr>
        </p:nvSpPr>
        <p:spPr>
          <a:xfrm>
            <a:off x="685800" y="0"/>
            <a:ext cx="7772400" cy="1066800"/>
          </a:xfrm>
        </p:spPr>
        <p:txBody>
          <a:bodyPr/>
          <a:lstStyle/>
          <a:p>
            <a:pPr>
              <a:defRPr/>
            </a:pPr>
            <a:r>
              <a:rPr lang="en-US" dirty="0">
                <a:latin typeface="Times New Roman" charset="0"/>
                <a:cs typeface="+mj-cs"/>
              </a:rPr>
              <a:t>The Two-way </a:t>
            </a:r>
            <a:r>
              <a:rPr lang="en-US" sz="4200" dirty="0">
                <a:latin typeface="Courier New" charset="0"/>
                <a:cs typeface="+mj-cs"/>
              </a:rPr>
              <a:t>if</a:t>
            </a:r>
            <a:r>
              <a:rPr lang="en-US" dirty="0">
                <a:latin typeface="Times New Roman" charset="0"/>
                <a:cs typeface="+mj-cs"/>
              </a:rPr>
              <a:t> Statement</a:t>
            </a:r>
            <a:endParaRPr lang="en-US" dirty="0">
              <a:solidFill>
                <a:schemeClr val="tx1"/>
              </a:solidFill>
              <a:latin typeface="Times New Roman" charset="0"/>
              <a:cs typeface="+mj-cs"/>
            </a:endParaRPr>
          </a:p>
        </p:txBody>
      </p:sp>
      <p:sp>
        <p:nvSpPr>
          <p:cNvPr id="25604" name="Rectangle 3"/>
          <p:cNvSpPr>
            <a:spLocks noGrp="1" noChangeArrowheads="1"/>
          </p:cNvSpPr>
          <p:nvPr>
            <p:ph type="body" idx="1"/>
          </p:nvPr>
        </p:nvSpPr>
        <p:spPr>
          <a:xfrm>
            <a:off x="692150" y="1085850"/>
            <a:ext cx="8001000" cy="2057400"/>
          </a:xfrm>
        </p:spPr>
        <p:txBody>
          <a:bodyPr/>
          <a:lstStyle/>
          <a:p>
            <a:pPr>
              <a:lnSpc>
                <a:spcPct val="90000"/>
              </a:lnSpc>
              <a:buFont typeface="Monotype Sorts" charset="0"/>
              <a:buNone/>
              <a:defRPr/>
            </a:pPr>
            <a:r>
              <a:rPr lang="en-US" sz="2000" b="1">
                <a:solidFill>
                  <a:srgbClr val="000000"/>
                </a:solidFill>
                <a:latin typeface="Courier New" charset="0"/>
                <a:cs typeface="+mn-cs"/>
              </a:rPr>
              <a:t>if (boolean-expression) { </a:t>
            </a:r>
          </a:p>
          <a:p>
            <a:pPr>
              <a:lnSpc>
                <a:spcPct val="90000"/>
              </a:lnSpc>
              <a:buFont typeface="Monotype Sorts" charset="0"/>
              <a:buNone/>
              <a:defRPr/>
            </a:pPr>
            <a:r>
              <a:rPr lang="en-US" sz="2000" b="1">
                <a:solidFill>
                  <a:srgbClr val="000000"/>
                </a:solidFill>
                <a:latin typeface="Courier New" charset="0"/>
                <a:cs typeface="+mn-cs"/>
              </a:rPr>
              <a:t>  statement(s)-for-the-true-case;</a:t>
            </a:r>
          </a:p>
          <a:p>
            <a:pPr>
              <a:lnSpc>
                <a:spcPct val="90000"/>
              </a:lnSpc>
              <a:buFont typeface="Monotype Sorts" charset="0"/>
              <a:buNone/>
              <a:defRPr/>
            </a:pPr>
            <a:r>
              <a:rPr lang="en-US" sz="2000" b="1">
                <a:solidFill>
                  <a:srgbClr val="000000"/>
                </a:solidFill>
                <a:latin typeface="Courier New" charset="0"/>
                <a:cs typeface="+mn-cs"/>
              </a:rPr>
              <a:t>}</a:t>
            </a:r>
          </a:p>
          <a:p>
            <a:pPr>
              <a:lnSpc>
                <a:spcPct val="90000"/>
              </a:lnSpc>
              <a:buFont typeface="Monotype Sorts" charset="0"/>
              <a:buNone/>
              <a:defRPr/>
            </a:pPr>
            <a:r>
              <a:rPr lang="en-US" sz="2000" b="1">
                <a:solidFill>
                  <a:srgbClr val="000000"/>
                </a:solidFill>
                <a:latin typeface="Courier New" charset="0"/>
                <a:cs typeface="+mn-cs"/>
              </a:rPr>
              <a:t>else {</a:t>
            </a:r>
          </a:p>
          <a:p>
            <a:pPr>
              <a:lnSpc>
                <a:spcPct val="90000"/>
              </a:lnSpc>
              <a:buFont typeface="Monotype Sorts" charset="0"/>
              <a:buNone/>
              <a:defRPr/>
            </a:pPr>
            <a:r>
              <a:rPr lang="en-US" sz="2000" b="1">
                <a:solidFill>
                  <a:srgbClr val="000000"/>
                </a:solidFill>
                <a:latin typeface="Courier New" charset="0"/>
                <a:cs typeface="+mn-cs"/>
              </a:rPr>
              <a:t>  statement(s)-for-the-false-case;</a:t>
            </a:r>
          </a:p>
          <a:p>
            <a:pPr>
              <a:lnSpc>
                <a:spcPct val="90000"/>
              </a:lnSpc>
              <a:buFont typeface="Monotype Sorts" charset="0"/>
              <a:buNone/>
              <a:defRPr/>
            </a:pPr>
            <a:r>
              <a:rPr lang="en-US" sz="2000" b="1">
                <a:solidFill>
                  <a:srgbClr val="000000"/>
                </a:solidFill>
                <a:latin typeface="Courier New" charset="0"/>
                <a:cs typeface="+mn-cs"/>
              </a:rPr>
              <a:t>}</a:t>
            </a:r>
            <a:endParaRPr lang="en-US" sz="2800" b="1">
              <a:solidFill>
                <a:srgbClr val="000000"/>
              </a:solidFill>
              <a:latin typeface="Times New Roman" charset="0"/>
              <a:cs typeface="+mn-cs"/>
            </a:endParaRPr>
          </a:p>
        </p:txBody>
      </p:sp>
      <p:sp>
        <p:nvSpPr>
          <p:cNvPr id="12293" name="Rectangle 6"/>
          <p:cNvSpPr>
            <a:spLocks noChangeArrowheads="1"/>
          </p:cNvSpPr>
          <p:nvPr/>
        </p:nvSpPr>
        <p:spPr bwMode="auto">
          <a:xfrm>
            <a:off x="2162175" y="24288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defRPr/>
            </a:pPr>
            <a:endParaRPr lang="en-US">
              <a:cs typeface="Arial" charset="0"/>
            </a:endParaRPr>
          </a:p>
        </p:txBody>
      </p:sp>
      <p:pic>
        <p:nvPicPr>
          <p:cNvPr id="2662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150" y="3044825"/>
            <a:ext cx="8216900" cy="34480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609600" y="457200"/>
            <a:ext cx="7772400" cy="685800"/>
          </a:xfrm>
        </p:spPr>
        <p:txBody>
          <a:bodyPr>
            <a:normAutofit fontScale="90000"/>
          </a:bodyPr>
          <a:lstStyle/>
          <a:p>
            <a:pPr>
              <a:defRPr/>
            </a:pPr>
            <a:r>
              <a:rPr lang="en-US" sz="4200" dirty="0">
                <a:latin typeface="Courier New" charset="0"/>
                <a:cs typeface="+mj-cs"/>
              </a:rPr>
              <a:t>switch</a:t>
            </a:r>
            <a:r>
              <a:rPr lang="en-US" dirty="0">
                <a:latin typeface="Times New Roman" charset="0"/>
                <a:cs typeface="+mj-cs"/>
              </a:rPr>
              <a:t> Statements</a:t>
            </a:r>
          </a:p>
        </p:txBody>
      </p:sp>
      <p:sp>
        <p:nvSpPr>
          <p:cNvPr id="41988" name="Rectangle 3"/>
          <p:cNvSpPr>
            <a:spLocks noGrp="1" noChangeArrowheads="1"/>
          </p:cNvSpPr>
          <p:nvPr>
            <p:ph type="body" idx="1"/>
          </p:nvPr>
        </p:nvSpPr>
        <p:spPr>
          <a:xfrm>
            <a:off x="228600" y="1295400"/>
            <a:ext cx="8686800" cy="5334000"/>
          </a:xfrm>
        </p:spPr>
        <p:txBody>
          <a:bodyPr/>
          <a:lstStyle/>
          <a:p>
            <a:pPr marL="0" indent="0">
              <a:lnSpc>
                <a:spcPct val="90000"/>
              </a:lnSpc>
              <a:buFont typeface="Monotype Sorts" charset="0"/>
              <a:buNone/>
              <a:defRPr/>
            </a:pPr>
            <a:r>
              <a:rPr lang="en-US" sz="2500" dirty="0">
                <a:latin typeface="Times New Roman" charset="0"/>
                <a:cs typeface="Times New Roman" charset="0"/>
              </a:rPr>
              <a:t>switch (status) {</a:t>
            </a:r>
          </a:p>
          <a:p>
            <a:pPr marL="0" indent="0">
              <a:lnSpc>
                <a:spcPct val="90000"/>
              </a:lnSpc>
              <a:buFont typeface="Monotype Sorts" charset="0"/>
              <a:buNone/>
              <a:defRPr/>
            </a:pPr>
            <a:r>
              <a:rPr lang="en-US" sz="2500" dirty="0">
                <a:latin typeface="Times New Roman" charset="0"/>
                <a:cs typeface="Times New Roman" charset="0"/>
              </a:rPr>
              <a:t>  case 0:  compute taxes for single filers;</a:t>
            </a:r>
          </a:p>
          <a:p>
            <a:pPr marL="0" indent="0">
              <a:lnSpc>
                <a:spcPct val="90000"/>
              </a:lnSpc>
              <a:buFont typeface="Monotype Sorts" charset="0"/>
              <a:buNone/>
              <a:defRPr/>
            </a:pPr>
            <a:r>
              <a:rPr lang="en-US" sz="2500" dirty="0">
                <a:latin typeface="Times New Roman" charset="0"/>
                <a:cs typeface="Times New Roman" charset="0"/>
              </a:rPr>
              <a:t>           break;</a:t>
            </a:r>
          </a:p>
          <a:p>
            <a:pPr marL="0" indent="0">
              <a:lnSpc>
                <a:spcPct val="90000"/>
              </a:lnSpc>
              <a:buFont typeface="Monotype Sorts" charset="0"/>
              <a:buNone/>
              <a:defRPr/>
            </a:pPr>
            <a:r>
              <a:rPr lang="en-US" sz="2500" dirty="0">
                <a:latin typeface="Times New Roman" charset="0"/>
                <a:cs typeface="Times New Roman" charset="0"/>
              </a:rPr>
              <a:t>  case 1:  compute taxes for married file jointly;</a:t>
            </a:r>
          </a:p>
          <a:p>
            <a:pPr marL="0" indent="0">
              <a:lnSpc>
                <a:spcPct val="90000"/>
              </a:lnSpc>
              <a:buFont typeface="Monotype Sorts" charset="0"/>
              <a:buNone/>
              <a:defRPr/>
            </a:pPr>
            <a:r>
              <a:rPr lang="en-US" sz="2500" dirty="0">
                <a:latin typeface="Times New Roman" charset="0"/>
                <a:cs typeface="Times New Roman" charset="0"/>
              </a:rPr>
              <a:t>           break;</a:t>
            </a:r>
          </a:p>
          <a:p>
            <a:pPr marL="0" indent="0">
              <a:lnSpc>
                <a:spcPct val="90000"/>
              </a:lnSpc>
              <a:buFont typeface="Monotype Sorts" charset="0"/>
              <a:buNone/>
              <a:defRPr/>
            </a:pPr>
            <a:r>
              <a:rPr lang="en-US" sz="2500" dirty="0">
                <a:latin typeface="Times New Roman" charset="0"/>
                <a:cs typeface="Times New Roman" charset="0"/>
              </a:rPr>
              <a:t>  case 2:  compute taxes for married file separately;</a:t>
            </a:r>
          </a:p>
          <a:p>
            <a:pPr marL="0" indent="0">
              <a:lnSpc>
                <a:spcPct val="90000"/>
              </a:lnSpc>
              <a:buFont typeface="Monotype Sorts" charset="0"/>
              <a:buNone/>
              <a:defRPr/>
            </a:pPr>
            <a:r>
              <a:rPr lang="en-US" sz="2500" dirty="0">
                <a:latin typeface="Times New Roman" charset="0"/>
                <a:cs typeface="Times New Roman" charset="0"/>
              </a:rPr>
              <a:t>           break;</a:t>
            </a:r>
          </a:p>
          <a:p>
            <a:pPr marL="0" indent="0">
              <a:lnSpc>
                <a:spcPct val="90000"/>
              </a:lnSpc>
              <a:buFont typeface="Monotype Sorts" charset="0"/>
              <a:buNone/>
              <a:defRPr/>
            </a:pPr>
            <a:r>
              <a:rPr lang="en-US" sz="2500" dirty="0">
                <a:latin typeface="Times New Roman" charset="0"/>
                <a:cs typeface="Times New Roman" charset="0"/>
              </a:rPr>
              <a:t>  case 3:  compute taxes for head of household;</a:t>
            </a:r>
          </a:p>
          <a:p>
            <a:pPr marL="0" indent="0">
              <a:lnSpc>
                <a:spcPct val="90000"/>
              </a:lnSpc>
              <a:buFont typeface="Monotype Sorts" charset="0"/>
              <a:buNone/>
              <a:defRPr/>
            </a:pPr>
            <a:r>
              <a:rPr lang="en-US" sz="2500" dirty="0">
                <a:latin typeface="Times New Roman" charset="0"/>
                <a:cs typeface="Times New Roman" charset="0"/>
              </a:rPr>
              <a:t>           break;</a:t>
            </a:r>
          </a:p>
          <a:p>
            <a:pPr marL="0" indent="0">
              <a:lnSpc>
                <a:spcPct val="90000"/>
              </a:lnSpc>
              <a:buFont typeface="Monotype Sorts" charset="0"/>
              <a:buNone/>
              <a:defRPr/>
            </a:pPr>
            <a:r>
              <a:rPr lang="en-US" sz="2500" dirty="0">
                <a:latin typeface="Times New Roman" charset="0"/>
                <a:cs typeface="Times New Roman" charset="0"/>
              </a:rPr>
              <a:t>  default: </a:t>
            </a:r>
            <a:r>
              <a:rPr lang="en-US" sz="2500" dirty="0" err="1">
                <a:latin typeface="Times New Roman" charset="0"/>
                <a:cs typeface="Times New Roman" charset="0"/>
              </a:rPr>
              <a:t>System.out.println</a:t>
            </a:r>
            <a:r>
              <a:rPr lang="en-US" sz="2500" dirty="0">
                <a:latin typeface="Times New Roman" charset="0"/>
                <a:cs typeface="Times New Roman" charset="0"/>
              </a:rPr>
              <a:t>("Errors: invalid status");</a:t>
            </a:r>
          </a:p>
          <a:p>
            <a:pPr marL="0" indent="0">
              <a:lnSpc>
                <a:spcPct val="90000"/>
              </a:lnSpc>
              <a:buFont typeface="Monotype Sorts" charset="0"/>
              <a:buNone/>
              <a:defRPr/>
            </a:pPr>
            <a:r>
              <a:rPr lang="en-US" sz="2500" dirty="0">
                <a:latin typeface="Times New Roman" charset="0"/>
                <a:cs typeface="Times New Roman" charset="0"/>
              </a:rPr>
              <a:t>           </a:t>
            </a:r>
            <a:r>
              <a:rPr lang="en-US" sz="2500" dirty="0" err="1">
                <a:latin typeface="Times New Roman" charset="0"/>
                <a:cs typeface="Times New Roman" charset="0"/>
              </a:rPr>
              <a:t>System.exit</a:t>
            </a:r>
            <a:r>
              <a:rPr lang="en-US" sz="2500" dirty="0">
                <a:latin typeface="Times New Roman" charset="0"/>
                <a:cs typeface="Times New Roman" charset="0"/>
              </a:rPr>
              <a:t>(1);</a:t>
            </a:r>
          </a:p>
          <a:p>
            <a:pPr marL="0" indent="0">
              <a:lnSpc>
                <a:spcPct val="90000"/>
              </a:lnSpc>
              <a:buFont typeface="Monotype Sorts" charset="0"/>
              <a:buNone/>
              <a:defRPr/>
            </a:pPr>
            <a:r>
              <a:rPr lang="en-US" sz="2500" dirty="0">
                <a:latin typeface="Times New Roman" charset="0"/>
                <a:cs typeface="Times New Roman" charset="0"/>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685800" y="457200"/>
            <a:ext cx="7772400" cy="609600"/>
          </a:xfrm>
        </p:spPr>
        <p:txBody>
          <a:bodyPr>
            <a:normAutofit fontScale="90000"/>
          </a:bodyPr>
          <a:lstStyle/>
          <a:p>
            <a:pPr>
              <a:defRPr/>
            </a:pPr>
            <a:r>
              <a:rPr lang="en-US" dirty="0">
                <a:latin typeface="Times New Roman" charset="0"/>
                <a:cs typeface="+mj-cs"/>
              </a:rPr>
              <a:t>Conditional Expressions</a:t>
            </a:r>
            <a:endParaRPr lang="en-US" b="1" dirty="0">
              <a:latin typeface="Book Antiqua" charset="0"/>
              <a:cs typeface="+mj-cs"/>
            </a:endParaRPr>
          </a:p>
        </p:txBody>
      </p:sp>
      <p:sp>
        <p:nvSpPr>
          <p:cNvPr id="54276" name="Rectangle 3"/>
          <p:cNvSpPr>
            <a:spLocks noGrp="1" noChangeArrowheads="1"/>
          </p:cNvSpPr>
          <p:nvPr>
            <p:ph type="body" idx="1"/>
          </p:nvPr>
        </p:nvSpPr>
        <p:spPr>
          <a:xfrm>
            <a:off x="304800" y="1295400"/>
            <a:ext cx="8534400" cy="5334000"/>
          </a:xfrm>
        </p:spPr>
        <p:txBody>
          <a:bodyPr>
            <a:normAutofit lnSpcReduction="10000"/>
          </a:bodyPr>
          <a:lstStyle/>
          <a:p>
            <a:pPr>
              <a:lnSpc>
                <a:spcPct val="90000"/>
              </a:lnSpc>
              <a:buFont typeface="Monotype Sorts" charset="0"/>
              <a:buNone/>
              <a:defRPr/>
            </a:pPr>
            <a:r>
              <a:rPr lang="en-US" sz="3000" dirty="0">
                <a:latin typeface="Times New Roman" charset="0"/>
                <a:cs typeface="+mn-cs"/>
              </a:rPr>
              <a:t>if (x &gt; 0) </a:t>
            </a:r>
          </a:p>
          <a:p>
            <a:pPr>
              <a:lnSpc>
                <a:spcPct val="90000"/>
              </a:lnSpc>
              <a:buFont typeface="Monotype Sorts" charset="0"/>
              <a:buNone/>
              <a:defRPr/>
            </a:pPr>
            <a:r>
              <a:rPr lang="en-US" sz="3000" dirty="0">
                <a:latin typeface="Times New Roman" charset="0"/>
                <a:cs typeface="+mn-cs"/>
              </a:rPr>
              <a:t>  y = 1</a:t>
            </a:r>
          </a:p>
          <a:p>
            <a:pPr>
              <a:lnSpc>
                <a:spcPct val="90000"/>
              </a:lnSpc>
              <a:spcBef>
                <a:spcPct val="0"/>
              </a:spcBef>
              <a:buFont typeface="Monotype Sorts" charset="0"/>
              <a:buNone/>
              <a:defRPr/>
            </a:pPr>
            <a:r>
              <a:rPr lang="en-US" sz="3000" dirty="0">
                <a:latin typeface="Times New Roman" charset="0"/>
                <a:cs typeface="+mn-cs"/>
              </a:rPr>
              <a:t>else </a:t>
            </a:r>
          </a:p>
          <a:p>
            <a:pPr>
              <a:lnSpc>
                <a:spcPct val="90000"/>
              </a:lnSpc>
              <a:spcBef>
                <a:spcPct val="0"/>
              </a:spcBef>
              <a:buFont typeface="Monotype Sorts" charset="0"/>
              <a:buNone/>
              <a:defRPr/>
            </a:pPr>
            <a:r>
              <a:rPr lang="en-US" sz="3000" dirty="0">
                <a:latin typeface="Times New Roman" charset="0"/>
                <a:cs typeface="+mn-cs"/>
              </a:rPr>
              <a:t>  y = -1;</a:t>
            </a:r>
          </a:p>
          <a:p>
            <a:pPr>
              <a:lnSpc>
                <a:spcPct val="90000"/>
              </a:lnSpc>
              <a:spcBef>
                <a:spcPct val="0"/>
              </a:spcBef>
              <a:buFont typeface="Monotype Sorts" charset="0"/>
              <a:buNone/>
              <a:defRPr/>
            </a:pPr>
            <a:endParaRPr lang="en-US" sz="3000" dirty="0">
              <a:latin typeface="Times New Roman" charset="0"/>
              <a:cs typeface="+mn-cs"/>
            </a:endParaRPr>
          </a:p>
          <a:p>
            <a:pPr>
              <a:lnSpc>
                <a:spcPct val="90000"/>
              </a:lnSpc>
              <a:spcBef>
                <a:spcPct val="0"/>
              </a:spcBef>
              <a:buFont typeface="Monotype Sorts" charset="0"/>
              <a:buNone/>
              <a:defRPr/>
            </a:pPr>
            <a:r>
              <a:rPr lang="en-US" sz="3000" dirty="0">
                <a:latin typeface="Times New Roman" charset="0"/>
                <a:cs typeface="+mn-cs"/>
              </a:rPr>
              <a:t>is equivalent to</a:t>
            </a:r>
          </a:p>
          <a:p>
            <a:pPr>
              <a:lnSpc>
                <a:spcPct val="90000"/>
              </a:lnSpc>
              <a:spcBef>
                <a:spcPct val="0"/>
              </a:spcBef>
              <a:buFont typeface="Monotype Sorts" charset="0"/>
              <a:buNone/>
              <a:defRPr/>
            </a:pPr>
            <a:endParaRPr lang="en-US" sz="3000" dirty="0">
              <a:latin typeface="Times New Roman" charset="0"/>
              <a:cs typeface="+mn-cs"/>
            </a:endParaRPr>
          </a:p>
          <a:p>
            <a:pPr>
              <a:lnSpc>
                <a:spcPct val="90000"/>
              </a:lnSpc>
              <a:spcBef>
                <a:spcPct val="0"/>
              </a:spcBef>
              <a:buFont typeface="Monotype Sorts" charset="0"/>
              <a:buNone/>
              <a:defRPr/>
            </a:pPr>
            <a:r>
              <a:rPr lang="en-US" sz="3000" dirty="0">
                <a:latin typeface="Times New Roman" charset="0"/>
                <a:cs typeface="+mn-cs"/>
              </a:rPr>
              <a:t>y = (x &gt; 0) ? 1 : -1;</a:t>
            </a:r>
          </a:p>
          <a:p>
            <a:pPr>
              <a:lnSpc>
                <a:spcPct val="90000"/>
              </a:lnSpc>
              <a:spcBef>
                <a:spcPct val="0"/>
              </a:spcBef>
              <a:buFont typeface="Monotype Sorts" charset="0"/>
              <a:buNone/>
              <a:defRPr/>
            </a:pPr>
            <a:r>
              <a:rPr lang="en-US" sz="3000" dirty="0">
                <a:latin typeface="Times New Roman" charset="0"/>
                <a:cs typeface="+mn-cs"/>
              </a:rPr>
              <a:t>(</a:t>
            </a:r>
            <a:r>
              <a:rPr lang="en-US" sz="3000" dirty="0" err="1">
                <a:latin typeface="Times New Roman" charset="0"/>
                <a:cs typeface="+mn-cs"/>
              </a:rPr>
              <a:t>boolean</a:t>
            </a:r>
            <a:r>
              <a:rPr lang="en-US" sz="3000" dirty="0">
                <a:latin typeface="Times New Roman" charset="0"/>
                <a:cs typeface="+mn-cs"/>
              </a:rPr>
              <a:t>-expression) ? expression1 : expression2</a:t>
            </a:r>
          </a:p>
          <a:p>
            <a:pPr>
              <a:lnSpc>
                <a:spcPct val="90000"/>
              </a:lnSpc>
              <a:spcBef>
                <a:spcPct val="0"/>
              </a:spcBef>
              <a:buFont typeface="Monotype Sorts" charset="0"/>
              <a:buNone/>
              <a:defRPr/>
            </a:pPr>
            <a:endParaRPr lang="en-US" sz="3000" dirty="0">
              <a:latin typeface="Times New Roman" charset="0"/>
              <a:cs typeface="+mn-cs"/>
            </a:endParaRPr>
          </a:p>
          <a:p>
            <a:pPr>
              <a:lnSpc>
                <a:spcPct val="90000"/>
              </a:lnSpc>
              <a:spcBef>
                <a:spcPct val="0"/>
              </a:spcBef>
              <a:buFont typeface="Monotype Sorts" charset="0"/>
              <a:buNone/>
              <a:defRPr/>
            </a:pPr>
            <a:r>
              <a:rPr lang="en-US" sz="3000" dirty="0">
                <a:latin typeface="Times New Roman" charset="0"/>
                <a:cs typeface="+mn-cs"/>
              </a:rPr>
              <a:t>Ternary operator</a:t>
            </a:r>
          </a:p>
          <a:p>
            <a:pPr>
              <a:lnSpc>
                <a:spcPct val="90000"/>
              </a:lnSpc>
              <a:spcBef>
                <a:spcPct val="0"/>
              </a:spcBef>
              <a:buFont typeface="Monotype Sorts" charset="0"/>
              <a:buNone/>
              <a:defRPr/>
            </a:pPr>
            <a:r>
              <a:rPr lang="en-US" sz="3000" dirty="0">
                <a:latin typeface="Times New Roman" charset="0"/>
                <a:cs typeface="+mn-cs"/>
              </a:rPr>
              <a:t>Binary operator</a:t>
            </a:r>
          </a:p>
          <a:p>
            <a:pPr>
              <a:lnSpc>
                <a:spcPct val="90000"/>
              </a:lnSpc>
              <a:spcBef>
                <a:spcPct val="0"/>
              </a:spcBef>
              <a:buFont typeface="Monotype Sorts" charset="0"/>
              <a:buNone/>
              <a:defRPr/>
            </a:pPr>
            <a:r>
              <a:rPr lang="en-US" sz="3000" dirty="0">
                <a:latin typeface="Times New Roman" charset="0"/>
                <a:cs typeface="+mn-cs"/>
              </a:rPr>
              <a:t>Unary operator</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4</a:t>
            </a:r>
          </a:p>
        </p:txBody>
      </p:sp>
      <p:sp>
        <p:nvSpPr>
          <p:cNvPr id="3" name="Text Placeholder 2"/>
          <p:cNvSpPr>
            <a:spLocks noGrp="1"/>
          </p:cNvSpPr>
          <p:nvPr>
            <p:ph type="body" idx="1"/>
          </p:nvPr>
        </p:nvSpPr>
        <p:spPr/>
        <p:txBody>
          <a:bodyPr/>
          <a:lstStyle/>
          <a:p>
            <a:r>
              <a:rPr lang="en-US" dirty="0"/>
              <a:t>Mathematical Functions, Characters, and Strings</a:t>
            </a:r>
          </a:p>
        </p:txBody>
      </p:sp>
    </p:spTree>
    <p:extLst>
      <p:ext uri="{BB962C8B-B14F-4D97-AF65-F5344CB8AC3E}">
        <p14:creationId xmlns:p14="http://schemas.microsoft.com/office/powerpoint/2010/main" val="30696294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ChangeArrowheads="1"/>
          </p:cNvSpPr>
          <p:nvPr/>
        </p:nvSpPr>
        <p:spPr bwMode="auto">
          <a:xfrm>
            <a:off x="0" y="1676400"/>
            <a:ext cx="9144000" cy="3632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marL="225425" indent="-225425">
              <a:buFontTx/>
              <a:buChar char="•"/>
            </a:pPr>
            <a:r>
              <a:rPr lang="en-US" sz="2400" b="0" dirty="0"/>
              <a:t>A </a:t>
            </a:r>
            <a:r>
              <a:rPr lang="en-US" sz="2400" b="0" dirty="0">
                <a:solidFill>
                  <a:srgbClr val="6E7069"/>
                </a:solidFill>
                <a:latin typeface="Courier New" pitchFamily="-107" charset="0"/>
              </a:rPr>
              <a:t>static</a:t>
            </a:r>
            <a:r>
              <a:rPr lang="en-US" sz="2400" b="0" dirty="0">
                <a:solidFill>
                  <a:srgbClr val="6E7069"/>
                </a:solidFill>
              </a:rPr>
              <a:t> </a:t>
            </a:r>
            <a:r>
              <a:rPr lang="en-US" sz="2400" b="0" dirty="0"/>
              <a:t>method does not operate on an object</a:t>
            </a:r>
          </a:p>
          <a:p>
            <a:pPr marL="225425" indent="-225425">
              <a:spcBef>
                <a:spcPts val="1200"/>
              </a:spcBef>
            </a:pPr>
            <a:r>
              <a:rPr lang="en-US" sz="2000" b="0" dirty="0">
                <a:latin typeface="Courier New" pitchFamily="-107" charset="0"/>
                <a:cs typeface="Courier New" pitchFamily="-107" charset="0"/>
              </a:rPr>
              <a:t>	</a:t>
            </a:r>
            <a:r>
              <a:rPr lang="en-US" sz="2000" b="0" dirty="0">
                <a:solidFill>
                  <a:srgbClr val="6E7069"/>
                </a:solidFill>
                <a:latin typeface="Courier New" pitchFamily="-107" charset="0"/>
                <a:cs typeface="Courier New" pitchFamily="-107" charset="0"/>
              </a:rPr>
              <a:t>double x = 4;</a:t>
            </a:r>
          </a:p>
          <a:p>
            <a:pPr marL="225425" indent="-225425"/>
            <a:r>
              <a:rPr lang="en-US" sz="2000" b="0" dirty="0">
                <a:solidFill>
                  <a:srgbClr val="6E7069"/>
                </a:solidFill>
                <a:latin typeface="Courier New" pitchFamily="-107" charset="0"/>
                <a:cs typeface="Courier New" pitchFamily="-107" charset="0"/>
              </a:rPr>
              <a:t>	double root = </a:t>
            </a:r>
            <a:r>
              <a:rPr lang="en-US" sz="2000" b="0" dirty="0" err="1">
                <a:solidFill>
                  <a:srgbClr val="6E7069"/>
                </a:solidFill>
                <a:latin typeface="Courier New" pitchFamily="-107" charset="0"/>
                <a:cs typeface="Courier New" pitchFamily="-107" charset="0"/>
              </a:rPr>
              <a:t>x.sqrt</a:t>
            </a:r>
            <a:r>
              <a:rPr lang="en-US" sz="2000" b="0" dirty="0">
                <a:solidFill>
                  <a:srgbClr val="6E7069"/>
                </a:solidFill>
                <a:latin typeface="Courier New" pitchFamily="-107" charset="0"/>
                <a:cs typeface="Courier New" pitchFamily="-107" charset="0"/>
              </a:rPr>
              <a:t>(); // Error</a:t>
            </a:r>
            <a:r>
              <a:rPr lang="en-US" sz="2400" b="0" dirty="0">
                <a:solidFill>
                  <a:srgbClr val="6E7069"/>
                </a:solidFill>
                <a:latin typeface="Courier New" pitchFamily="-107" charset="0"/>
                <a:cs typeface="Courier New" pitchFamily="-107" charset="0"/>
              </a:rPr>
              <a:t> </a:t>
            </a:r>
          </a:p>
          <a:p>
            <a:pPr marL="225425" indent="-225425">
              <a:spcBef>
                <a:spcPct val="50000"/>
              </a:spcBef>
              <a:buFontTx/>
              <a:buChar char="•"/>
            </a:pPr>
            <a:r>
              <a:rPr lang="en-US" sz="2400" b="0" dirty="0">
                <a:cs typeface="Courier New" pitchFamily="-107" charset="0"/>
              </a:rPr>
              <a:t>Static methods are declared inside classes </a:t>
            </a:r>
          </a:p>
          <a:p>
            <a:pPr marL="225425" indent="-225425">
              <a:spcBef>
                <a:spcPct val="50000"/>
              </a:spcBef>
              <a:buFontTx/>
              <a:buChar char="•"/>
            </a:pPr>
            <a:r>
              <a:rPr lang="en-US" sz="2400" b="0" dirty="0">
                <a:cs typeface="Courier New" pitchFamily="-107" charset="0"/>
              </a:rPr>
              <a:t>Naming convention: Classes start with an uppercase letter; objects start with a lowercase letter:</a:t>
            </a:r>
          </a:p>
          <a:p>
            <a:pPr marL="225425" indent="-225425">
              <a:spcBef>
                <a:spcPct val="50000"/>
              </a:spcBef>
            </a:pPr>
            <a:r>
              <a:rPr lang="en-US" sz="2400" b="0" dirty="0">
                <a:latin typeface="Courier New" pitchFamily="-107" charset="0"/>
                <a:cs typeface="Courier New" pitchFamily="-107" charset="0"/>
              </a:rPr>
              <a:t>	</a:t>
            </a:r>
            <a:r>
              <a:rPr lang="en-US" sz="2000" b="0" dirty="0">
                <a:solidFill>
                  <a:srgbClr val="6E7069"/>
                </a:solidFill>
                <a:latin typeface="Courier New" pitchFamily="-107" charset="0"/>
                <a:cs typeface="Courier New" pitchFamily="-107" charset="0"/>
              </a:rPr>
              <a:t>Math</a:t>
            </a:r>
          </a:p>
          <a:p>
            <a:pPr marL="225425" indent="-225425"/>
            <a:r>
              <a:rPr lang="en-US" sz="2000" b="0" dirty="0">
                <a:solidFill>
                  <a:srgbClr val="6E7069"/>
                </a:solidFill>
                <a:latin typeface="Courier New" pitchFamily="-107" charset="0"/>
                <a:cs typeface="Courier New" pitchFamily="-107" charset="0"/>
              </a:rPr>
              <a:t>	</a:t>
            </a:r>
            <a:r>
              <a:rPr lang="en-US" sz="2000" b="0" dirty="0" err="1">
                <a:solidFill>
                  <a:srgbClr val="6E7069"/>
                </a:solidFill>
                <a:latin typeface="Courier New" pitchFamily="-107" charset="0"/>
                <a:cs typeface="Courier New" pitchFamily="-107" charset="0"/>
              </a:rPr>
              <a:t>System.out</a:t>
            </a:r>
            <a:endParaRPr lang="en-US" sz="2000" b="0" dirty="0">
              <a:solidFill>
                <a:srgbClr val="6E7069"/>
              </a:solidFill>
              <a:latin typeface="Courier New" pitchFamily="-107" charset="0"/>
              <a:cs typeface="Courier New" pitchFamily="-107" charset="0"/>
            </a:endParaRPr>
          </a:p>
        </p:txBody>
      </p:sp>
      <p:sp>
        <p:nvSpPr>
          <p:cNvPr id="72708" name="Text Box 4"/>
          <p:cNvSpPr txBox="1">
            <a:spLocks noChangeArrowheads="1"/>
          </p:cNvSpPr>
          <p:nvPr/>
        </p:nvSpPr>
        <p:spPr bwMode="auto">
          <a:xfrm>
            <a:off x="0" y="1063625"/>
            <a:ext cx="701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pitchFamily="-107" charset="-128"/>
              </a:defRPr>
            </a:lvl1pPr>
            <a:lvl2pPr marL="37931725" indent="-37474525" eaLnBrk="0" hangingPunct="0">
              <a:defRPr sz="2400" b="1">
                <a:solidFill>
                  <a:schemeClr val="tx1"/>
                </a:solidFill>
                <a:latin typeface="Arial" charset="0"/>
                <a:ea typeface="ＭＳ Ｐゴシック" pitchFamily="-107" charset="-128"/>
              </a:defRPr>
            </a:lvl2pPr>
            <a:lvl3pPr eaLnBrk="0" hangingPunct="0">
              <a:defRPr sz="2400" b="1">
                <a:solidFill>
                  <a:schemeClr val="tx1"/>
                </a:solidFill>
                <a:latin typeface="Arial" charset="0"/>
                <a:ea typeface="ＭＳ Ｐゴシック" pitchFamily="-107" charset="-128"/>
              </a:defRPr>
            </a:lvl3pPr>
            <a:lvl4pPr eaLnBrk="0" hangingPunct="0">
              <a:defRPr sz="2400" b="1">
                <a:solidFill>
                  <a:schemeClr val="tx1"/>
                </a:solidFill>
                <a:latin typeface="Arial" charset="0"/>
                <a:ea typeface="ＭＳ Ｐゴシック" pitchFamily="-107" charset="-128"/>
              </a:defRPr>
            </a:lvl4pPr>
            <a:lvl5pPr eaLnBrk="0" hangingPunct="0">
              <a:defRPr sz="2400" b="1">
                <a:solidFill>
                  <a:schemeClr val="tx1"/>
                </a:solidFill>
                <a:latin typeface="Arial" charset="0"/>
                <a:ea typeface="ＭＳ Ｐゴシック" pitchFamily="-107" charset="-128"/>
              </a:defRPr>
            </a:lvl5pPr>
            <a:lvl6pPr marL="457200" eaLnBrk="0" fontAlgn="base" hangingPunct="0">
              <a:spcBef>
                <a:spcPct val="0"/>
              </a:spcBef>
              <a:spcAft>
                <a:spcPct val="0"/>
              </a:spcAft>
              <a:defRPr sz="2400" b="1">
                <a:solidFill>
                  <a:schemeClr val="tx1"/>
                </a:solidFill>
                <a:latin typeface="Arial" charset="0"/>
                <a:ea typeface="ＭＳ Ｐゴシック" pitchFamily="-107" charset="-128"/>
              </a:defRPr>
            </a:lvl6pPr>
            <a:lvl7pPr marL="914400" eaLnBrk="0" fontAlgn="base" hangingPunct="0">
              <a:spcBef>
                <a:spcPct val="0"/>
              </a:spcBef>
              <a:spcAft>
                <a:spcPct val="0"/>
              </a:spcAft>
              <a:defRPr sz="2400" b="1">
                <a:solidFill>
                  <a:schemeClr val="tx1"/>
                </a:solidFill>
                <a:latin typeface="Arial" charset="0"/>
                <a:ea typeface="ＭＳ Ｐゴシック" pitchFamily="-107" charset="-128"/>
              </a:defRPr>
            </a:lvl7pPr>
            <a:lvl8pPr marL="1371600" eaLnBrk="0" fontAlgn="base" hangingPunct="0">
              <a:spcBef>
                <a:spcPct val="0"/>
              </a:spcBef>
              <a:spcAft>
                <a:spcPct val="0"/>
              </a:spcAft>
              <a:defRPr sz="2400" b="1">
                <a:solidFill>
                  <a:schemeClr val="tx1"/>
                </a:solidFill>
                <a:latin typeface="Arial" charset="0"/>
                <a:ea typeface="ＭＳ Ｐゴシック" pitchFamily="-107" charset="-128"/>
              </a:defRPr>
            </a:lvl8pPr>
            <a:lvl9pPr marL="1828800" eaLnBrk="0" fontAlgn="base" hangingPunct="0">
              <a:spcBef>
                <a:spcPct val="0"/>
              </a:spcBef>
              <a:spcAft>
                <a:spcPct val="0"/>
              </a:spcAft>
              <a:defRPr sz="2400" b="1">
                <a:solidFill>
                  <a:schemeClr val="tx1"/>
                </a:solidFill>
                <a:latin typeface="Arial" charset="0"/>
                <a:ea typeface="ＭＳ Ｐゴシック" pitchFamily="-107" charset="-128"/>
              </a:defRPr>
            </a:lvl9pPr>
          </a:lstStyle>
          <a:p>
            <a:pPr eaLnBrk="1" hangingPunct="1"/>
            <a:r>
              <a:rPr lang="en-US">
                <a:latin typeface="Lucida Sans" pitchFamily="-107" charset="0"/>
              </a:rPr>
              <a:t>Calling</a:t>
            </a:r>
            <a:r>
              <a:rPr lang="en-US">
                <a:solidFill>
                  <a:srgbClr val="0033CC"/>
                </a:solidFill>
              </a:rPr>
              <a:t> </a:t>
            </a:r>
            <a:r>
              <a:rPr lang="en-US">
                <a:latin typeface="Lucida Sans" pitchFamily="-107" charset="0"/>
              </a:rPr>
              <a:t>Static</a:t>
            </a:r>
            <a:r>
              <a:rPr lang="en-US">
                <a:solidFill>
                  <a:srgbClr val="0033CC"/>
                </a:solidFill>
              </a:rPr>
              <a:t> </a:t>
            </a:r>
            <a:r>
              <a:rPr lang="en-US">
                <a:latin typeface="Lucida Sans" pitchFamily="-107" charset="0"/>
              </a:rPr>
              <a:t>Methods</a:t>
            </a:r>
          </a:p>
        </p:txBody>
      </p:sp>
    </p:spTree>
    <p:extLst>
      <p:ext uri="{BB962C8B-B14F-4D97-AF65-F5344CB8AC3E}">
        <p14:creationId xmlns:p14="http://schemas.microsoft.com/office/powerpoint/2010/main" val="4143044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Information</a:t>
            </a:r>
          </a:p>
        </p:txBody>
      </p:sp>
      <p:sp>
        <p:nvSpPr>
          <p:cNvPr id="3" name="Content Placeholder 2"/>
          <p:cNvSpPr>
            <a:spLocks noGrp="1"/>
          </p:cNvSpPr>
          <p:nvPr>
            <p:ph idx="1"/>
          </p:nvPr>
        </p:nvSpPr>
        <p:spPr/>
        <p:txBody>
          <a:bodyPr>
            <a:normAutofit/>
          </a:bodyPr>
          <a:lstStyle/>
          <a:p>
            <a:r>
              <a:rPr lang="en-US" dirty="0"/>
              <a:t>If you text (678-231-7282)</a:t>
            </a:r>
          </a:p>
          <a:p>
            <a:r>
              <a:rPr lang="en-US" dirty="0"/>
              <a:t>Phone calls – 678-231-7282</a:t>
            </a:r>
          </a:p>
          <a:p>
            <a:r>
              <a:rPr lang="en-US" dirty="0"/>
              <a:t>Email</a:t>
            </a:r>
          </a:p>
          <a:p>
            <a:pPr lvl="1"/>
            <a:r>
              <a:rPr lang="en-US" dirty="0"/>
              <a:t>I will only email GGC addresses</a:t>
            </a:r>
          </a:p>
          <a:p>
            <a:pPr lvl="1"/>
            <a:endParaRPr lang="en-US" dirty="0"/>
          </a:p>
          <a:p>
            <a:r>
              <a:rPr lang="en-US" dirty="0"/>
              <a:t>Please include your name and course when you contact me</a:t>
            </a:r>
          </a:p>
          <a:p>
            <a:pPr lvl="1"/>
            <a:endParaRPr lang="en-US" dirty="0"/>
          </a:p>
        </p:txBody>
      </p:sp>
    </p:spTree>
    <p:extLst>
      <p:ext uri="{BB962C8B-B14F-4D97-AF65-F5344CB8AC3E}">
        <p14:creationId xmlns:p14="http://schemas.microsoft.com/office/powerpoint/2010/main" val="10164709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ChangeArrowheads="1"/>
          </p:cNvSpPr>
          <p:nvPr/>
        </p:nvSpPr>
        <p:spPr bwMode="auto">
          <a:xfrm>
            <a:off x="0" y="1447800"/>
            <a:ext cx="9144000" cy="4154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marL="225425" indent="-225425">
              <a:buFontTx/>
              <a:buChar char="•"/>
            </a:pPr>
            <a:r>
              <a:rPr lang="en-US" sz="2400" b="0"/>
              <a:t>A string is a sequence of characters </a:t>
            </a:r>
          </a:p>
          <a:p>
            <a:pPr marL="225425" indent="-225425">
              <a:spcBef>
                <a:spcPct val="50000"/>
              </a:spcBef>
              <a:buFontTx/>
              <a:buChar char="•"/>
            </a:pPr>
            <a:r>
              <a:rPr lang="en-US" sz="2400" b="0"/>
              <a:t>Strings are objects of the </a:t>
            </a:r>
            <a:r>
              <a:rPr lang="en-US" sz="2400" b="0">
                <a:solidFill>
                  <a:srgbClr val="6E7069"/>
                </a:solidFill>
                <a:latin typeface="Courier New" pitchFamily="-107" charset="0"/>
                <a:cs typeface="Courier New" pitchFamily="-107" charset="0"/>
              </a:rPr>
              <a:t>String </a:t>
            </a:r>
            <a:r>
              <a:rPr lang="en-US" sz="2400" b="0">
                <a:cs typeface="Courier New" pitchFamily="-107" charset="0"/>
              </a:rPr>
              <a:t>class </a:t>
            </a:r>
          </a:p>
          <a:p>
            <a:pPr marL="225425" indent="-225425">
              <a:spcBef>
                <a:spcPct val="50000"/>
              </a:spcBef>
              <a:buFontTx/>
              <a:buChar char="•"/>
            </a:pPr>
            <a:r>
              <a:rPr lang="en-US" sz="2400" b="0">
                <a:cs typeface="Courier New" pitchFamily="-107" charset="0"/>
              </a:rPr>
              <a:t>A string </a:t>
            </a:r>
            <a:r>
              <a:rPr lang="en-US" sz="2400" b="0" i="1">
                <a:cs typeface="Courier New" pitchFamily="-107" charset="0"/>
              </a:rPr>
              <a:t>literal</a:t>
            </a:r>
            <a:r>
              <a:rPr lang="en-US" sz="2400" b="0">
                <a:cs typeface="Courier New" pitchFamily="-107" charset="0"/>
              </a:rPr>
              <a:t> is a sequence of characters enclosed in double quotation marks: </a:t>
            </a:r>
          </a:p>
          <a:p>
            <a:pPr marL="225425" indent="-225425">
              <a:spcBef>
                <a:spcPct val="50000"/>
              </a:spcBef>
            </a:pPr>
            <a:r>
              <a:rPr lang="en-US" sz="2400" b="0">
                <a:latin typeface="Courier New" pitchFamily="-107" charset="0"/>
                <a:cs typeface="Courier New" pitchFamily="-107" charset="0"/>
              </a:rPr>
              <a:t>	</a:t>
            </a:r>
            <a:r>
              <a:rPr lang="en-US" sz="2000" b="0">
                <a:solidFill>
                  <a:srgbClr val="6E7069"/>
                </a:solidFill>
                <a:latin typeface="Courier New" pitchFamily="-107" charset="0"/>
                <a:cs typeface="Courier New" pitchFamily="-107" charset="0"/>
              </a:rPr>
              <a:t>"Hello, World!" </a:t>
            </a:r>
          </a:p>
          <a:p>
            <a:pPr marL="225425" indent="-225425">
              <a:spcBef>
                <a:spcPct val="50000"/>
              </a:spcBef>
              <a:buFontTx/>
              <a:buChar char="•"/>
            </a:pPr>
            <a:r>
              <a:rPr lang="en-US" sz="2400" b="0">
                <a:cs typeface="Courier New" pitchFamily="-107" charset="0"/>
              </a:rPr>
              <a:t>String </a:t>
            </a:r>
            <a:r>
              <a:rPr lang="en-US" sz="2400" b="0" i="1">
                <a:cs typeface="Courier New" pitchFamily="-107" charset="0"/>
              </a:rPr>
              <a:t>length</a:t>
            </a:r>
            <a:r>
              <a:rPr lang="en-US" sz="2400" b="0">
                <a:cs typeface="Courier New" pitchFamily="-107" charset="0"/>
              </a:rPr>
              <a:t> is the number of characters in the String</a:t>
            </a:r>
          </a:p>
          <a:p>
            <a:pPr marL="682625" lvl="1" indent="-225425">
              <a:spcBef>
                <a:spcPct val="50000"/>
              </a:spcBef>
              <a:buFontTx/>
              <a:buChar char="•"/>
            </a:pPr>
            <a:r>
              <a:rPr lang="en-US" sz="2000" b="0" i="1">
                <a:cs typeface="Courier New" pitchFamily="-107" charset="0"/>
              </a:rPr>
              <a:t>Example: </a:t>
            </a:r>
            <a:r>
              <a:rPr lang="en-US" sz="2000" b="0" i="1">
                <a:solidFill>
                  <a:srgbClr val="6E7069"/>
                </a:solidFill>
                <a:latin typeface="Courier New" pitchFamily="-107" charset="0"/>
                <a:cs typeface="Courier New" pitchFamily="-107" charset="0"/>
              </a:rPr>
              <a:t>"Harry".length() </a:t>
            </a:r>
            <a:r>
              <a:rPr lang="en-US" sz="2000" b="0" i="1">
                <a:cs typeface="Courier New" pitchFamily="-107" charset="0"/>
              </a:rPr>
              <a:t>is 5</a:t>
            </a:r>
          </a:p>
          <a:p>
            <a:pPr marL="225425" indent="-225425">
              <a:spcBef>
                <a:spcPct val="50000"/>
              </a:spcBef>
              <a:buFontTx/>
              <a:buChar char="•"/>
            </a:pPr>
            <a:r>
              <a:rPr lang="en-US" sz="2400" b="0">
                <a:cs typeface="Courier New" pitchFamily="-107" charset="0"/>
              </a:rPr>
              <a:t>Empty string:</a:t>
            </a:r>
            <a:r>
              <a:rPr lang="en-US" sz="2000" b="0">
                <a:latin typeface="Courier New" pitchFamily="-107" charset="0"/>
                <a:cs typeface="Courier New" pitchFamily="-107" charset="0"/>
              </a:rPr>
              <a:t> </a:t>
            </a:r>
            <a:r>
              <a:rPr lang="en-US" sz="2400" b="0">
                <a:solidFill>
                  <a:srgbClr val="6E7069"/>
                </a:solidFill>
                <a:latin typeface="Courier New" pitchFamily="-107" charset="0"/>
                <a:cs typeface="Courier New" pitchFamily="-107" charset="0"/>
              </a:rPr>
              <a:t>""</a:t>
            </a:r>
            <a:r>
              <a:rPr lang="en-US" sz="2000" b="0">
                <a:cs typeface="Courier New" pitchFamily="-107" charset="0"/>
              </a:rPr>
              <a:t> </a:t>
            </a:r>
          </a:p>
        </p:txBody>
      </p:sp>
      <p:sp>
        <p:nvSpPr>
          <p:cNvPr id="76804" name="Text Box 4"/>
          <p:cNvSpPr txBox="1">
            <a:spLocks noChangeArrowheads="1"/>
          </p:cNvSpPr>
          <p:nvPr/>
        </p:nvSpPr>
        <p:spPr bwMode="auto">
          <a:xfrm>
            <a:off x="0" y="877887"/>
            <a:ext cx="701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pitchFamily="-107" charset="-128"/>
              </a:defRPr>
            </a:lvl1pPr>
            <a:lvl2pPr marL="37931725" indent="-37474525" eaLnBrk="0" hangingPunct="0">
              <a:defRPr sz="2400" b="1">
                <a:solidFill>
                  <a:schemeClr val="tx1"/>
                </a:solidFill>
                <a:latin typeface="Arial" charset="0"/>
                <a:ea typeface="ＭＳ Ｐゴシック" pitchFamily="-107" charset="-128"/>
              </a:defRPr>
            </a:lvl2pPr>
            <a:lvl3pPr eaLnBrk="0" hangingPunct="0">
              <a:defRPr sz="2400" b="1">
                <a:solidFill>
                  <a:schemeClr val="tx1"/>
                </a:solidFill>
                <a:latin typeface="Arial" charset="0"/>
                <a:ea typeface="ＭＳ Ｐゴシック" pitchFamily="-107" charset="-128"/>
              </a:defRPr>
            </a:lvl3pPr>
            <a:lvl4pPr eaLnBrk="0" hangingPunct="0">
              <a:defRPr sz="2400" b="1">
                <a:solidFill>
                  <a:schemeClr val="tx1"/>
                </a:solidFill>
                <a:latin typeface="Arial" charset="0"/>
                <a:ea typeface="ＭＳ Ｐゴシック" pitchFamily="-107" charset="-128"/>
              </a:defRPr>
            </a:lvl4pPr>
            <a:lvl5pPr eaLnBrk="0" hangingPunct="0">
              <a:defRPr sz="2400" b="1">
                <a:solidFill>
                  <a:schemeClr val="tx1"/>
                </a:solidFill>
                <a:latin typeface="Arial" charset="0"/>
                <a:ea typeface="ＭＳ Ｐゴシック" pitchFamily="-107" charset="-128"/>
              </a:defRPr>
            </a:lvl5pPr>
            <a:lvl6pPr marL="457200" eaLnBrk="0" fontAlgn="base" hangingPunct="0">
              <a:spcBef>
                <a:spcPct val="0"/>
              </a:spcBef>
              <a:spcAft>
                <a:spcPct val="0"/>
              </a:spcAft>
              <a:defRPr sz="2400" b="1">
                <a:solidFill>
                  <a:schemeClr val="tx1"/>
                </a:solidFill>
                <a:latin typeface="Arial" charset="0"/>
                <a:ea typeface="ＭＳ Ｐゴシック" pitchFamily="-107" charset="-128"/>
              </a:defRPr>
            </a:lvl6pPr>
            <a:lvl7pPr marL="914400" eaLnBrk="0" fontAlgn="base" hangingPunct="0">
              <a:spcBef>
                <a:spcPct val="0"/>
              </a:spcBef>
              <a:spcAft>
                <a:spcPct val="0"/>
              </a:spcAft>
              <a:defRPr sz="2400" b="1">
                <a:solidFill>
                  <a:schemeClr val="tx1"/>
                </a:solidFill>
                <a:latin typeface="Arial" charset="0"/>
                <a:ea typeface="ＭＳ Ｐゴシック" pitchFamily="-107" charset="-128"/>
              </a:defRPr>
            </a:lvl7pPr>
            <a:lvl8pPr marL="1371600" eaLnBrk="0" fontAlgn="base" hangingPunct="0">
              <a:spcBef>
                <a:spcPct val="0"/>
              </a:spcBef>
              <a:spcAft>
                <a:spcPct val="0"/>
              </a:spcAft>
              <a:defRPr sz="2400" b="1">
                <a:solidFill>
                  <a:schemeClr val="tx1"/>
                </a:solidFill>
                <a:latin typeface="Arial" charset="0"/>
                <a:ea typeface="ＭＳ Ｐゴシック" pitchFamily="-107" charset="-128"/>
              </a:defRPr>
            </a:lvl8pPr>
            <a:lvl9pPr marL="1828800" eaLnBrk="0" fontAlgn="base" hangingPunct="0">
              <a:spcBef>
                <a:spcPct val="0"/>
              </a:spcBef>
              <a:spcAft>
                <a:spcPct val="0"/>
              </a:spcAft>
              <a:defRPr sz="2400" b="1">
                <a:solidFill>
                  <a:schemeClr val="tx1"/>
                </a:solidFill>
                <a:latin typeface="Arial" charset="0"/>
                <a:ea typeface="ＭＳ Ｐゴシック" pitchFamily="-107" charset="-128"/>
              </a:defRPr>
            </a:lvl9pPr>
          </a:lstStyle>
          <a:p>
            <a:pPr eaLnBrk="1" hangingPunct="1"/>
            <a:r>
              <a:rPr lang="en-US" dirty="0">
                <a:latin typeface="Lucida Sans" pitchFamily="-107" charset="0"/>
              </a:rPr>
              <a:t>The</a:t>
            </a:r>
            <a:r>
              <a:rPr lang="en-US" dirty="0">
                <a:solidFill>
                  <a:srgbClr val="0033CC"/>
                </a:solidFill>
              </a:rPr>
              <a:t> </a:t>
            </a:r>
            <a:r>
              <a:rPr lang="en-US" dirty="0">
                <a:solidFill>
                  <a:srgbClr val="6E7069"/>
                </a:solidFill>
                <a:latin typeface="Courier New" pitchFamily="-107" charset="0"/>
                <a:cs typeface="Courier New" pitchFamily="-107" charset="0"/>
              </a:rPr>
              <a:t>String </a:t>
            </a:r>
            <a:r>
              <a:rPr lang="en-US" dirty="0">
                <a:latin typeface="Lucida Sans" pitchFamily="-107" charset="0"/>
              </a:rPr>
              <a:t>Class</a:t>
            </a:r>
          </a:p>
        </p:txBody>
      </p:sp>
    </p:spTree>
    <p:extLst>
      <p:ext uri="{BB962C8B-B14F-4D97-AF65-F5344CB8AC3E}">
        <p14:creationId xmlns:p14="http://schemas.microsoft.com/office/powerpoint/2010/main" val="35220407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ChangeArrowheads="1"/>
          </p:cNvSpPr>
          <p:nvPr/>
        </p:nvSpPr>
        <p:spPr bwMode="auto">
          <a:xfrm>
            <a:off x="0" y="1676400"/>
            <a:ext cx="9144000" cy="3662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marL="225425" indent="-225425">
              <a:buFontTx/>
              <a:buChar char="•"/>
            </a:pPr>
            <a:r>
              <a:rPr lang="en-US" sz="2400" b="0"/>
              <a:t>Use the </a:t>
            </a:r>
            <a:r>
              <a:rPr lang="en-US" sz="2400" b="0">
                <a:solidFill>
                  <a:srgbClr val="6E7069"/>
                </a:solidFill>
                <a:latin typeface="Courier New" pitchFamily="-107" charset="0"/>
                <a:cs typeface="Courier New" pitchFamily="-107" charset="0"/>
              </a:rPr>
              <a:t>+</a:t>
            </a:r>
            <a:r>
              <a:rPr lang="en-US" sz="2400" b="0">
                <a:solidFill>
                  <a:srgbClr val="6E7069"/>
                </a:solidFill>
                <a:cs typeface="Courier New" pitchFamily="-107" charset="0"/>
              </a:rPr>
              <a:t> </a:t>
            </a:r>
            <a:r>
              <a:rPr lang="en-US" sz="2400" b="0">
                <a:cs typeface="Courier New" pitchFamily="-107" charset="0"/>
              </a:rPr>
              <a:t>operator:</a:t>
            </a:r>
          </a:p>
          <a:p>
            <a:pPr marL="225425" indent="-225425">
              <a:spcBef>
                <a:spcPts val="1200"/>
              </a:spcBef>
            </a:pPr>
            <a:r>
              <a:rPr lang="en-US" sz="2400" b="0">
                <a:latin typeface="Courier New" pitchFamily="-107" charset="0"/>
                <a:cs typeface="Courier New" pitchFamily="-107" charset="0"/>
              </a:rPr>
              <a:t>	</a:t>
            </a:r>
            <a:r>
              <a:rPr lang="en-US" sz="2000" b="0">
                <a:solidFill>
                  <a:srgbClr val="6E7069"/>
                </a:solidFill>
                <a:latin typeface="Courier New" pitchFamily="-107" charset="0"/>
                <a:cs typeface="Courier New" pitchFamily="-107" charset="0"/>
              </a:rPr>
              <a:t>String name = "Dave"; </a:t>
            </a:r>
          </a:p>
          <a:p>
            <a:pPr marL="225425" indent="-225425"/>
            <a:r>
              <a:rPr lang="en-US" sz="2000" b="0">
                <a:solidFill>
                  <a:srgbClr val="6E7069"/>
                </a:solidFill>
                <a:latin typeface="Courier New" pitchFamily="-107" charset="0"/>
                <a:cs typeface="Courier New" pitchFamily="-107" charset="0"/>
              </a:rPr>
              <a:t>	String message = "Hello, " + name; </a:t>
            </a:r>
          </a:p>
          <a:p>
            <a:pPr marL="225425" indent="-225425"/>
            <a:r>
              <a:rPr lang="en-US" sz="2000" b="0">
                <a:solidFill>
                  <a:srgbClr val="6E7069"/>
                </a:solidFill>
                <a:latin typeface="Courier New" pitchFamily="-107" charset="0"/>
                <a:cs typeface="Courier New" pitchFamily="-107" charset="0"/>
              </a:rPr>
              <a:t>	// message is "Hello, Dave"</a:t>
            </a:r>
            <a:endParaRPr lang="en-US" sz="2400" b="0">
              <a:solidFill>
                <a:srgbClr val="6E7069"/>
              </a:solidFill>
              <a:cs typeface="Courier New" pitchFamily="-107" charset="0"/>
            </a:endParaRPr>
          </a:p>
          <a:p>
            <a:pPr marL="225425" indent="-225425">
              <a:spcBef>
                <a:spcPct val="50000"/>
              </a:spcBef>
              <a:buFontTx/>
              <a:buChar char="•"/>
            </a:pPr>
            <a:r>
              <a:rPr lang="en-US" sz="2400" b="0">
                <a:cs typeface="Courier New" pitchFamily="-107" charset="0"/>
              </a:rPr>
              <a:t>If one of the arguments of the </a:t>
            </a:r>
            <a:r>
              <a:rPr lang="en-US" sz="2000" b="0">
                <a:latin typeface="Courier New" pitchFamily="-107" charset="0"/>
                <a:cs typeface="Courier New" pitchFamily="-107" charset="0"/>
              </a:rPr>
              <a:t>+</a:t>
            </a:r>
            <a:r>
              <a:rPr lang="en-US" sz="2400" b="0">
                <a:cs typeface="Courier New" pitchFamily="-107" charset="0"/>
              </a:rPr>
              <a:t> operator is a string, the other is converted to a string</a:t>
            </a:r>
          </a:p>
          <a:p>
            <a:pPr marL="225425" indent="-225425">
              <a:spcBef>
                <a:spcPts val="1200"/>
              </a:spcBef>
            </a:pPr>
            <a:r>
              <a:rPr lang="en-US" sz="2400" b="0">
                <a:latin typeface="Courier New" pitchFamily="-107" charset="0"/>
                <a:cs typeface="Courier New" pitchFamily="-107" charset="0"/>
              </a:rPr>
              <a:t>	</a:t>
            </a:r>
            <a:r>
              <a:rPr lang="en-US" sz="2000" b="0">
                <a:solidFill>
                  <a:srgbClr val="6E7069"/>
                </a:solidFill>
                <a:latin typeface="Courier New" pitchFamily="-107" charset="0"/>
                <a:cs typeface="Courier New" pitchFamily="-107" charset="0"/>
              </a:rPr>
              <a:t>String a = "Agent”;</a:t>
            </a:r>
          </a:p>
          <a:p>
            <a:pPr marL="225425" indent="-225425"/>
            <a:r>
              <a:rPr lang="en-US" sz="2000" b="0">
                <a:solidFill>
                  <a:srgbClr val="6E7069"/>
                </a:solidFill>
                <a:latin typeface="Courier New" pitchFamily="-107" charset="0"/>
                <a:cs typeface="Courier New" pitchFamily="-107" charset="0"/>
              </a:rPr>
              <a:t>	int n = 7;</a:t>
            </a:r>
          </a:p>
          <a:p>
            <a:pPr marL="225425" indent="-225425"/>
            <a:r>
              <a:rPr lang="en-US" sz="2000" b="0">
                <a:solidFill>
                  <a:srgbClr val="6E7069"/>
                </a:solidFill>
                <a:latin typeface="Courier New" pitchFamily="-107" charset="0"/>
                <a:cs typeface="Courier New" pitchFamily="-107" charset="0"/>
              </a:rPr>
              <a:t>	String bond = a + n; // bond is "Agent7"</a:t>
            </a:r>
          </a:p>
        </p:txBody>
      </p:sp>
      <p:sp>
        <p:nvSpPr>
          <p:cNvPr id="77828" name="Text Box 4"/>
          <p:cNvSpPr txBox="1">
            <a:spLocks noChangeArrowheads="1"/>
          </p:cNvSpPr>
          <p:nvPr/>
        </p:nvSpPr>
        <p:spPr bwMode="auto">
          <a:xfrm>
            <a:off x="0" y="1071562"/>
            <a:ext cx="701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pitchFamily="-107" charset="-128"/>
              </a:defRPr>
            </a:lvl1pPr>
            <a:lvl2pPr marL="37931725" indent="-37474525" eaLnBrk="0" hangingPunct="0">
              <a:defRPr sz="2400" b="1">
                <a:solidFill>
                  <a:schemeClr val="tx1"/>
                </a:solidFill>
                <a:latin typeface="Arial" charset="0"/>
                <a:ea typeface="ＭＳ Ｐゴシック" pitchFamily="-107" charset="-128"/>
              </a:defRPr>
            </a:lvl2pPr>
            <a:lvl3pPr eaLnBrk="0" hangingPunct="0">
              <a:defRPr sz="2400" b="1">
                <a:solidFill>
                  <a:schemeClr val="tx1"/>
                </a:solidFill>
                <a:latin typeface="Arial" charset="0"/>
                <a:ea typeface="ＭＳ Ｐゴシック" pitchFamily="-107" charset="-128"/>
              </a:defRPr>
            </a:lvl3pPr>
            <a:lvl4pPr eaLnBrk="0" hangingPunct="0">
              <a:defRPr sz="2400" b="1">
                <a:solidFill>
                  <a:schemeClr val="tx1"/>
                </a:solidFill>
                <a:latin typeface="Arial" charset="0"/>
                <a:ea typeface="ＭＳ Ｐゴシック" pitchFamily="-107" charset="-128"/>
              </a:defRPr>
            </a:lvl4pPr>
            <a:lvl5pPr eaLnBrk="0" hangingPunct="0">
              <a:defRPr sz="2400" b="1">
                <a:solidFill>
                  <a:schemeClr val="tx1"/>
                </a:solidFill>
                <a:latin typeface="Arial" charset="0"/>
                <a:ea typeface="ＭＳ Ｐゴシック" pitchFamily="-107" charset="-128"/>
              </a:defRPr>
            </a:lvl5pPr>
            <a:lvl6pPr marL="457200" eaLnBrk="0" fontAlgn="base" hangingPunct="0">
              <a:spcBef>
                <a:spcPct val="0"/>
              </a:spcBef>
              <a:spcAft>
                <a:spcPct val="0"/>
              </a:spcAft>
              <a:defRPr sz="2400" b="1">
                <a:solidFill>
                  <a:schemeClr val="tx1"/>
                </a:solidFill>
                <a:latin typeface="Arial" charset="0"/>
                <a:ea typeface="ＭＳ Ｐゴシック" pitchFamily="-107" charset="-128"/>
              </a:defRPr>
            </a:lvl6pPr>
            <a:lvl7pPr marL="914400" eaLnBrk="0" fontAlgn="base" hangingPunct="0">
              <a:spcBef>
                <a:spcPct val="0"/>
              </a:spcBef>
              <a:spcAft>
                <a:spcPct val="0"/>
              </a:spcAft>
              <a:defRPr sz="2400" b="1">
                <a:solidFill>
                  <a:schemeClr val="tx1"/>
                </a:solidFill>
                <a:latin typeface="Arial" charset="0"/>
                <a:ea typeface="ＭＳ Ｐゴシック" pitchFamily="-107" charset="-128"/>
              </a:defRPr>
            </a:lvl7pPr>
            <a:lvl8pPr marL="1371600" eaLnBrk="0" fontAlgn="base" hangingPunct="0">
              <a:spcBef>
                <a:spcPct val="0"/>
              </a:spcBef>
              <a:spcAft>
                <a:spcPct val="0"/>
              </a:spcAft>
              <a:defRPr sz="2400" b="1">
                <a:solidFill>
                  <a:schemeClr val="tx1"/>
                </a:solidFill>
                <a:latin typeface="Arial" charset="0"/>
                <a:ea typeface="ＭＳ Ｐゴシック" pitchFamily="-107" charset="-128"/>
              </a:defRPr>
            </a:lvl8pPr>
            <a:lvl9pPr marL="1828800" eaLnBrk="0" fontAlgn="base" hangingPunct="0">
              <a:spcBef>
                <a:spcPct val="0"/>
              </a:spcBef>
              <a:spcAft>
                <a:spcPct val="0"/>
              </a:spcAft>
              <a:defRPr sz="2400" b="1">
                <a:solidFill>
                  <a:schemeClr val="tx1"/>
                </a:solidFill>
                <a:latin typeface="Arial" charset="0"/>
                <a:ea typeface="ＭＳ Ｐゴシック" pitchFamily="-107" charset="-128"/>
              </a:defRPr>
            </a:lvl9pPr>
          </a:lstStyle>
          <a:p>
            <a:pPr eaLnBrk="1" hangingPunct="1"/>
            <a:r>
              <a:rPr lang="en-US" dirty="0">
                <a:latin typeface="Lucida Sans" pitchFamily="-107" charset="0"/>
              </a:rPr>
              <a:t>Concatenation</a:t>
            </a:r>
          </a:p>
        </p:txBody>
      </p:sp>
    </p:spTree>
    <p:extLst>
      <p:ext uri="{BB962C8B-B14F-4D97-AF65-F5344CB8AC3E}">
        <p14:creationId xmlns:p14="http://schemas.microsoft.com/office/powerpoint/2010/main" val="7740568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ChangeArrowheads="1"/>
          </p:cNvSpPr>
          <p:nvPr/>
        </p:nvSpPr>
        <p:spPr bwMode="auto">
          <a:xfrm>
            <a:off x="15398" y="1752600"/>
            <a:ext cx="9144000" cy="2524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marL="236538" indent="-236538">
              <a:spcBef>
                <a:spcPts val="1200"/>
              </a:spcBef>
              <a:buFontTx/>
              <a:buChar char="•"/>
            </a:pPr>
            <a:r>
              <a:rPr lang="en-US" sz="2400" b="0"/>
              <a:t>Convert to number:</a:t>
            </a:r>
            <a:r>
              <a:rPr lang="en-US" sz="2000" b="0"/>
              <a:t> </a:t>
            </a:r>
          </a:p>
          <a:p>
            <a:pPr marL="236538" indent="-236538">
              <a:spcBef>
                <a:spcPts val="1200"/>
              </a:spcBef>
            </a:pPr>
            <a:r>
              <a:rPr lang="en-US" sz="2000" b="0">
                <a:latin typeface="Courier New" pitchFamily="-107" charset="0"/>
              </a:rPr>
              <a:t>	</a:t>
            </a:r>
            <a:r>
              <a:rPr lang="en-US" sz="2000" b="0">
                <a:solidFill>
                  <a:srgbClr val="6E7069"/>
                </a:solidFill>
                <a:latin typeface="Courier New" pitchFamily="-107" charset="0"/>
              </a:rPr>
              <a:t>int n = Integer.parseInt(str);</a:t>
            </a:r>
          </a:p>
          <a:p>
            <a:pPr marL="236538" indent="-236538"/>
            <a:r>
              <a:rPr lang="en-US" sz="2000" b="0">
                <a:solidFill>
                  <a:srgbClr val="6E7069"/>
                </a:solidFill>
                <a:latin typeface="Courier New" pitchFamily="-107" charset="0"/>
              </a:rPr>
              <a:t>	double x = Double.parseDouble(x);</a:t>
            </a:r>
            <a:r>
              <a:rPr lang="en-US" sz="2000" b="0">
                <a:solidFill>
                  <a:srgbClr val="6E7069"/>
                </a:solidFill>
              </a:rPr>
              <a:t> </a:t>
            </a:r>
          </a:p>
          <a:p>
            <a:pPr marL="236538" indent="-236538">
              <a:spcBef>
                <a:spcPts val="1200"/>
              </a:spcBef>
              <a:buFontTx/>
              <a:buChar char="•"/>
            </a:pPr>
            <a:r>
              <a:rPr lang="en-US" sz="2400" b="0"/>
              <a:t>Convert to string:</a:t>
            </a:r>
            <a:r>
              <a:rPr lang="en-US" sz="2000" b="0"/>
              <a:t> </a:t>
            </a:r>
          </a:p>
          <a:p>
            <a:pPr marL="236538" indent="-236538">
              <a:spcBef>
                <a:spcPts val="1200"/>
              </a:spcBef>
            </a:pPr>
            <a:r>
              <a:rPr lang="en-US" sz="2000" b="0">
                <a:latin typeface="Courier New" pitchFamily="-107" charset="0"/>
              </a:rPr>
              <a:t>	</a:t>
            </a:r>
            <a:r>
              <a:rPr lang="en-US" sz="2000" b="0">
                <a:solidFill>
                  <a:srgbClr val="6E7069"/>
                </a:solidFill>
                <a:latin typeface="Courier New" pitchFamily="-107" charset="0"/>
              </a:rPr>
              <a:t>String str = "" + n; </a:t>
            </a:r>
          </a:p>
          <a:p>
            <a:pPr marL="236538" indent="-236538"/>
            <a:r>
              <a:rPr lang="en-US" sz="2000" b="0">
                <a:solidFill>
                  <a:srgbClr val="6E7069"/>
                </a:solidFill>
                <a:latin typeface="Courier New" pitchFamily="-107" charset="0"/>
              </a:rPr>
              <a:t>	str = Integer.toString(n);</a:t>
            </a:r>
            <a:r>
              <a:rPr lang="en-US" sz="2000" b="0">
                <a:solidFill>
                  <a:srgbClr val="6E7069"/>
                </a:solidFill>
              </a:rPr>
              <a:t> </a:t>
            </a:r>
          </a:p>
        </p:txBody>
      </p:sp>
      <p:sp>
        <p:nvSpPr>
          <p:cNvPr id="79876" name="Text Box 4"/>
          <p:cNvSpPr txBox="1">
            <a:spLocks noChangeArrowheads="1"/>
          </p:cNvSpPr>
          <p:nvPr/>
        </p:nvSpPr>
        <p:spPr bwMode="auto">
          <a:xfrm>
            <a:off x="15398" y="1157287"/>
            <a:ext cx="701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pitchFamily="-107" charset="-128"/>
              </a:defRPr>
            </a:lvl1pPr>
            <a:lvl2pPr marL="37931725" indent="-37474525" eaLnBrk="0" hangingPunct="0">
              <a:defRPr sz="2400" b="1">
                <a:solidFill>
                  <a:schemeClr val="tx1"/>
                </a:solidFill>
                <a:latin typeface="Arial" charset="0"/>
                <a:ea typeface="ＭＳ Ｐゴシック" pitchFamily="-107" charset="-128"/>
              </a:defRPr>
            </a:lvl2pPr>
            <a:lvl3pPr eaLnBrk="0" hangingPunct="0">
              <a:defRPr sz="2400" b="1">
                <a:solidFill>
                  <a:schemeClr val="tx1"/>
                </a:solidFill>
                <a:latin typeface="Arial" charset="0"/>
                <a:ea typeface="ＭＳ Ｐゴシック" pitchFamily="-107" charset="-128"/>
              </a:defRPr>
            </a:lvl3pPr>
            <a:lvl4pPr eaLnBrk="0" hangingPunct="0">
              <a:defRPr sz="2400" b="1">
                <a:solidFill>
                  <a:schemeClr val="tx1"/>
                </a:solidFill>
                <a:latin typeface="Arial" charset="0"/>
                <a:ea typeface="ＭＳ Ｐゴシック" pitchFamily="-107" charset="-128"/>
              </a:defRPr>
            </a:lvl4pPr>
            <a:lvl5pPr eaLnBrk="0" hangingPunct="0">
              <a:defRPr sz="2400" b="1">
                <a:solidFill>
                  <a:schemeClr val="tx1"/>
                </a:solidFill>
                <a:latin typeface="Arial" charset="0"/>
                <a:ea typeface="ＭＳ Ｐゴシック" pitchFamily="-107" charset="-128"/>
              </a:defRPr>
            </a:lvl5pPr>
            <a:lvl6pPr marL="457200" eaLnBrk="0" fontAlgn="base" hangingPunct="0">
              <a:spcBef>
                <a:spcPct val="0"/>
              </a:spcBef>
              <a:spcAft>
                <a:spcPct val="0"/>
              </a:spcAft>
              <a:defRPr sz="2400" b="1">
                <a:solidFill>
                  <a:schemeClr val="tx1"/>
                </a:solidFill>
                <a:latin typeface="Arial" charset="0"/>
                <a:ea typeface="ＭＳ Ｐゴシック" pitchFamily="-107" charset="-128"/>
              </a:defRPr>
            </a:lvl6pPr>
            <a:lvl7pPr marL="914400" eaLnBrk="0" fontAlgn="base" hangingPunct="0">
              <a:spcBef>
                <a:spcPct val="0"/>
              </a:spcBef>
              <a:spcAft>
                <a:spcPct val="0"/>
              </a:spcAft>
              <a:defRPr sz="2400" b="1">
                <a:solidFill>
                  <a:schemeClr val="tx1"/>
                </a:solidFill>
                <a:latin typeface="Arial" charset="0"/>
                <a:ea typeface="ＭＳ Ｐゴシック" pitchFamily="-107" charset="-128"/>
              </a:defRPr>
            </a:lvl7pPr>
            <a:lvl8pPr marL="1371600" eaLnBrk="0" fontAlgn="base" hangingPunct="0">
              <a:spcBef>
                <a:spcPct val="0"/>
              </a:spcBef>
              <a:spcAft>
                <a:spcPct val="0"/>
              </a:spcAft>
              <a:defRPr sz="2400" b="1">
                <a:solidFill>
                  <a:schemeClr val="tx1"/>
                </a:solidFill>
                <a:latin typeface="Arial" charset="0"/>
                <a:ea typeface="ＭＳ Ｐゴシック" pitchFamily="-107" charset="-128"/>
              </a:defRPr>
            </a:lvl8pPr>
            <a:lvl9pPr marL="1828800" eaLnBrk="0" fontAlgn="base" hangingPunct="0">
              <a:spcBef>
                <a:spcPct val="0"/>
              </a:spcBef>
              <a:spcAft>
                <a:spcPct val="0"/>
              </a:spcAft>
              <a:defRPr sz="2400" b="1">
                <a:solidFill>
                  <a:schemeClr val="tx1"/>
                </a:solidFill>
                <a:latin typeface="Arial" charset="0"/>
                <a:ea typeface="ＭＳ Ｐゴシック" pitchFamily="-107" charset="-128"/>
              </a:defRPr>
            </a:lvl9pPr>
          </a:lstStyle>
          <a:p>
            <a:pPr eaLnBrk="1" hangingPunct="1"/>
            <a:r>
              <a:rPr lang="en-US" dirty="0">
                <a:latin typeface="Lucida Sans" pitchFamily="-107" charset="0"/>
              </a:rPr>
              <a:t>Converting between Strings and Numbers</a:t>
            </a:r>
          </a:p>
        </p:txBody>
      </p:sp>
    </p:spTree>
    <p:extLst>
      <p:ext uri="{BB962C8B-B14F-4D97-AF65-F5344CB8AC3E}">
        <p14:creationId xmlns:p14="http://schemas.microsoft.com/office/powerpoint/2010/main" val="25661750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ChangeArrowheads="1"/>
          </p:cNvSpPr>
          <p:nvPr/>
        </p:nvSpPr>
        <p:spPr bwMode="auto">
          <a:xfrm>
            <a:off x="-5733" y="1495425"/>
            <a:ext cx="9144000" cy="1857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marL="236538" indent="-236538">
              <a:buFontTx/>
              <a:buChar char="•"/>
            </a:pPr>
            <a:r>
              <a:rPr lang="en-US" sz="2000" b="0">
                <a:solidFill>
                  <a:srgbClr val="6E7069"/>
                </a:solidFill>
                <a:latin typeface="Courier New" pitchFamily="-107" charset="0"/>
              </a:rPr>
              <a:t>String greeting = "Hello, World!";</a:t>
            </a:r>
          </a:p>
          <a:p>
            <a:pPr marL="236538" indent="-236538"/>
            <a:r>
              <a:rPr lang="en-US" sz="2000" b="0">
                <a:solidFill>
                  <a:srgbClr val="6E7069"/>
                </a:solidFill>
                <a:latin typeface="Courier New" pitchFamily="-107" charset="0"/>
              </a:rPr>
              <a:t>	String sub = greeting.substring(0, 5); // sub is "Hello"</a:t>
            </a:r>
            <a:r>
              <a:rPr lang="en-US" sz="2400" b="0">
                <a:solidFill>
                  <a:srgbClr val="6E7069"/>
                </a:solidFill>
                <a:latin typeface="Courier New" pitchFamily="-107" charset="0"/>
              </a:rPr>
              <a:t> </a:t>
            </a:r>
          </a:p>
          <a:p>
            <a:pPr marL="236538" indent="-236538" eaLnBrk="0" hangingPunct="0">
              <a:spcBef>
                <a:spcPts val="1200"/>
              </a:spcBef>
              <a:buFontTx/>
              <a:buChar char="•"/>
            </a:pPr>
            <a:r>
              <a:rPr lang="en-US" sz="2400" b="0"/>
              <a:t>Supply start and “past the end” position </a:t>
            </a:r>
          </a:p>
          <a:p>
            <a:pPr marL="236538" indent="-236538" eaLnBrk="0" hangingPunct="0">
              <a:spcBef>
                <a:spcPts val="1200"/>
              </a:spcBef>
              <a:buFontTx/>
              <a:buChar char="•"/>
            </a:pPr>
            <a:r>
              <a:rPr lang="en-US" sz="2400" b="0"/>
              <a:t>First position is at </a:t>
            </a:r>
            <a:r>
              <a:rPr lang="en-US" sz="2000" b="0">
                <a:latin typeface="Courier New" pitchFamily="-107" charset="0"/>
              </a:rPr>
              <a:t>0</a:t>
            </a:r>
          </a:p>
        </p:txBody>
      </p:sp>
      <p:sp>
        <p:nvSpPr>
          <p:cNvPr id="80900" name="Text Box 8"/>
          <p:cNvSpPr txBox="1">
            <a:spLocks noChangeArrowheads="1"/>
          </p:cNvSpPr>
          <p:nvPr/>
        </p:nvSpPr>
        <p:spPr bwMode="auto">
          <a:xfrm>
            <a:off x="-5733" y="914400"/>
            <a:ext cx="701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pitchFamily="-107" charset="-128"/>
              </a:defRPr>
            </a:lvl1pPr>
            <a:lvl2pPr marL="37931725" indent="-37474525" eaLnBrk="0" hangingPunct="0">
              <a:defRPr sz="2400" b="1">
                <a:solidFill>
                  <a:schemeClr val="tx1"/>
                </a:solidFill>
                <a:latin typeface="Arial" charset="0"/>
                <a:ea typeface="ＭＳ Ｐゴシック" pitchFamily="-107" charset="-128"/>
              </a:defRPr>
            </a:lvl2pPr>
            <a:lvl3pPr eaLnBrk="0" hangingPunct="0">
              <a:defRPr sz="2400" b="1">
                <a:solidFill>
                  <a:schemeClr val="tx1"/>
                </a:solidFill>
                <a:latin typeface="Arial" charset="0"/>
                <a:ea typeface="ＭＳ Ｐゴシック" pitchFamily="-107" charset="-128"/>
              </a:defRPr>
            </a:lvl3pPr>
            <a:lvl4pPr eaLnBrk="0" hangingPunct="0">
              <a:defRPr sz="2400" b="1">
                <a:solidFill>
                  <a:schemeClr val="tx1"/>
                </a:solidFill>
                <a:latin typeface="Arial" charset="0"/>
                <a:ea typeface="ＭＳ Ｐゴシック" pitchFamily="-107" charset="-128"/>
              </a:defRPr>
            </a:lvl4pPr>
            <a:lvl5pPr eaLnBrk="0" hangingPunct="0">
              <a:defRPr sz="2400" b="1">
                <a:solidFill>
                  <a:schemeClr val="tx1"/>
                </a:solidFill>
                <a:latin typeface="Arial" charset="0"/>
                <a:ea typeface="ＭＳ Ｐゴシック" pitchFamily="-107" charset="-128"/>
              </a:defRPr>
            </a:lvl5pPr>
            <a:lvl6pPr marL="457200" eaLnBrk="0" fontAlgn="base" hangingPunct="0">
              <a:spcBef>
                <a:spcPct val="0"/>
              </a:spcBef>
              <a:spcAft>
                <a:spcPct val="0"/>
              </a:spcAft>
              <a:defRPr sz="2400" b="1">
                <a:solidFill>
                  <a:schemeClr val="tx1"/>
                </a:solidFill>
                <a:latin typeface="Arial" charset="0"/>
                <a:ea typeface="ＭＳ Ｐゴシック" pitchFamily="-107" charset="-128"/>
              </a:defRPr>
            </a:lvl6pPr>
            <a:lvl7pPr marL="914400" eaLnBrk="0" fontAlgn="base" hangingPunct="0">
              <a:spcBef>
                <a:spcPct val="0"/>
              </a:spcBef>
              <a:spcAft>
                <a:spcPct val="0"/>
              </a:spcAft>
              <a:defRPr sz="2400" b="1">
                <a:solidFill>
                  <a:schemeClr val="tx1"/>
                </a:solidFill>
                <a:latin typeface="Arial" charset="0"/>
                <a:ea typeface="ＭＳ Ｐゴシック" pitchFamily="-107" charset="-128"/>
              </a:defRPr>
            </a:lvl7pPr>
            <a:lvl8pPr marL="1371600" eaLnBrk="0" fontAlgn="base" hangingPunct="0">
              <a:spcBef>
                <a:spcPct val="0"/>
              </a:spcBef>
              <a:spcAft>
                <a:spcPct val="0"/>
              </a:spcAft>
              <a:defRPr sz="2400" b="1">
                <a:solidFill>
                  <a:schemeClr val="tx1"/>
                </a:solidFill>
                <a:latin typeface="Arial" charset="0"/>
                <a:ea typeface="ＭＳ Ｐゴシック" pitchFamily="-107" charset="-128"/>
              </a:defRPr>
            </a:lvl8pPr>
            <a:lvl9pPr marL="1828800" eaLnBrk="0" fontAlgn="base" hangingPunct="0">
              <a:spcBef>
                <a:spcPct val="0"/>
              </a:spcBef>
              <a:spcAft>
                <a:spcPct val="0"/>
              </a:spcAft>
              <a:defRPr sz="2400" b="1">
                <a:solidFill>
                  <a:schemeClr val="tx1"/>
                </a:solidFill>
                <a:latin typeface="Arial" charset="0"/>
                <a:ea typeface="ＭＳ Ｐゴシック" pitchFamily="-107" charset="-128"/>
              </a:defRPr>
            </a:lvl9pPr>
          </a:lstStyle>
          <a:p>
            <a:pPr eaLnBrk="1" hangingPunct="1"/>
            <a:r>
              <a:rPr lang="en-US">
                <a:latin typeface="Lucida Sans" pitchFamily="-107" charset="0"/>
              </a:rPr>
              <a:t>Substrings</a:t>
            </a:r>
          </a:p>
        </p:txBody>
      </p:sp>
      <p:pic>
        <p:nvPicPr>
          <p:cNvPr id="57351" name="Picture 8" descr="position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5267" y="3352800"/>
            <a:ext cx="4114800" cy="1049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0963082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573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0" y="1447800"/>
            <a:ext cx="9144000" cy="329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marL="236538" indent="-236538">
              <a:buFontTx/>
              <a:buChar char="•"/>
            </a:pPr>
            <a:r>
              <a:rPr lang="en-US" sz="2000" b="0">
                <a:solidFill>
                  <a:srgbClr val="6E7069"/>
                </a:solidFill>
                <a:latin typeface="Courier New" pitchFamily="-107" charset="0"/>
              </a:rPr>
              <a:t>String input = JOptionPane.showInputDialog(</a:t>
            </a:r>
            <a:r>
              <a:rPr lang="en-US" sz="2000" b="0" i="1">
                <a:solidFill>
                  <a:srgbClr val="6E7069"/>
                </a:solidFill>
                <a:latin typeface="Courier New" pitchFamily="-107" charset="0"/>
              </a:rPr>
              <a:t>prompt</a:t>
            </a:r>
            <a:r>
              <a:rPr lang="en-US" sz="2000" b="0">
                <a:solidFill>
                  <a:srgbClr val="6E7069"/>
                </a:solidFill>
                <a:latin typeface="Courier New" pitchFamily="-107" charset="0"/>
              </a:rPr>
              <a:t>)</a:t>
            </a:r>
            <a:r>
              <a:rPr lang="en-US" sz="2400" b="0"/>
              <a:t> </a:t>
            </a:r>
          </a:p>
          <a:p>
            <a:pPr marL="236538" indent="-236538">
              <a:spcBef>
                <a:spcPts val="1200"/>
              </a:spcBef>
              <a:buFontTx/>
              <a:buChar char="•"/>
            </a:pPr>
            <a:r>
              <a:rPr lang="en-US" sz="2400" b="0"/>
              <a:t>Convert strings to numbers if necessary:</a:t>
            </a:r>
          </a:p>
          <a:p>
            <a:pPr marL="1150938" lvl="2" indent="-236538">
              <a:spcBef>
                <a:spcPts val="1200"/>
              </a:spcBef>
            </a:pPr>
            <a:r>
              <a:rPr lang="en-US" sz="2000" b="0">
                <a:solidFill>
                  <a:srgbClr val="6E7069"/>
                </a:solidFill>
                <a:latin typeface="Courier New" pitchFamily="-107" charset="0"/>
              </a:rPr>
              <a:t>int count = Integer.parseInt(input);</a:t>
            </a:r>
            <a:r>
              <a:rPr lang="en-US" sz="2400" b="0">
                <a:solidFill>
                  <a:srgbClr val="6E7069"/>
                </a:solidFill>
              </a:rPr>
              <a:t> </a:t>
            </a:r>
          </a:p>
          <a:p>
            <a:pPr marL="236538" indent="-236538">
              <a:spcBef>
                <a:spcPts val="1200"/>
              </a:spcBef>
              <a:buFontTx/>
              <a:buChar char="•"/>
            </a:pPr>
            <a:r>
              <a:rPr lang="en-US" sz="2400" b="0"/>
              <a:t>Conversion throws an exception if user doesn’t supply a number </a:t>
            </a:r>
            <a:r>
              <a:rPr lang="en-US" sz="2400" b="0">
                <a:cs typeface="Arial" charset="0"/>
              </a:rPr>
              <a:t>— see Chapter 11 </a:t>
            </a:r>
          </a:p>
          <a:p>
            <a:pPr marL="236538" indent="-236538">
              <a:spcBef>
                <a:spcPts val="1200"/>
              </a:spcBef>
              <a:buFontTx/>
              <a:buChar char="•"/>
            </a:pPr>
            <a:r>
              <a:rPr lang="en-US" sz="2400" b="0">
                <a:cs typeface="Arial" charset="0"/>
              </a:rPr>
              <a:t>Add </a:t>
            </a:r>
            <a:r>
              <a:rPr lang="en-US" sz="2400" b="0">
                <a:solidFill>
                  <a:srgbClr val="6E7069"/>
                </a:solidFill>
                <a:latin typeface="Courier New" pitchFamily="-107" charset="0"/>
                <a:cs typeface="Arial" charset="0"/>
              </a:rPr>
              <a:t>System.exit(0)</a:t>
            </a:r>
            <a:r>
              <a:rPr lang="en-US" sz="2400" b="0">
                <a:solidFill>
                  <a:srgbClr val="6E7069"/>
                </a:solidFill>
                <a:cs typeface="Arial" charset="0"/>
              </a:rPr>
              <a:t> </a:t>
            </a:r>
            <a:r>
              <a:rPr lang="en-US" sz="2400" b="0">
                <a:cs typeface="Arial" charset="0"/>
              </a:rPr>
              <a:t>to the </a:t>
            </a:r>
            <a:r>
              <a:rPr lang="en-US" sz="2400" b="0">
                <a:solidFill>
                  <a:srgbClr val="6E7069"/>
                </a:solidFill>
                <a:latin typeface="Courier New" pitchFamily="-107" charset="0"/>
                <a:cs typeface="Arial" charset="0"/>
              </a:rPr>
              <a:t>main</a:t>
            </a:r>
            <a:r>
              <a:rPr lang="en-US" sz="2400" b="0">
                <a:cs typeface="Arial" charset="0"/>
              </a:rPr>
              <a:t> method of any program that uses </a:t>
            </a:r>
            <a:r>
              <a:rPr lang="en-US" sz="2400" b="0">
                <a:solidFill>
                  <a:srgbClr val="6E7069"/>
                </a:solidFill>
                <a:latin typeface="Courier New" pitchFamily="-107" charset="0"/>
                <a:cs typeface="Arial" charset="0"/>
              </a:rPr>
              <a:t>JOptionPane</a:t>
            </a:r>
            <a:r>
              <a:rPr lang="en-US" sz="2000" b="0">
                <a:cs typeface="Arial" charset="0"/>
              </a:rPr>
              <a:t> </a:t>
            </a:r>
          </a:p>
        </p:txBody>
      </p:sp>
      <p:sp>
        <p:nvSpPr>
          <p:cNvPr id="95236" name="Text Box 4"/>
          <p:cNvSpPr txBox="1">
            <a:spLocks noChangeArrowheads="1"/>
          </p:cNvSpPr>
          <p:nvPr/>
        </p:nvSpPr>
        <p:spPr bwMode="auto">
          <a:xfrm>
            <a:off x="0" y="854075"/>
            <a:ext cx="701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pitchFamily="-107" charset="-128"/>
              </a:defRPr>
            </a:lvl1pPr>
            <a:lvl2pPr marL="37931725" indent="-37474525" eaLnBrk="0" hangingPunct="0">
              <a:defRPr sz="2400" b="1">
                <a:solidFill>
                  <a:schemeClr val="tx1"/>
                </a:solidFill>
                <a:latin typeface="Arial" charset="0"/>
                <a:ea typeface="ＭＳ Ｐゴシック" pitchFamily="-107" charset="-128"/>
              </a:defRPr>
            </a:lvl2pPr>
            <a:lvl3pPr eaLnBrk="0" hangingPunct="0">
              <a:defRPr sz="2400" b="1">
                <a:solidFill>
                  <a:schemeClr val="tx1"/>
                </a:solidFill>
                <a:latin typeface="Arial" charset="0"/>
                <a:ea typeface="ＭＳ Ｐゴシック" pitchFamily="-107" charset="-128"/>
              </a:defRPr>
            </a:lvl3pPr>
            <a:lvl4pPr eaLnBrk="0" hangingPunct="0">
              <a:defRPr sz="2400" b="1">
                <a:solidFill>
                  <a:schemeClr val="tx1"/>
                </a:solidFill>
                <a:latin typeface="Arial" charset="0"/>
                <a:ea typeface="ＭＳ Ｐゴシック" pitchFamily="-107" charset="-128"/>
              </a:defRPr>
            </a:lvl4pPr>
            <a:lvl5pPr eaLnBrk="0" hangingPunct="0">
              <a:defRPr sz="2400" b="1">
                <a:solidFill>
                  <a:schemeClr val="tx1"/>
                </a:solidFill>
                <a:latin typeface="Arial" charset="0"/>
                <a:ea typeface="ＭＳ Ｐゴシック" pitchFamily="-107" charset="-128"/>
              </a:defRPr>
            </a:lvl5pPr>
            <a:lvl6pPr marL="457200" eaLnBrk="0" fontAlgn="base" hangingPunct="0">
              <a:spcBef>
                <a:spcPct val="0"/>
              </a:spcBef>
              <a:spcAft>
                <a:spcPct val="0"/>
              </a:spcAft>
              <a:defRPr sz="2400" b="1">
                <a:solidFill>
                  <a:schemeClr val="tx1"/>
                </a:solidFill>
                <a:latin typeface="Arial" charset="0"/>
                <a:ea typeface="ＭＳ Ｐゴシック" pitchFamily="-107" charset="-128"/>
              </a:defRPr>
            </a:lvl6pPr>
            <a:lvl7pPr marL="914400" eaLnBrk="0" fontAlgn="base" hangingPunct="0">
              <a:spcBef>
                <a:spcPct val="0"/>
              </a:spcBef>
              <a:spcAft>
                <a:spcPct val="0"/>
              </a:spcAft>
              <a:defRPr sz="2400" b="1">
                <a:solidFill>
                  <a:schemeClr val="tx1"/>
                </a:solidFill>
                <a:latin typeface="Arial" charset="0"/>
                <a:ea typeface="ＭＳ Ｐゴシック" pitchFamily="-107" charset="-128"/>
              </a:defRPr>
            </a:lvl7pPr>
            <a:lvl8pPr marL="1371600" eaLnBrk="0" fontAlgn="base" hangingPunct="0">
              <a:spcBef>
                <a:spcPct val="0"/>
              </a:spcBef>
              <a:spcAft>
                <a:spcPct val="0"/>
              </a:spcAft>
              <a:defRPr sz="2400" b="1">
                <a:solidFill>
                  <a:schemeClr val="tx1"/>
                </a:solidFill>
                <a:latin typeface="Arial" charset="0"/>
                <a:ea typeface="ＭＳ Ｐゴシック" pitchFamily="-107" charset="-128"/>
              </a:defRPr>
            </a:lvl8pPr>
            <a:lvl9pPr marL="1828800" eaLnBrk="0" fontAlgn="base" hangingPunct="0">
              <a:spcBef>
                <a:spcPct val="0"/>
              </a:spcBef>
              <a:spcAft>
                <a:spcPct val="0"/>
              </a:spcAft>
              <a:defRPr sz="2400" b="1">
                <a:solidFill>
                  <a:schemeClr val="tx1"/>
                </a:solidFill>
                <a:latin typeface="Arial" charset="0"/>
                <a:ea typeface="ＭＳ Ｐゴシック" pitchFamily="-107" charset="-128"/>
              </a:defRPr>
            </a:lvl9pPr>
          </a:lstStyle>
          <a:p>
            <a:pPr eaLnBrk="1" hangingPunct="1"/>
            <a:r>
              <a:rPr lang="en-US" dirty="0">
                <a:latin typeface="Lucida Sans" pitchFamily="-107" charset="0"/>
              </a:rPr>
              <a:t>Reading Input From a Dialog Box</a:t>
            </a:r>
          </a:p>
        </p:txBody>
      </p:sp>
    </p:spTree>
    <p:extLst>
      <p:ext uri="{BB962C8B-B14F-4D97-AF65-F5344CB8AC3E}">
        <p14:creationId xmlns:p14="http://schemas.microsoft.com/office/powerpoint/2010/main" val="3376927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Chapter 5</a:t>
            </a:r>
          </a:p>
        </p:txBody>
      </p:sp>
      <p:sp>
        <p:nvSpPr>
          <p:cNvPr id="6" name="Subtitle 5"/>
          <p:cNvSpPr>
            <a:spLocks noGrp="1"/>
          </p:cNvSpPr>
          <p:nvPr>
            <p:ph type="subTitle" idx="1"/>
          </p:nvPr>
        </p:nvSpPr>
        <p:spPr/>
        <p:txBody>
          <a:bodyPr/>
          <a:lstStyle/>
          <a:p>
            <a:r>
              <a:rPr lang="en-US" dirty="0"/>
              <a:t>Loops</a:t>
            </a:r>
          </a:p>
        </p:txBody>
      </p:sp>
    </p:spTree>
    <p:extLst>
      <p:ext uri="{BB962C8B-B14F-4D97-AF65-F5344CB8AC3E}">
        <p14:creationId xmlns:p14="http://schemas.microsoft.com/office/powerpoint/2010/main" val="11051126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Line 2"/>
          <p:cNvSpPr>
            <a:spLocks noChangeShapeType="1"/>
          </p:cNvSpPr>
          <p:nvPr/>
        </p:nvSpPr>
        <p:spPr bwMode="auto">
          <a:xfrm>
            <a:off x="0" y="762000"/>
            <a:ext cx="9144000" cy="0"/>
          </a:xfrm>
          <a:prstGeom prst="line">
            <a:avLst/>
          </a:prstGeom>
          <a:noFill/>
          <a:ln w="50800">
            <a:solidFill>
              <a:srgbClr val="C6E8B4"/>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2643" name="Rectangle 3"/>
          <p:cNvSpPr>
            <a:spLocks noChangeArrowheads="1"/>
          </p:cNvSpPr>
          <p:nvPr/>
        </p:nvSpPr>
        <p:spPr bwMode="auto">
          <a:xfrm>
            <a:off x="0" y="914400"/>
            <a:ext cx="9051925" cy="2862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marL="236538" indent="-236538">
              <a:buFontTx/>
              <a:buChar char="•"/>
            </a:pPr>
            <a:r>
              <a:rPr lang="en-US" sz="2400"/>
              <a:t>A </a:t>
            </a:r>
            <a:r>
              <a:rPr lang="en-US" sz="2400">
                <a:solidFill>
                  <a:srgbClr val="5F5F5F"/>
                </a:solidFill>
                <a:latin typeface="Courier New" pitchFamily="-107" charset="0"/>
              </a:rPr>
              <a:t>while</a:t>
            </a:r>
            <a:r>
              <a:rPr lang="en-US" sz="2400"/>
              <a:t> statement executes a block of code repeatedly </a:t>
            </a:r>
          </a:p>
          <a:p>
            <a:pPr marL="236538" indent="-236538">
              <a:spcBef>
                <a:spcPct val="50000"/>
              </a:spcBef>
              <a:buFontTx/>
              <a:buChar char="•"/>
            </a:pPr>
            <a:r>
              <a:rPr lang="en-US" sz="2400"/>
              <a:t>A condition controls how often the loop is executed </a:t>
            </a:r>
          </a:p>
          <a:p>
            <a:pPr marL="236538" indent="-236538">
              <a:spcBef>
                <a:spcPct val="50000"/>
              </a:spcBef>
            </a:pPr>
            <a:r>
              <a:rPr lang="en-US" sz="2000">
                <a:latin typeface="Courier New" pitchFamily="-107" charset="0"/>
              </a:rPr>
              <a:t>  </a:t>
            </a:r>
            <a:r>
              <a:rPr lang="en-US" sz="2000">
                <a:solidFill>
                  <a:srgbClr val="5F5F5F"/>
                </a:solidFill>
                <a:latin typeface="Courier New" pitchFamily="-107" charset="0"/>
              </a:rPr>
              <a:t>while</a:t>
            </a:r>
            <a:r>
              <a:rPr lang="en-US" sz="2400">
                <a:solidFill>
                  <a:srgbClr val="5F5F5F"/>
                </a:solidFill>
              </a:rPr>
              <a:t> </a:t>
            </a:r>
            <a:r>
              <a:rPr lang="en-US" sz="2000">
                <a:solidFill>
                  <a:srgbClr val="5F5F5F"/>
                </a:solidFill>
                <a:latin typeface="Courier New" pitchFamily="-107" charset="0"/>
              </a:rPr>
              <a:t>(condition) </a:t>
            </a:r>
          </a:p>
          <a:p>
            <a:pPr marL="236538" indent="-236538"/>
            <a:r>
              <a:rPr lang="en-US" sz="2000">
                <a:solidFill>
                  <a:srgbClr val="5F5F5F"/>
                </a:solidFill>
                <a:latin typeface="Courier New" pitchFamily="-107" charset="0"/>
              </a:rPr>
              <a:t>     statement</a:t>
            </a:r>
            <a:r>
              <a:rPr lang="en-US" sz="2400">
                <a:solidFill>
                  <a:srgbClr val="5F5F5F"/>
                </a:solidFill>
              </a:rPr>
              <a:t> </a:t>
            </a:r>
          </a:p>
          <a:p>
            <a:pPr marL="236538" indent="-236538">
              <a:spcBef>
                <a:spcPct val="50000"/>
              </a:spcBef>
              <a:buFontTx/>
              <a:buChar char="•"/>
            </a:pPr>
            <a:r>
              <a:rPr lang="en-US" sz="2400"/>
              <a:t>Most commonly, the statement is a block statement (set of statements delimited by </a:t>
            </a:r>
            <a:r>
              <a:rPr lang="en-US" sz="2000">
                <a:solidFill>
                  <a:srgbClr val="5F5F5F"/>
                </a:solidFill>
                <a:latin typeface="Courier New" pitchFamily="-107" charset="0"/>
              </a:rPr>
              <a:t>{ }</a:t>
            </a:r>
            <a:r>
              <a:rPr lang="en-US" sz="2400"/>
              <a:t>)</a:t>
            </a:r>
            <a:r>
              <a:rPr lang="en-US"/>
              <a:t> </a:t>
            </a:r>
          </a:p>
        </p:txBody>
      </p:sp>
      <p:sp>
        <p:nvSpPr>
          <p:cNvPr id="17413" name="Text Box 4"/>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eaLnBrk="1" hangingPunct="1"/>
            <a:r>
              <a:rPr lang="en-US" sz="2000" b="1">
                <a:solidFill>
                  <a:srgbClr val="5F5F5F"/>
                </a:solidFill>
                <a:latin typeface="Courier New" pitchFamily="-107" charset="0"/>
              </a:rPr>
              <a:t>while</a:t>
            </a:r>
            <a:r>
              <a:rPr lang="en-US" sz="2400" b="1">
                <a:solidFill>
                  <a:srgbClr val="0033CC"/>
                </a:solidFill>
              </a:rPr>
              <a:t> </a:t>
            </a:r>
            <a:r>
              <a:rPr lang="en-US" sz="2400" b="1">
                <a:latin typeface="Lucida Sans" pitchFamily="-107" charset="0"/>
              </a:rPr>
              <a:t>Loops</a:t>
            </a:r>
          </a:p>
        </p:txBody>
      </p:sp>
    </p:spTree>
    <p:extLst>
      <p:ext uri="{BB962C8B-B14F-4D97-AF65-F5344CB8AC3E}">
        <p14:creationId xmlns:p14="http://schemas.microsoft.com/office/powerpoint/2010/main" val="12159643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4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26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264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ChangeArrowheads="1"/>
          </p:cNvSpPr>
          <p:nvPr/>
        </p:nvSpPr>
        <p:spPr bwMode="auto">
          <a:xfrm>
            <a:off x="0" y="290513"/>
            <a:ext cx="18415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en-US" sz="2400">
                <a:latin typeface="Courier New" pitchFamily="-107" charset="0"/>
              </a:rPr>
              <a:t> </a:t>
            </a:r>
            <a:r>
              <a:rPr lang="en-US"/>
              <a:t> </a:t>
            </a:r>
          </a:p>
        </p:txBody>
      </p:sp>
      <p:sp>
        <p:nvSpPr>
          <p:cNvPr id="25604" name="Text Box 5"/>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eaLnBrk="1" hangingPunct="1"/>
            <a:r>
              <a:rPr lang="en-US" sz="2000" b="1">
                <a:solidFill>
                  <a:srgbClr val="5F5F5F"/>
                </a:solidFill>
                <a:latin typeface="Courier New" pitchFamily="-107" charset="0"/>
              </a:rPr>
              <a:t>while</a:t>
            </a:r>
            <a:r>
              <a:rPr lang="en-US" sz="2400" b="1">
                <a:solidFill>
                  <a:srgbClr val="0033CC"/>
                </a:solidFill>
              </a:rPr>
              <a:t> </a:t>
            </a:r>
            <a:r>
              <a:rPr lang="en-US" sz="2400" b="1">
                <a:latin typeface="Lucida Sans" pitchFamily="-107" charset="0"/>
              </a:rPr>
              <a:t>Loop</a:t>
            </a:r>
            <a:r>
              <a:rPr lang="en-US" sz="2400" b="1">
                <a:solidFill>
                  <a:srgbClr val="0033CC"/>
                </a:solidFill>
              </a:rPr>
              <a:t> </a:t>
            </a:r>
            <a:r>
              <a:rPr lang="en-US" sz="2400" b="1">
                <a:latin typeface="Lucida Sans" pitchFamily="-107" charset="0"/>
              </a:rPr>
              <a:t>Flowchart</a:t>
            </a:r>
            <a:r>
              <a:rPr lang="en-US" sz="2400" b="1">
                <a:solidFill>
                  <a:srgbClr val="0033CC"/>
                </a:solidFill>
              </a:rPr>
              <a:t> </a:t>
            </a:r>
          </a:p>
        </p:txBody>
      </p:sp>
      <p:sp>
        <p:nvSpPr>
          <p:cNvPr id="25605" name="Text Box 6"/>
          <p:cNvSpPr txBox="1">
            <a:spLocks noChangeArrowheads="1"/>
          </p:cNvSpPr>
          <p:nvPr/>
        </p:nvSpPr>
        <p:spPr bwMode="auto">
          <a:xfrm>
            <a:off x="7848600" y="609600"/>
            <a:ext cx="1295400" cy="3667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eaLnBrk="1" hangingPunct="1">
              <a:spcBef>
                <a:spcPct val="50000"/>
              </a:spcBef>
            </a:pPr>
            <a:endParaRPr lang="en-US"/>
          </a:p>
        </p:txBody>
      </p:sp>
      <p:sp>
        <p:nvSpPr>
          <p:cNvPr id="25606" name="Line 2"/>
          <p:cNvSpPr>
            <a:spLocks noChangeShapeType="1"/>
          </p:cNvSpPr>
          <p:nvPr/>
        </p:nvSpPr>
        <p:spPr bwMode="auto">
          <a:xfrm>
            <a:off x="0" y="762000"/>
            <a:ext cx="9144000" cy="0"/>
          </a:xfrm>
          <a:prstGeom prst="line">
            <a:avLst/>
          </a:prstGeom>
          <a:noFill/>
          <a:ln w="50800">
            <a:solidFill>
              <a:srgbClr val="C6E8B4"/>
            </a:solidFill>
            <a:round/>
            <a:headEnd/>
            <a:tailEnd/>
          </a:ln>
          <a:extLst>
            <a:ext uri="{909E8E84-426E-40dd-AFC4-6F175D3DCCD1}">
              <a14:hiddenFill xmlns:a14="http://schemas.microsoft.com/office/drawing/2010/main" xmlns="">
                <a:noFill/>
              </a14:hiddenFill>
            </a:ext>
          </a:extLst>
        </p:spPr>
        <p:txBody>
          <a:bodyPr/>
          <a:lstStyle/>
          <a:p>
            <a:endParaRPr lang="en-US"/>
          </a:p>
        </p:txBody>
      </p:sp>
      <p:pic>
        <p:nvPicPr>
          <p:cNvPr id="25607" name="Picture 8" descr="whi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38200"/>
            <a:ext cx="3505200" cy="5678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6902717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Line 2"/>
          <p:cNvSpPr>
            <a:spLocks noChangeShapeType="1"/>
          </p:cNvSpPr>
          <p:nvPr/>
        </p:nvSpPr>
        <p:spPr bwMode="auto">
          <a:xfrm>
            <a:off x="0" y="762000"/>
            <a:ext cx="9144000" cy="0"/>
          </a:xfrm>
          <a:prstGeom prst="line">
            <a:avLst/>
          </a:prstGeom>
          <a:noFill/>
          <a:ln w="50800">
            <a:solidFill>
              <a:srgbClr val="C6E8B4"/>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03" name="Rectangle 3"/>
          <p:cNvSpPr>
            <a:spLocks noChangeArrowheads="1"/>
          </p:cNvSpPr>
          <p:nvPr/>
        </p:nvSpPr>
        <p:spPr bwMode="auto">
          <a:xfrm>
            <a:off x="0" y="914400"/>
            <a:ext cx="9144000" cy="314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marL="236538" indent="-236538">
              <a:buFontTx/>
              <a:buChar char="•"/>
            </a:pPr>
            <a:r>
              <a:rPr lang="en-US" sz="2400"/>
              <a:t>Example:</a:t>
            </a:r>
          </a:p>
          <a:p>
            <a:pPr marL="693738" lvl="1">
              <a:spcBef>
                <a:spcPts val="1200"/>
              </a:spcBef>
            </a:pPr>
            <a:r>
              <a:rPr lang="en-US" sz="2000">
                <a:solidFill>
                  <a:srgbClr val="5F5F5F"/>
                </a:solidFill>
                <a:latin typeface="Courier New" pitchFamily="-107" charset="0"/>
              </a:rPr>
              <a:t>int years = 0; </a:t>
            </a:r>
            <a:br>
              <a:rPr lang="en-US" sz="2000">
                <a:solidFill>
                  <a:srgbClr val="5F5F5F"/>
                </a:solidFill>
                <a:latin typeface="Courier New" pitchFamily="-107" charset="0"/>
              </a:rPr>
            </a:br>
            <a:r>
              <a:rPr lang="en-US" sz="2000">
                <a:solidFill>
                  <a:srgbClr val="5F5F5F"/>
                </a:solidFill>
                <a:latin typeface="Courier New" pitchFamily="-107" charset="0"/>
              </a:rPr>
              <a:t>while (years &lt; 20) </a:t>
            </a:r>
          </a:p>
          <a:p>
            <a:pPr marL="693738" lvl="1"/>
            <a:r>
              <a:rPr lang="en-US" sz="2000">
                <a:solidFill>
                  <a:srgbClr val="5F5F5F"/>
                </a:solidFill>
                <a:latin typeface="Courier New" pitchFamily="-107" charset="0"/>
              </a:rPr>
              <a:t>{</a:t>
            </a:r>
          </a:p>
          <a:p>
            <a:pPr marL="693738" lvl="1"/>
            <a:r>
              <a:rPr lang="en-US" sz="2000">
                <a:solidFill>
                  <a:srgbClr val="5F5F5F"/>
                </a:solidFill>
                <a:latin typeface="Courier New" pitchFamily="-107" charset="0"/>
              </a:rPr>
              <a:t>   double interest = balance * rate / 100; </a:t>
            </a:r>
          </a:p>
          <a:p>
            <a:pPr marL="693738" lvl="1"/>
            <a:r>
              <a:rPr lang="en-US" sz="2000">
                <a:solidFill>
                  <a:srgbClr val="5F5F5F"/>
                </a:solidFill>
                <a:latin typeface="Courier New" pitchFamily="-107" charset="0"/>
              </a:rPr>
              <a:t>   balance = balance + interest; </a:t>
            </a:r>
          </a:p>
          <a:p>
            <a:pPr marL="693738" lvl="1"/>
            <a:r>
              <a:rPr lang="en-US" sz="2000">
                <a:solidFill>
                  <a:srgbClr val="5F5F5F"/>
                </a:solidFill>
                <a:latin typeface="Courier New" pitchFamily="-107" charset="0"/>
              </a:rPr>
              <a:t>}</a:t>
            </a:r>
          </a:p>
          <a:p>
            <a:pPr marL="236538" indent="-236538"/>
            <a:endParaRPr lang="en-US" sz="2000">
              <a:latin typeface="Courier New" pitchFamily="-107" charset="0"/>
            </a:endParaRPr>
          </a:p>
          <a:p>
            <a:pPr marL="236538" indent="-236538">
              <a:buFontTx/>
              <a:buChar char="•"/>
            </a:pPr>
            <a:r>
              <a:rPr lang="en-US" sz="2400"/>
              <a:t>Loop runs forever </a:t>
            </a:r>
            <a:r>
              <a:rPr lang="en-US" sz="2400">
                <a:cs typeface="Arial" charset="0"/>
              </a:rPr>
              <a:t>— must kill program </a:t>
            </a:r>
          </a:p>
        </p:txBody>
      </p:sp>
      <p:sp>
        <p:nvSpPr>
          <p:cNvPr id="30725" name="Text Box 4"/>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eaLnBrk="1" hangingPunct="1"/>
            <a:r>
              <a:rPr lang="en-US" sz="2400" b="1">
                <a:latin typeface="Lucida Sans" pitchFamily="-107" charset="0"/>
              </a:rPr>
              <a:t>Common Error: Infinite Loops</a:t>
            </a:r>
          </a:p>
        </p:txBody>
      </p:sp>
    </p:spTree>
    <p:extLst>
      <p:ext uri="{BB962C8B-B14F-4D97-AF65-F5344CB8AC3E}">
        <p14:creationId xmlns:p14="http://schemas.microsoft.com/office/powerpoint/2010/main" val="14081196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0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0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0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0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03">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24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Line 2"/>
          <p:cNvSpPr>
            <a:spLocks noChangeShapeType="1"/>
          </p:cNvSpPr>
          <p:nvPr/>
        </p:nvSpPr>
        <p:spPr bwMode="auto">
          <a:xfrm>
            <a:off x="0" y="762000"/>
            <a:ext cx="9144000" cy="0"/>
          </a:xfrm>
          <a:prstGeom prst="line">
            <a:avLst/>
          </a:prstGeom>
          <a:noFill/>
          <a:ln w="50800">
            <a:solidFill>
              <a:srgbClr val="C6E8B4"/>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1379" name="Rectangle 3"/>
          <p:cNvSpPr>
            <a:spLocks noChangeArrowheads="1"/>
          </p:cNvSpPr>
          <p:nvPr/>
        </p:nvSpPr>
        <p:spPr bwMode="auto">
          <a:xfrm>
            <a:off x="0" y="962025"/>
            <a:ext cx="9144000" cy="4678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marL="236538" indent="-236538">
              <a:buFontTx/>
              <a:buChar char="•"/>
            </a:pPr>
            <a:r>
              <a:rPr lang="en-US" sz="2400" b="1"/>
              <a:t>Off-by-one error:</a:t>
            </a:r>
            <a:r>
              <a:rPr lang="en-US" sz="2400"/>
              <a:t> a loop executes one too few, or one too many, times</a:t>
            </a:r>
          </a:p>
          <a:p>
            <a:pPr marL="236538" indent="-236538">
              <a:buFontTx/>
              <a:buChar char="•"/>
            </a:pPr>
            <a:r>
              <a:rPr lang="en-US" sz="2400"/>
              <a:t>Example:</a:t>
            </a:r>
          </a:p>
          <a:p>
            <a:pPr marL="693738" lvl="1">
              <a:spcBef>
                <a:spcPts val="1200"/>
              </a:spcBef>
            </a:pPr>
            <a:r>
              <a:rPr lang="en-US" sz="1600">
                <a:solidFill>
                  <a:srgbClr val="5F5F5F"/>
                </a:solidFill>
                <a:latin typeface="Courier New" pitchFamily="-107" charset="0"/>
              </a:rPr>
              <a:t>int years = 0; </a:t>
            </a:r>
            <a:br>
              <a:rPr lang="en-US" sz="1600">
                <a:solidFill>
                  <a:srgbClr val="5F5F5F"/>
                </a:solidFill>
                <a:latin typeface="Courier New" pitchFamily="-107" charset="0"/>
              </a:rPr>
            </a:br>
            <a:r>
              <a:rPr lang="en-US" sz="1600">
                <a:solidFill>
                  <a:srgbClr val="5F5F5F"/>
                </a:solidFill>
                <a:latin typeface="Courier New" pitchFamily="-107" charset="0"/>
              </a:rPr>
              <a:t>while (balance &lt; 2 * initialBalance) </a:t>
            </a:r>
            <a:br>
              <a:rPr lang="en-US" sz="1600">
                <a:solidFill>
                  <a:srgbClr val="5F5F5F"/>
                </a:solidFill>
                <a:latin typeface="Courier New" pitchFamily="-107" charset="0"/>
              </a:rPr>
            </a:br>
            <a:r>
              <a:rPr lang="en-US" sz="1600">
                <a:solidFill>
                  <a:srgbClr val="5F5F5F"/>
                </a:solidFill>
                <a:latin typeface="Courier New" pitchFamily="-107" charset="0"/>
              </a:rPr>
              <a:t>{</a:t>
            </a:r>
            <a:br>
              <a:rPr lang="en-US" sz="1600">
                <a:solidFill>
                  <a:srgbClr val="5F5F5F"/>
                </a:solidFill>
                <a:latin typeface="Courier New" pitchFamily="-107" charset="0"/>
              </a:rPr>
            </a:br>
            <a:r>
              <a:rPr lang="en-US" sz="1600">
                <a:solidFill>
                  <a:srgbClr val="5F5F5F"/>
                </a:solidFill>
                <a:latin typeface="Courier New" pitchFamily="-107" charset="0"/>
              </a:rPr>
              <a:t>   years++; </a:t>
            </a:r>
            <a:br>
              <a:rPr lang="en-US" sz="1600">
                <a:solidFill>
                  <a:srgbClr val="5F5F5F"/>
                </a:solidFill>
                <a:latin typeface="Courier New" pitchFamily="-107" charset="0"/>
              </a:rPr>
            </a:br>
            <a:r>
              <a:rPr lang="en-US" sz="1600">
                <a:solidFill>
                  <a:srgbClr val="5F5F5F"/>
                </a:solidFill>
                <a:latin typeface="Courier New" pitchFamily="-107" charset="0"/>
              </a:rPr>
              <a:t>   double interest = balance * rate / 100; </a:t>
            </a:r>
            <a:br>
              <a:rPr lang="en-US" sz="1600">
                <a:solidFill>
                  <a:srgbClr val="5F5F5F"/>
                </a:solidFill>
                <a:latin typeface="Courier New" pitchFamily="-107" charset="0"/>
              </a:rPr>
            </a:br>
            <a:r>
              <a:rPr lang="en-US" sz="1600">
                <a:solidFill>
                  <a:srgbClr val="5F5F5F"/>
                </a:solidFill>
                <a:latin typeface="Courier New" pitchFamily="-107" charset="0"/>
              </a:rPr>
              <a:t>   balance = balance + interest; </a:t>
            </a:r>
          </a:p>
          <a:p>
            <a:pPr marL="693738" lvl="1"/>
            <a:r>
              <a:rPr lang="en-US" sz="1600">
                <a:solidFill>
                  <a:srgbClr val="5F5F5F"/>
                </a:solidFill>
                <a:latin typeface="Courier New" pitchFamily="-107" charset="0"/>
              </a:rPr>
              <a:t>}</a:t>
            </a:r>
            <a:br>
              <a:rPr lang="en-US" sz="1600">
                <a:solidFill>
                  <a:srgbClr val="5F5F5F"/>
                </a:solidFill>
                <a:latin typeface="Courier New" pitchFamily="-107" charset="0"/>
              </a:rPr>
            </a:br>
            <a:r>
              <a:rPr lang="en-US" sz="1600">
                <a:solidFill>
                  <a:srgbClr val="5F5F5F"/>
                </a:solidFill>
                <a:latin typeface="Courier New" pitchFamily="-107" charset="0"/>
              </a:rPr>
              <a:t>System.out.println("The investment reached the target after " + years + " years.");</a:t>
            </a:r>
            <a:r>
              <a:rPr lang="en-US" sz="1600">
                <a:solidFill>
                  <a:srgbClr val="5F5F5F"/>
                </a:solidFill>
              </a:rPr>
              <a:t> </a:t>
            </a:r>
          </a:p>
          <a:p>
            <a:pPr marL="236538" indent="-236538">
              <a:spcBef>
                <a:spcPct val="50000"/>
              </a:spcBef>
              <a:buFont typeface="Arial" charset="0"/>
              <a:buChar char="•"/>
            </a:pPr>
            <a:r>
              <a:rPr lang="en-US" sz="2400"/>
              <a:t>Should </a:t>
            </a:r>
            <a:r>
              <a:rPr lang="en-US" sz="2000">
                <a:solidFill>
                  <a:srgbClr val="5F5F5F"/>
                </a:solidFill>
                <a:latin typeface="Courier New" pitchFamily="-107" charset="0"/>
              </a:rPr>
              <a:t>years</a:t>
            </a:r>
            <a:r>
              <a:rPr lang="en-US" sz="2400"/>
              <a:t> start at 0 or 1? </a:t>
            </a:r>
          </a:p>
          <a:p>
            <a:pPr marL="236538" indent="-236538">
              <a:spcBef>
                <a:spcPct val="50000"/>
              </a:spcBef>
              <a:buFont typeface="Arial" charset="0"/>
              <a:buChar char="•"/>
            </a:pPr>
            <a:r>
              <a:rPr lang="en-US" sz="2400"/>
              <a:t>Should the test be </a:t>
            </a:r>
            <a:r>
              <a:rPr lang="en-US" sz="2000">
                <a:solidFill>
                  <a:srgbClr val="5F5F5F"/>
                </a:solidFill>
                <a:latin typeface="Courier New" pitchFamily="-107" charset="0"/>
                <a:cs typeface="Courier New" pitchFamily="-107" charset="0"/>
              </a:rPr>
              <a:t>&lt;</a:t>
            </a:r>
            <a:r>
              <a:rPr lang="en-US" sz="2400">
                <a:cs typeface="Courier New" pitchFamily="-107" charset="0"/>
              </a:rPr>
              <a:t> or </a:t>
            </a:r>
            <a:r>
              <a:rPr lang="en-US" sz="2000">
                <a:solidFill>
                  <a:srgbClr val="5F5F5F"/>
                </a:solidFill>
                <a:latin typeface="Courier New" pitchFamily="-107" charset="0"/>
                <a:cs typeface="Courier New" pitchFamily="-107" charset="0"/>
              </a:rPr>
              <a:t>&lt;=</a:t>
            </a:r>
            <a:r>
              <a:rPr lang="en-US" sz="2400">
                <a:cs typeface="Courier New" pitchFamily="-107" charset="0"/>
              </a:rPr>
              <a:t>? </a:t>
            </a:r>
          </a:p>
        </p:txBody>
      </p:sp>
      <p:sp>
        <p:nvSpPr>
          <p:cNvPr id="32773" name="Text Box 4"/>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eaLnBrk="1" hangingPunct="1"/>
            <a:r>
              <a:rPr lang="en-US" sz="2400" b="1">
                <a:latin typeface="Lucida Sans" pitchFamily="-107" charset="0"/>
              </a:rPr>
              <a:t>Common Error: Off-by-One Errors</a:t>
            </a:r>
          </a:p>
        </p:txBody>
      </p:sp>
    </p:spTree>
    <p:extLst>
      <p:ext uri="{BB962C8B-B14F-4D97-AF65-F5344CB8AC3E}">
        <p14:creationId xmlns:p14="http://schemas.microsoft.com/office/powerpoint/2010/main" val="36585401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3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137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137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137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13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you</a:t>
            </a:r>
          </a:p>
        </p:txBody>
      </p:sp>
      <p:sp>
        <p:nvSpPr>
          <p:cNvPr id="3" name="Content Placeholder 2"/>
          <p:cNvSpPr>
            <a:spLocks noGrp="1"/>
          </p:cNvSpPr>
          <p:nvPr>
            <p:ph idx="1"/>
          </p:nvPr>
        </p:nvSpPr>
        <p:spPr/>
        <p:txBody>
          <a:bodyPr/>
          <a:lstStyle/>
          <a:p>
            <a:r>
              <a:rPr lang="en-US" dirty="0"/>
              <a:t>Find a classmate you don’t already know</a:t>
            </a:r>
          </a:p>
          <a:p>
            <a:pPr lvl="1"/>
            <a:r>
              <a:rPr lang="en-US" dirty="0"/>
              <a:t>Find out:</a:t>
            </a:r>
          </a:p>
          <a:p>
            <a:pPr lvl="2"/>
            <a:r>
              <a:rPr lang="en-US" dirty="0"/>
              <a:t>Name</a:t>
            </a:r>
          </a:p>
          <a:p>
            <a:pPr lvl="2"/>
            <a:r>
              <a:rPr lang="en-US" dirty="0"/>
              <a:t>Major</a:t>
            </a:r>
          </a:p>
          <a:p>
            <a:pPr lvl="2"/>
            <a:r>
              <a:rPr lang="en-US"/>
              <a:t>Class</a:t>
            </a:r>
            <a:endParaRPr lang="en-US" dirty="0"/>
          </a:p>
          <a:p>
            <a:pPr lvl="2"/>
            <a:r>
              <a:rPr lang="en-US" dirty="0"/>
              <a:t>Something they like to do besides school</a:t>
            </a:r>
          </a:p>
          <a:p>
            <a:pPr lvl="1"/>
            <a:r>
              <a:rPr lang="en-US" dirty="0"/>
              <a:t>Report finding to class</a:t>
            </a:r>
          </a:p>
        </p:txBody>
      </p:sp>
    </p:spTree>
    <p:extLst>
      <p:ext uri="{BB962C8B-B14F-4D97-AF65-F5344CB8AC3E}">
        <p14:creationId xmlns:p14="http://schemas.microsoft.com/office/powerpoint/2010/main" val="35003603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defRPr/>
            </a:pPr>
            <a:fld id="{A4543D54-ED29-5145-8081-05981458D453}" type="slidenum">
              <a:rPr lang="en-US" sz="1400" smtClean="0"/>
              <a:pPr>
                <a:defRPr/>
              </a:pPr>
              <a:t>60</a:t>
            </a:fld>
            <a:endParaRPr lang="en-US" sz="1400"/>
          </a:p>
        </p:txBody>
      </p:sp>
      <p:sp>
        <p:nvSpPr>
          <p:cNvPr id="23555" name="Rectangle 2"/>
          <p:cNvSpPr>
            <a:spLocks noGrp="1" noChangeArrowheads="1"/>
          </p:cNvSpPr>
          <p:nvPr>
            <p:ph type="title"/>
          </p:nvPr>
        </p:nvSpPr>
        <p:spPr>
          <a:xfrm>
            <a:off x="685800" y="0"/>
            <a:ext cx="7772400" cy="1428750"/>
          </a:xfrm>
        </p:spPr>
        <p:txBody>
          <a:bodyPr/>
          <a:lstStyle/>
          <a:p>
            <a:pPr>
              <a:defRPr/>
            </a:pPr>
            <a:r>
              <a:rPr lang="en-US" sz="4200">
                <a:latin typeface="Courier New" charset="0"/>
                <a:cs typeface="+mj-cs"/>
              </a:rPr>
              <a:t>do-while</a:t>
            </a:r>
            <a:r>
              <a:rPr lang="en-US">
                <a:latin typeface="Times New Roman" charset="0"/>
                <a:cs typeface="+mj-cs"/>
              </a:rPr>
              <a:t> Loop</a:t>
            </a:r>
            <a:endParaRPr lang="en-US">
              <a:solidFill>
                <a:schemeClr val="tx1"/>
              </a:solidFill>
              <a:latin typeface="Times New Roman" charset="0"/>
              <a:cs typeface="+mj-cs"/>
            </a:endParaRPr>
          </a:p>
        </p:txBody>
      </p:sp>
      <p:sp>
        <p:nvSpPr>
          <p:cNvPr id="23556" name="Rectangle 12"/>
          <p:cNvSpPr>
            <a:spLocks noChangeArrowheads="1"/>
          </p:cNvSpPr>
          <p:nvPr/>
        </p:nvSpPr>
        <p:spPr bwMode="auto">
          <a:xfrm>
            <a:off x="3455988" y="22288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25605" name="Rectangle 13"/>
          <p:cNvSpPr>
            <a:spLocks noChangeArrowheads="1"/>
          </p:cNvSpPr>
          <p:nvPr/>
        </p:nvSpPr>
        <p:spPr bwMode="auto">
          <a:xfrm>
            <a:off x="152400" y="3810000"/>
            <a:ext cx="7315200" cy="2124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Clr>
                <a:schemeClr val="tx2"/>
              </a:buClr>
              <a:buSzPct val="75000"/>
              <a:buFont typeface="Monotype Sorts" pitchFamily="2" charset="2"/>
              <a:buNone/>
              <a:defRPr/>
            </a:pPr>
            <a:r>
              <a:rPr lang="en-US" b="1" dirty="0">
                <a:solidFill>
                  <a:schemeClr val="accent4"/>
                </a:solidFill>
                <a:latin typeface="Courier New" pitchFamily="49" charset="0"/>
                <a:ea typeface="+mn-ea"/>
                <a:cs typeface="+mn-cs"/>
              </a:rPr>
              <a:t>do {</a:t>
            </a:r>
          </a:p>
          <a:p>
            <a:pPr>
              <a:spcBef>
                <a:spcPct val="50000"/>
              </a:spcBef>
              <a:buClr>
                <a:schemeClr val="tx2"/>
              </a:buClr>
              <a:buSzPct val="75000"/>
              <a:buFont typeface="Monotype Sorts" pitchFamily="2" charset="2"/>
              <a:buNone/>
              <a:defRPr/>
            </a:pPr>
            <a:r>
              <a:rPr lang="en-US" b="1" dirty="0">
                <a:solidFill>
                  <a:schemeClr val="accent4"/>
                </a:solidFill>
                <a:latin typeface="Courier New" pitchFamily="49" charset="0"/>
                <a:ea typeface="+mn-ea"/>
                <a:cs typeface="+mn-cs"/>
              </a:rPr>
              <a:t>  // Loop body;</a:t>
            </a:r>
          </a:p>
          <a:p>
            <a:pPr>
              <a:spcBef>
                <a:spcPct val="50000"/>
              </a:spcBef>
              <a:buClr>
                <a:schemeClr val="tx2"/>
              </a:buClr>
              <a:buSzPct val="75000"/>
              <a:buFont typeface="Monotype Sorts" pitchFamily="2" charset="2"/>
              <a:buNone/>
              <a:defRPr/>
            </a:pPr>
            <a:r>
              <a:rPr lang="en-US" b="1" dirty="0">
                <a:solidFill>
                  <a:schemeClr val="accent4"/>
                </a:solidFill>
                <a:latin typeface="Courier New" pitchFamily="49" charset="0"/>
                <a:ea typeface="+mn-ea"/>
                <a:cs typeface="+mn-cs"/>
              </a:rPr>
              <a:t>  Statement(s);</a:t>
            </a:r>
          </a:p>
          <a:p>
            <a:pPr>
              <a:spcBef>
                <a:spcPct val="50000"/>
              </a:spcBef>
              <a:buClr>
                <a:schemeClr val="tx2"/>
              </a:buClr>
              <a:buSzPct val="75000"/>
              <a:buFont typeface="Monotype Sorts" pitchFamily="2" charset="2"/>
              <a:buNone/>
              <a:defRPr/>
            </a:pPr>
            <a:r>
              <a:rPr lang="en-US" b="1" dirty="0">
                <a:solidFill>
                  <a:schemeClr val="accent4"/>
                </a:solidFill>
                <a:latin typeface="Courier New" pitchFamily="49" charset="0"/>
                <a:ea typeface="+mn-ea"/>
                <a:cs typeface="+mn-cs"/>
              </a:rPr>
              <a:t>} while (loop-continuation-condition);</a:t>
            </a:r>
          </a:p>
        </p:txBody>
      </p:sp>
      <p:sp>
        <p:nvSpPr>
          <p:cNvPr id="23558" name="Rectangle 15"/>
          <p:cNvSpPr>
            <a:spLocks noChangeArrowheads="1"/>
          </p:cNvSpPr>
          <p:nvPr/>
        </p:nvSpPr>
        <p:spPr bwMode="auto">
          <a:xfrm>
            <a:off x="3667125" y="230028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23559" name="Rectangle 19"/>
          <p:cNvSpPr>
            <a:spLocks noChangeArrowheads="1"/>
          </p:cNvSpPr>
          <p:nvPr/>
        </p:nvSpPr>
        <p:spPr bwMode="auto">
          <a:xfrm>
            <a:off x="3667125" y="24193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pic>
        <p:nvPicPr>
          <p:cNvPr id="3072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1302543"/>
            <a:ext cx="3028950" cy="41703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8709337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Line 2"/>
          <p:cNvSpPr>
            <a:spLocks noChangeShapeType="1"/>
          </p:cNvSpPr>
          <p:nvPr/>
        </p:nvSpPr>
        <p:spPr bwMode="auto">
          <a:xfrm>
            <a:off x="0" y="762000"/>
            <a:ext cx="9144000" cy="0"/>
          </a:xfrm>
          <a:prstGeom prst="line">
            <a:avLst/>
          </a:prstGeom>
          <a:noFill/>
          <a:ln w="50800">
            <a:solidFill>
              <a:srgbClr val="C6E8B4"/>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6259" name="Rectangle 3"/>
          <p:cNvSpPr>
            <a:spLocks noChangeArrowheads="1"/>
          </p:cNvSpPr>
          <p:nvPr/>
        </p:nvSpPr>
        <p:spPr bwMode="auto">
          <a:xfrm>
            <a:off x="0" y="914400"/>
            <a:ext cx="9144000" cy="3078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marL="236538" indent="-236538">
              <a:spcBef>
                <a:spcPct val="50000"/>
              </a:spcBef>
              <a:buFontTx/>
              <a:buChar char="•"/>
            </a:pPr>
            <a:r>
              <a:rPr lang="en-US" sz="2400"/>
              <a:t>Example:</a:t>
            </a:r>
          </a:p>
          <a:p>
            <a:pPr marL="693738" lvl="1" indent="-236538">
              <a:spcBef>
                <a:spcPct val="50000"/>
              </a:spcBef>
            </a:pPr>
            <a:r>
              <a:rPr lang="en-US" sz="2000">
                <a:solidFill>
                  <a:srgbClr val="5F5F5F"/>
                </a:solidFill>
                <a:latin typeface="Courier New" pitchFamily="-107" charset="0"/>
              </a:rPr>
              <a:t>for (int i = 1; i &lt;= n; i++) </a:t>
            </a:r>
            <a:br>
              <a:rPr lang="en-US" sz="2000">
                <a:solidFill>
                  <a:srgbClr val="5F5F5F"/>
                </a:solidFill>
                <a:latin typeface="Courier New" pitchFamily="-107" charset="0"/>
              </a:rPr>
            </a:br>
            <a:r>
              <a:rPr lang="en-US" sz="2000">
                <a:solidFill>
                  <a:srgbClr val="5F5F5F"/>
                </a:solidFill>
                <a:latin typeface="Courier New" pitchFamily="-107" charset="0"/>
              </a:rPr>
              <a:t>{</a:t>
            </a:r>
            <a:br>
              <a:rPr lang="en-US" sz="2000">
                <a:solidFill>
                  <a:srgbClr val="5F5F5F"/>
                </a:solidFill>
                <a:latin typeface="Courier New" pitchFamily="-107" charset="0"/>
              </a:rPr>
            </a:br>
            <a:r>
              <a:rPr lang="en-US" sz="2000">
                <a:solidFill>
                  <a:srgbClr val="5F5F5F"/>
                </a:solidFill>
                <a:latin typeface="Courier New" pitchFamily="-107" charset="0"/>
              </a:rPr>
              <a:t>   double interest = balance * rate / 100; </a:t>
            </a:r>
            <a:br>
              <a:rPr lang="en-US" sz="2000">
                <a:solidFill>
                  <a:srgbClr val="5F5F5F"/>
                </a:solidFill>
                <a:latin typeface="Courier New" pitchFamily="-107" charset="0"/>
              </a:rPr>
            </a:br>
            <a:r>
              <a:rPr lang="en-US" sz="2000">
                <a:solidFill>
                  <a:srgbClr val="5F5F5F"/>
                </a:solidFill>
                <a:latin typeface="Courier New" pitchFamily="-107" charset="0"/>
              </a:rPr>
              <a:t>   balance = balance + interest;</a:t>
            </a:r>
            <a:br>
              <a:rPr lang="en-US" sz="2000">
                <a:solidFill>
                  <a:srgbClr val="5F5F5F"/>
                </a:solidFill>
                <a:latin typeface="Courier New" pitchFamily="-107" charset="0"/>
              </a:rPr>
            </a:br>
            <a:r>
              <a:rPr lang="en-US" sz="2000">
                <a:solidFill>
                  <a:srgbClr val="5F5F5F"/>
                </a:solidFill>
                <a:latin typeface="Courier New" pitchFamily="-107" charset="0"/>
              </a:rPr>
              <a:t>}</a:t>
            </a:r>
            <a:endParaRPr lang="en-US" sz="2400">
              <a:solidFill>
                <a:srgbClr val="5F5F5F"/>
              </a:solidFill>
            </a:endParaRPr>
          </a:p>
          <a:p>
            <a:pPr marL="236538" indent="-236538">
              <a:spcBef>
                <a:spcPct val="50000"/>
              </a:spcBef>
              <a:buFontTx/>
              <a:buChar char="•"/>
            </a:pPr>
            <a:r>
              <a:rPr lang="en-US" sz="2400"/>
              <a:t>Use a </a:t>
            </a:r>
            <a:r>
              <a:rPr lang="en-US" sz="2400">
                <a:solidFill>
                  <a:srgbClr val="5F5F5F"/>
                </a:solidFill>
                <a:latin typeface="Courier New" pitchFamily="-107" charset="0"/>
              </a:rPr>
              <a:t>for</a:t>
            </a:r>
            <a:r>
              <a:rPr lang="en-US" sz="2400"/>
              <a:t> loop when a variable runs from a starting value to an ending value with a constant increment or decrement</a:t>
            </a:r>
            <a:r>
              <a:rPr lang="en-US" sz="2000">
                <a:latin typeface="Courier New" pitchFamily="-107" charset="0"/>
              </a:rPr>
              <a:t> </a:t>
            </a:r>
          </a:p>
        </p:txBody>
      </p:sp>
      <p:sp>
        <p:nvSpPr>
          <p:cNvPr id="34821" name="Text Box 4"/>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eaLnBrk="1" hangingPunct="1"/>
            <a:r>
              <a:rPr lang="en-US" sz="2000" b="1">
                <a:solidFill>
                  <a:srgbClr val="5F5F5F"/>
                </a:solidFill>
                <a:latin typeface="Courier New" pitchFamily="-107" charset="0"/>
              </a:rPr>
              <a:t>for</a:t>
            </a:r>
            <a:r>
              <a:rPr lang="en-US" sz="2400" b="1">
                <a:solidFill>
                  <a:srgbClr val="0033CC"/>
                </a:solidFill>
              </a:rPr>
              <a:t> </a:t>
            </a:r>
            <a:r>
              <a:rPr lang="en-US" sz="2400" b="1">
                <a:latin typeface="Lucida Sans" pitchFamily="-107" charset="0"/>
              </a:rPr>
              <a:t>Loops</a:t>
            </a:r>
          </a:p>
        </p:txBody>
      </p:sp>
    </p:spTree>
    <p:extLst>
      <p:ext uri="{BB962C8B-B14F-4D97-AF65-F5344CB8AC3E}">
        <p14:creationId xmlns:p14="http://schemas.microsoft.com/office/powerpoint/2010/main" val="36166188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625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62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5"/>
          <p:cNvSpPr txBox="1">
            <a:spLocks noChangeArrowheads="1"/>
          </p:cNvSpPr>
          <p:nvPr/>
        </p:nvSpPr>
        <p:spPr bwMode="auto">
          <a:xfrm>
            <a:off x="0" y="304800"/>
            <a:ext cx="5486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eaLnBrk="1" hangingPunct="1"/>
            <a:r>
              <a:rPr lang="en-US" sz="2000" b="1">
                <a:solidFill>
                  <a:srgbClr val="5F5F5F"/>
                </a:solidFill>
                <a:latin typeface="Courier New" pitchFamily="-107" charset="0"/>
              </a:rPr>
              <a:t>for</a:t>
            </a:r>
            <a:r>
              <a:rPr lang="en-US" sz="2400" b="1">
                <a:solidFill>
                  <a:srgbClr val="0033CC"/>
                </a:solidFill>
              </a:rPr>
              <a:t> </a:t>
            </a:r>
            <a:r>
              <a:rPr lang="en-US" sz="2400" b="1">
                <a:latin typeface="Lucida Sans" pitchFamily="-107" charset="0"/>
              </a:rPr>
              <a:t>Loop</a:t>
            </a:r>
            <a:r>
              <a:rPr lang="en-US" sz="2400" b="1">
                <a:solidFill>
                  <a:srgbClr val="0033CC"/>
                </a:solidFill>
              </a:rPr>
              <a:t> </a:t>
            </a:r>
            <a:r>
              <a:rPr lang="en-US" sz="2400" b="1">
                <a:latin typeface="Lucida Sans" pitchFamily="-107" charset="0"/>
              </a:rPr>
              <a:t>Flowchart</a:t>
            </a:r>
          </a:p>
        </p:txBody>
      </p:sp>
      <p:sp>
        <p:nvSpPr>
          <p:cNvPr id="36868" name="Text Box 7"/>
          <p:cNvSpPr txBox="1">
            <a:spLocks noChangeArrowheads="1"/>
          </p:cNvSpPr>
          <p:nvPr/>
        </p:nvSpPr>
        <p:spPr bwMode="auto">
          <a:xfrm>
            <a:off x="6858000" y="609600"/>
            <a:ext cx="2286000" cy="3667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eaLnBrk="1" hangingPunct="1">
              <a:spcBef>
                <a:spcPct val="50000"/>
              </a:spcBef>
            </a:pPr>
            <a:endParaRPr lang="en-US"/>
          </a:p>
        </p:txBody>
      </p:sp>
      <p:sp>
        <p:nvSpPr>
          <p:cNvPr id="36869" name="Line 2"/>
          <p:cNvSpPr>
            <a:spLocks noChangeShapeType="1"/>
          </p:cNvSpPr>
          <p:nvPr/>
        </p:nvSpPr>
        <p:spPr bwMode="auto">
          <a:xfrm>
            <a:off x="0" y="762000"/>
            <a:ext cx="9144000" cy="0"/>
          </a:xfrm>
          <a:prstGeom prst="line">
            <a:avLst/>
          </a:prstGeom>
          <a:noFill/>
          <a:ln w="50800">
            <a:solidFill>
              <a:srgbClr val="C6E8B4"/>
            </a:solidFill>
            <a:round/>
            <a:headEnd/>
            <a:tailEnd/>
          </a:ln>
          <a:extLst>
            <a:ext uri="{909E8E84-426E-40dd-AFC4-6F175D3DCCD1}">
              <a14:hiddenFill xmlns:a14="http://schemas.microsoft.com/office/drawing/2010/main" xmlns="">
                <a:noFill/>
              </a14:hiddenFill>
            </a:ext>
          </a:extLst>
        </p:spPr>
        <p:txBody>
          <a:bodyPr/>
          <a:lstStyle/>
          <a:p>
            <a:endParaRPr lang="en-US"/>
          </a:p>
        </p:txBody>
      </p:sp>
      <p:pic>
        <p:nvPicPr>
          <p:cNvPr id="36870" name="Picture 7" descr="fo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90600"/>
            <a:ext cx="2362200" cy="548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7397794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Line 2"/>
          <p:cNvSpPr>
            <a:spLocks noChangeShapeType="1"/>
          </p:cNvSpPr>
          <p:nvPr/>
        </p:nvSpPr>
        <p:spPr bwMode="auto">
          <a:xfrm>
            <a:off x="0" y="762000"/>
            <a:ext cx="9144000" cy="0"/>
          </a:xfrm>
          <a:prstGeom prst="line">
            <a:avLst/>
          </a:prstGeom>
          <a:noFill/>
          <a:ln w="50800">
            <a:solidFill>
              <a:srgbClr val="A7D9D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5539" name="Rectangle 3"/>
          <p:cNvSpPr>
            <a:spLocks noChangeArrowheads="1"/>
          </p:cNvSpPr>
          <p:nvPr/>
        </p:nvSpPr>
        <p:spPr bwMode="auto">
          <a:xfrm>
            <a:off x="0" y="914400"/>
            <a:ext cx="9144000" cy="5078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marL="236538" indent="-236538">
              <a:spcBef>
                <a:spcPct val="50000"/>
              </a:spcBef>
              <a:buFontTx/>
              <a:buChar char="•"/>
            </a:pPr>
            <a:r>
              <a:rPr lang="en-US" sz="2400" b="1"/>
              <a:t>Debugger:</a:t>
            </a:r>
            <a:r>
              <a:rPr lang="en-US" sz="2400"/>
              <a:t> a program to execute your program and analyze its run-time behavior </a:t>
            </a:r>
          </a:p>
          <a:p>
            <a:pPr marL="236538" indent="-236538">
              <a:spcBef>
                <a:spcPct val="50000"/>
              </a:spcBef>
              <a:buFontTx/>
              <a:buChar char="•"/>
            </a:pPr>
            <a:r>
              <a:rPr lang="en-US" sz="2400"/>
              <a:t>A debugger lets you stop and restart your program, see contents of variables, and step through it </a:t>
            </a:r>
          </a:p>
          <a:p>
            <a:pPr marL="236538" indent="-236538">
              <a:spcBef>
                <a:spcPct val="50000"/>
              </a:spcBef>
              <a:buFontTx/>
              <a:buChar char="•"/>
            </a:pPr>
            <a:r>
              <a:rPr lang="en-US" sz="2400"/>
              <a:t>The larger your programs, the harder to debug them simply by inserting print commands </a:t>
            </a:r>
          </a:p>
          <a:p>
            <a:pPr marL="236538" indent="-236538">
              <a:spcBef>
                <a:spcPct val="50000"/>
              </a:spcBef>
              <a:buFontTx/>
              <a:buChar char="•"/>
            </a:pPr>
            <a:r>
              <a:rPr lang="en-US" sz="2400"/>
              <a:t>Debuggers can be part of your IDE (e.g. Eclipse, BlueJ) or separate programs (e.g. JSwat) </a:t>
            </a:r>
          </a:p>
          <a:p>
            <a:pPr marL="236538" indent="-236538">
              <a:spcBef>
                <a:spcPct val="50000"/>
              </a:spcBef>
              <a:buFontTx/>
              <a:buChar char="•"/>
            </a:pPr>
            <a:r>
              <a:rPr lang="en-US" sz="2400"/>
              <a:t>Three key concepts: </a:t>
            </a:r>
          </a:p>
          <a:p>
            <a:pPr marL="693738" lvl="1" indent="-236538">
              <a:buFontTx/>
              <a:buChar char="•"/>
            </a:pPr>
            <a:r>
              <a:rPr lang="en-US" sz="2000" i="1"/>
              <a:t>Breakpoints </a:t>
            </a:r>
          </a:p>
          <a:p>
            <a:pPr marL="693738" lvl="1" indent="-236538">
              <a:buFontTx/>
              <a:buChar char="•"/>
            </a:pPr>
            <a:r>
              <a:rPr lang="en-US" sz="2000" i="1"/>
              <a:t>Single-stepping </a:t>
            </a:r>
          </a:p>
          <a:p>
            <a:pPr marL="693738" lvl="1" indent="-236538">
              <a:buFontTx/>
              <a:buChar char="•"/>
            </a:pPr>
            <a:r>
              <a:rPr lang="en-US" sz="2000" i="1"/>
              <a:t>Inspecting variables</a:t>
            </a:r>
            <a:endParaRPr lang="en-US" sz="2400"/>
          </a:p>
        </p:txBody>
      </p:sp>
      <p:sp>
        <p:nvSpPr>
          <p:cNvPr id="88069" name="Text Box 4"/>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eaLnBrk="1" hangingPunct="1"/>
            <a:r>
              <a:rPr lang="en-US" sz="2400" b="1">
                <a:latin typeface="Lucida Sans" pitchFamily="-107" charset="0"/>
              </a:rPr>
              <a:t>Using a Debugger</a:t>
            </a:r>
          </a:p>
        </p:txBody>
      </p:sp>
    </p:spTree>
    <p:extLst>
      <p:ext uri="{BB962C8B-B14F-4D97-AF65-F5344CB8AC3E}">
        <p14:creationId xmlns:p14="http://schemas.microsoft.com/office/powerpoint/2010/main" val="3001044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5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55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5539">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5539">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5539">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55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Line 2"/>
          <p:cNvSpPr>
            <a:spLocks noChangeShapeType="1"/>
          </p:cNvSpPr>
          <p:nvPr/>
        </p:nvSpPr>
        <p:spPr bwMode="auto">
          <a:xfrm>
            <a:off x="0" y="762000"/>
            <a:ext cx="9144000" cy="0"/>
          </a:xfrm>
          <a:prstGeom prst="line">
            <a:avLst/>
          </a:prstGeom>
          <a:noFill/>
          <a:ln w="50800">
            <a:solidFill>
              <a:srgbClr val="A7D9D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9092" name="Rectangle 3"/>
          <p:cNvSpPr>
            <a:spLocks noChangeArrowheads="1"/>
          </p:cNvSpPr>
          <p:nvPr/>
        </p:nvSpPr>
        <p:spPr bwMode="auto">
          <a:xfrm>
            <a:off x="0" y="214313"/>
            <a:ext cx="4159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en-US" sz="2400">
                <a:solidFill>
                  <a:schemeClr val="hlink"/>
                </a:solidFill>
              </a:rPr>
              <a:t>  </a:t>
            </a:r>
            <a:r>
              <a:rPr lang="en-US"/>
              <a:t> </a:t>
            </a:r>
          </a:p>
        </p:txBody>
      </p:sp>
      <p:sp>
        <p:nvSpPr>
          <p:cNvPr id="89093" name="Text Box 5"/>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eaLnBrk="1" hangingPunct="1"/>
            <a:r>
              <a:rPr lang="en-US" sz="2400" b="1">
                <a:latin typeface="Lucida Sans" pitchFamily="-107" charset="0"/>
              </a:rPr>
              <a:t>The Debugger Stopping at a Breakpoint </a:t>
            </a:r>
          </a:p>
        </p:txBody>
      </p:sp>
      <p:pic>
        <p:nvPicPr>
          <p:cNvPr id="89094" name="Picture 6" descr="breakpoin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14400"/>
            <a:ext cx="5334000" cy="5456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8188340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Line 2"/>
          <p:cNvSpPr>
            <a:spLocks noChangeShapeType="1"/>
          </p:cNvSpPr>
          <p:nvPr/>
        </p:nvSpPr>
        <p:spPr bwMode="auto">
          <a:xfrm>
            <a:off x="0" y="762000"/>
            <a:ext cx="9144000" cy="0"/>
          </a:xfrm>
          <a:prstGeom prst="line">
            <a:avLst/>
          </a:prstGeom>
          <a:noFill/>
          <a:ln w="50800">
            <a:solidFill>
              <a:srgbClr val="A7D9D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4996" name="Rectangle 3"/>
          <p:cNvSpPr>
            <a:spLocks noChangeArrowheads="1"/>
          </p:cNvSpPr>
          <p:nvPr/>
        </p:nvSpPr>
        <p:spPr bwMode="auto">
          <a:xfrm>
            <a:off x="117475" y="914400"/>
            <a:ext cx="9026525" cy="551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marL="236538" indent="-236538">
              <a:spcBef>
                <a:spcPct val="50000"/>
              </a:spcBef>
              <a:buFontTx/>
              <a:buChar char="•"/>
            </a:pPr>
            <a:r>
              <a:rPr lang="en-US" sz="2400" dirty="0"/>
              <a:t>Execution is suspended whenever a breakpoint is reached </a:t>
            </a:r>
          </a:p>
          <a:p>
            <a:pPr marL="236538" indent="-236538">
              <a:spcBef>
                <a:spcPct val="50000"/>
              </a:spcBef>
              <a:buFontTx/>
              <a:buChar char="•"/>
            </a:pPr>
            <a:r>
              <a:rPr lang="en-US" sz="2400" dirty="0"/>
              <a:t>In a debugger, a program runs at full speed until it reaches a breakpoint </a:t>
            </a:r>
          </a:p>
          <a:p>
            <a:pPr marL="236538" indent="-236538">
              <a:spcBef>
                <a:spcPct val="50000"/>
              </a:spcBef>
              <a:buFontTx/>
              <a:buChar char="•"/>
            </a:pPr>
            <a:r>
              <a:rPr lang="en-US" sz="2400" dirty="0"/>
              <a:t>When execution stops you can: </a:t>
            </a:r>
          </a:p>
          <a:p>
            <a:pPr marL="693738" lvl="1" indent="-236538">
              <a:buFontTx/>
              <a:buChar char="•"/>
            </a:pPr>
            <a:r>
              <a:rPr lang="en-US" sz="2000" i="1" dirty="0"/>
              <a:t>Inspect variables </a:t>
            </a:r>
          </a:p>
          <a:p>
            <a:pPr marL="693738" lvl="1" indent="-236538">
              <a:buFontTx/>
              <a:buChar char="•"/>
            </a:pPr>
            <a:r>
              <a:rPr lang="en-US" sz="2000" i="1" dirty="0"/>
              <a:t>Step through the program a line at a time </a:t>
            </a:r>
          </a:p>
          <a:p>
            <a:pPr marL="693738" lvl="1" indent="-236538">
              <a:buFontTx/>
              <a:buChar char="•"/>
            </a:pPr>
            <a:r>
              <a:rPr lang="en-US" sz="2000" i="1" dirty="0"/>
              <a:t>Or, continue running the program at full speed until it reaches the next breakpoint</a:t>
            </a:r>
            <a:r>
              <a:rPr lang="en-US" sz="2000" dirty="0"/>
              <a:t> </a:t>
            </a:r>
          </a:p>
          <a:p>
            <a:pPr marL="236538" indent="-236538">
              <a:spcBef>
                <a:spcPct val="50000"/>
              </a:spcBef>
              <a:buFontTx/>
              <a:buChar char="•"/>
            </a:pPr>
            <a:r>
              <a:rPr lang="en-US" sz="2400" dirty="0"/>
              <a:t>When program terminates, debugger stops as well </a:t>
            </a:r>
          </a:p>
          <a:p>
            <a:pPr marL="236538" indent="-236538">
              <a:spcBef>
                <a:spcPct val="50000"/>
              </a:spcBef>
              <a:buFontTx/>
              <a:buChar char="•"/>
            </a:pPr>
            <a:r>
              <a:rPr lang="en-US" sz="2400" dirty="0"/>
              <a:t>Breakpoints stay active until you remove them </a:t>
            </a:r>
          </a:p>
          <a:p>
            <a:pPr marL="236538" indent="-236538">
              <a:spcBef>
                <a:spcPct val="50000"/>
              </a:spcBef>
              <a:buFontTx/>
              <a:buChar char="•"/>
            </a:pPr>
            <a:r>
              <a:rPr lang="en-US" sz="2400" dirty="0"/>
              <a:t>Two variations of single-step command: </a:t>
            </a:r>
          </a:p>
          <a:p>
            <a:pPr marL="693738" lvl="1" indent="-236538">
              <a:buFontTx/>
              <a:buChar char="•"/>
            </a:pPr>
            <a:r>
              <a:rPr lang="en-US" sz="2000" i="1" dirty="0"/>
              <a:t>Step Over: Skips method calls </a:t>
            </a:r>
          </a:p>
          <a:p>
            <a:pPr marL="693738" lvl="1" indent="-236538">
              <a:buFontTx/>
              <a:buChar char="•"/>
            </a:pPr>
            <a:r>
              <a:rPr lang="en-US" sz="2000" i="1" dirty="0"/>
              <a:t>Step Into: Steps inside method calls </a:t>
            </a:r>
          </a:p>
        </p:txBody>
      </p:sp>
      <p:sp>
        <p:nvSpPr>
          <p:cNvPr id="91141" name="Text Box 4"/>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eaLnBrk="1" hangingPunct="1"/>
            <a:r>
              <a:rPr lang="en-US" sz="2400" b="1">
                <a:latin typeface="Lucida Sans" pitchFamily="-107" charset="0"/>
              </a:rPr>
              <a:t>Debugging</a:t>
            </a:r>
          </a:p>
        </p:txBody>
      </p:sp>
    </p:spTree>
    <p:extLst>
      <p:ext uri="{BB962C8B-B14F-4D97-AF65-F5344CB8AC3E}">
        <p14:creationId xmlns:p14="http://schemas.microsoft.com/office/powerpoint/2010/main" val="6508473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99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99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99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99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4996">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4996">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4996">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4996">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4996">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499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defRPr/>
            </a:pPr>
            <a:fld id="{7ACD44FE-7384-1D42-BE7A-DB2D953AB28B}" type="slidenum">
              <a:rPr lang="en-US" sz="1400" smtClean="0"/>
              <a:pPr>
                <a:defRPr/>
              </a:pPr>
              <a:t>66</a:t>
            </a:fld>
            <a:endParaRPr lang="en-US" sz="1400"/>
          </a:p>
        </p:txBody>
      </p:sp>
      <p:sp>
        <p:nvSpPr>
          <p:cNvPr id="41987" name="Rectangle 2"/>
          <p:cNvSpPr>
            <a:spLocks noGrp="1" noChangeArrowheads="1"/>
          </p:cNvSpPr>
          <p:nvPr>
            <p:ph type="title"/>
          </p:nvPr>
        </p:nvSpPr>
        <p:spPr>
          <a:xfrm>
            <a:off x="228600" y="228600"/>
            <a:ext cx="8534400" cy="1143000"/>
          </a:xfrm>
        </p:spPr>
        <p:txBody>
          <a:bodyPr/>
          <a:lstStyle/>
          <a:p>
            <a:pPr>
              <a:defRPr/>
            </a:pPr>
            <a:r>
              <a:rPr lang="en-US">
                <a:latin typeface="Times New Roman" charset="0"/>
                <a:cs typeface="+mj-cs"/>
              </a:rPr>
              <a:t>Nested Loops </a:t>
            </a:r>
          </a:p>
        </p:txBody>
      </p:sp>
      <p:sp>
        <p:nvSpPr>
          <p:cNvPr id="41988" name="Rectangle 3"/>
          <p:cNvSpPr>
            <a:spLocks noGrp="1" noChangeArrowheads="1"/>
          </p:cNvSpPr>
          <p:nvPr>
            <p:ph type="body" idx="1"/>
          </p:nvPr>
        </p:nvSpPr>
        <p:spPr>
          <a:xfrm>
            <a:off x="228600" y="1600200"/>
            <a:ext cx="8686800" cy="1444625"/>
          </a:xfrm>
        </p:spPr>
        <p:txBody>
          <a:bodyPr/>
          <a:lstStyle/>
          <a:p>
            <a:pPr marL="0" indent="0">
              <a:buFont typeface="Monotype Sorts" charset="0"/>
              <a:buNone/>
              <a:defRPr/>
            </a:pPr>
            <a:r>
              <a:rPr lang="en-US" sz="3400">
                <a:latin typeface="Times New Roman" charset="0"/>
                <a:cs typeface="Courier New" charset="0"/>
              </a:rPr>
              <a:t>Problem: Write a program that uses nested for loops to print a multiplication table.</a:t>
            </a:r>
          </a:p>
        </p:txBody>
      </p:sp>
      <p:sp>
        <p:nvSpPr>
          <p:cNvPr id="49156" name="AutoShape 10">
            <a:hlinkClick r:id="rId2" highlightClick="1"/>
          </p:cNvPr>
          <p:cNvSpPr>
            <a:spLocks noChangeArrowheads="1"/>
          </p:cNvSpPr>
          <p:nvPr/>
        </p:nvSpPr>
        <p:spPr bwMode="auto">
          <a:xfrm>
            <a:off x="4071938" y="4773613"/>
            <a:ext cx="468312" cy="576262"/>
          </a:xfrm>
          <a:prstGeom prst="actionButtonDocument">
            <a:avLst/>
          </a:prstGeom>
          <a:solidFill>
            <a:srgbClr val="92D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Tree>
    <p:extLst>
      <p:ext uri="{BB962C8B-B14F-4D97-AF65-F5344CB8AC3E}">
        <p14:creationId xmlns:p14="http://schemas.microsoft.com/office/powerpoint/2010/main" val="42731800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defRPr/>
            </a:pPr>
            <a:fld id="{7A9818C7-9A68-C140-A61C-06B3831098ED}" type="slidenum">
              <a:rPr lang="en-US" sz="1400" smtClean="0"/>
              <a:pPr>
                <a:defRPr/>
              </a:pPr>
              <a:t>67</a:t>
            </a:fld>
            <a:endParaRPr lang="en-US" sz="1400"/>
          </a:p>
        </p:txBody>
      </p:sp>
      <p:sp>
        <p:nvSpPr>
          <p:cNvPr id="50179" name="Rectangle 2"/>
          <p:cNvSpPr>
            <a:spLocks noGrp="1" noChangeArrowheads="1"/>
          </p:cNvSpPr>
          <p:nvPr>
            <p:ph type="title"/>
          </p:nvPr>
        </p:nvSpPr>
        <p:spPr>
          <a:xfrm>
            <a:off x="533400" y="-4410"/>
            <a:ext cx="7772400" cy="1200150"/>
          </a:xfrm>
        </p:spPr>
        <p:txBody>
          <a:bodyPr/>
          <a:lstStyle/>
          <a:p>
            <a:pPr>
              <a:defRPr/>
            </a:pPr>
            <a:r>
              <a:rPr lang="en-US" sz="4200" dirty="0">
                <a:latin typeface="Courier New" charset="0"/>
                <a:cs typeface="+mj-cs"/>
              </a:rPr>
              <a:t>break</a:t>
            </a:r>
            <a:endParaRPr lang="en-US" dirty="0">
              <a:latin typeface="Times New Roman" charset="0"/>
              <a:cs typeface="+mj-cs"/>
            </a:endParaRPr>
          </a:p>
        </p:txBody>
      </p:sp>
      <p:sp>
        <p:nvSpPr>
          <p:cNvPr id="50180" name="Rectangle 11"/>
          <p:cNvSpPr>
            <a:spLocks noChangeArrowheads="1"/>
          </p:cNvSpPr>
          <p:nvPr/>
        </p:nvSpPr>
        <p:spPr bwMode="auto">
          <a:xfrm>
            <a:off x="-76200" y="24765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graphicFrame>
        <p:nvGraphicFramePr>
          <p:cNvPr id="2" name="Object 10"/>
          <p:cNvGraphicFramePr>
            <a:graphicFrameLocks noChangeAspect="1"/>
          </p:cNvGraphicFramePr>
          <p:nvPr/>
        </p:nvGraphicFramePr>
        <p:xfrm>
          <a:off x="315913" y="1162050"/>
          <a:ext cx="7627937" cy="4395788"/>
        </p:xfrm>
        <a:graphic>
          <a:graphicData uri="http://schemas.openxmlformats.org/presentationml/2006/ole">
            <mc:AlternateContent xmlns:mc="http://schemas.openxmlformats.org/markup-compatibility/2006">
              <mc:Choice xmlns:v="urn:schemas-microsoft-com:vml" Requires="v">
                <p:oleObj spid="_x0000_s1037" name="Picture" r:id="rId3" imgW="3429000" imgH="1968500" progId="Word.Picture.8">
                  <p:embed/>
                </p:oleObj>
              </mc:Choice>
              <mc:Fallback>
                <p:oleObj name="Picture" r:id="rId3" imgW="3429000" imgH="19685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913" y="1162050"/>
                        <a:ext cx="7627937" cy="439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50182" name="Rectangle 12"/>
          <p:cNvSpPr>
            <a:spLocks noChangeArrowheads="1"/>
          </p:cNvSpPr>
          <p:nvPr/>
        </p:nvSpPr>
        <p:spPr bwMode="auto">
          <a:xfrm>
            <a:off x="76200" y="43815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Tree>
    <p:extLst>
      <p:ext uri="{BB962C8B-B14F-4D97-AF65-F5344CB8AC3E}">
        <p14:creationId xmlns:p14="http://schemas.microsoft.com/office/powerpoint/2010/main" val="11495611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a:spLocks noGrp="1"/>
          </p:cNvSpPr>
          <p:nvPr>
            <p:ph type="sldNum" sz="quarter" idx="1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defRPr/>
            </a:pPr>
            <a:fld id="{0FAA78B0-A93A-3D43-9E5A-44361A6C1D61}" type="slidenum">
              <a:rPr lang="en-US" sz="1400" smtClean="0"/>
              <a:pPr>
                <a:defRPr/>
              </a:pPr>
              <a:t>68</a:t>
            </a:fld>
            <a:endParaRPr lang="en-US" sz="1400"/>
          </a:p>
        </p:txBody>
      </p:sp>
      <p:sp>
        <p:nvSpPr>
          <p:cNvPr id="51203" name="Rectangle 2"/>
          <p:cNvSpPr>
            <a:spLocks noGrp="1" noChangeArrowheads="1"/>
          </p:cNvSpPr>
          <p:nvPr>
            <p:ph type="title"/>
          </p:nvPr>
        </p:nvSpPr>
        <p:spPr>
          <a:xfrm>
            <a:off x="381000" y="-152400"/>
            <a:ext cx="7772400" cy="1428750"/>
          </a:xfrm>
        </p:spPr>
        <p:txBody>
          <a:bodyPr/>
          <a:lstStyle/>
          <a:p>
            <a:pPr>
              <a:defRPr/>
            </a:pPr>
            <a:r>
              <a:rPr lang="en-US" sz="4200" dirty="0">
                <a:latin typeface="Courier New" charset="0"/>
                <a:cs typeface="+mj-cs"/>
              </a:rPr>
              <a:t>continue</a:t>
            </a:r>
            <a:endParaRPr lang="en-US" dirty="0">
              <a:latin typeface="Times New Roman" charset="0"/>
              <a:cs typeface="+mj-cs"/>
            </a:endParaRPr>
          </a:p>
        </p:txBody>
      </p:sp>
      <p:sp>
        <p:nvSpPr>
          <p:cNvPr id="51204" name="Rectangle 3"/>
          <p:cNvSpPr>
            <a:spLocks noChangeArrowheads="1"/>
          </p:cNvSpPr>
          <p:nvPr/>
        </p:nvSpPr>
        <p:spPr bwMode="auto">
          <a:xfrm>
            <a:off x="-76200" y="24765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51205" name="Rectangle 5"/>
          <p:cNvSpPr>
            <a:spLocks noChangeArrowheads="1"/>
          </p:cNvSpPr>
          <p:nvPr/>
        </p:nvSpPr>
        <p:spPr bwMode="auto">
          <a:xfrm>
            <a:off x="76200" y="43815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51206" name="Rectangle 7"/>
          <p:cNvSpPr>
            <a:spLocks noChangeArrowheads="1"/>
          </p:cNvSpPr>
          <p:nvPr/>
        </p:nvSpPr>
        <p:spPr bwMode="auto">
          <a:xfrm>
            <a:off x="0" y="25241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51207" name="Rectangle 9"/>
          <p:cNvSpPr>
            <a:spLocks noChangeArrowheads="1"/>
          </p:cNvSpPr>
          <p:nvPr/>
        </p:nvSpPr>
        <p:spPr bwMode="auto">
          <a:xfrm>
            <a:off x="0" y="25241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graphicFrame>
        <p:nvGraphicFramePr>
          <p:cNvPr id="2" name="Object 8"/>
          <p:cNvGraphicFramePr>
            <a:graphicFrameLocks noChangeAspect="1"/>
          </p:cNvGraphicFramePr>
          <p:nvPr/>
        </p:nvGraphicFramePr>
        <p:xfrm>
          <a:off x="231775" y="1277938"/>
          <a:ext cx="8112125" cy="4859337"/>
        </p:xfrm>
        <a:graphic>
          <a:graphicData uri="http://schemas.openxmlformats.org/presentationml/2006/ole">
            <mc:AlternateContent xmlns:mc="http://schemas.openxmlformats.org/markup-compatibility/2006">
              <mc:Choice xmlns:v="urn:schemas-microsoft-com:vml" Requires="v">
                <p:oleObj spid="_x0000_s10253" name="Picture" r:id="rId3" imgW="3111500" imgH="1879600" progId="Word.Picture.8">
                  <p:embed/>
                </p:oleObj>
              </mc:Choice>
              <mc:Fallback>
                <p:oleObj name="Picture" r:id="rId3" imgW="3111500" imgH="18796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1277938"/>
                        <a:ext cx="8112125" cy="4859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304770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Chapter 6</a:t>
            </a:r>
          </a:p>
        </p:txBody>
      </p:sp>
      <p:sp>
        <p:nvSpPr>
          <p:cNvPr id="7" name="Subtitle 6"/>
          <p:cNvSpPr>
            <a:spLocks noGrp="1"/>
          </p:cNvSpPr>
          <p:nvPr>
            <p:ph type="subTitle" idx="1"/>
          </p:nvPr>
        </p:nvSpPr>
        <p:spPr/>
        <p:txBody>
          <a:bodyPr/>
          <a:lstStyle/>
          <a:p>
            <a:r>
              <a:rPr lang="en-US" dirty="0"/>
              <a:t>Methods</a:t>
            </a:r>
          </a:p>
        </p:txBody>
      </p:sp>
    </p:spTree>
    <p:extLst>
      <p:ext uri="{BB962C8B-B14F-4D97-AF65-F5344CB8AC3E}">
        <p14:creationId xmlns:p14="http://schemas.microsoft.com/office/powerpoint/2010/main" val="1392261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Syllabus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1731740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p:cNvSpPr>
            <a:spLocks noGrp="1" noChangeArrowheads="1"/>
          </p:cNvSpPr>
          <p:nvPr>
            <p:ph type="title" idx="4294967295"/>
          </p:nvPr>
        </p:nvSpPr>
        <p:spPr/>
        <p:txBody>
          <a:bodyPr/>
          <a:lstStyle/>
          <a:p>
            <a:r>
              <a:rPr lang="en-US">
                <a:latin typeface="Calibri" charset="0"/>
              </a:rPr>
              <a:t>Why Write Methods?</a:t>
            </a:r>
          </a:p>
        </p:txBody>
      </p:sp>
      <p:sp>
        <p:nvSpPr>
          <p:cNvPr id="134146" name="Rectangle 3"/>
          <p:cNvSpPr>
            <a:spLocks noGrp="1" noChangeArrowheads="1"/>
          </p:cNvSpPr>
          <p:nvPr>
            <p:ph type="body" idx="4294967295"/>
          </p:nvPr>
        </p:nvSpPr>
        <p:spPr/>
        <p:txBody>
          <a:bodyPr/>
          <a:lstStyle/>
          <a:p>
            <a:r>
              <a:rPr lang="en-US">
                <a:latin typeface="Calibri" charset="0"/>
              </a:rPr>
              <a:t>Methods are commonly used to break a problem down into small manageable pieces.  This is called </a:t>
            </a:r>
            <a:r>
              <a:rPr lang="en-US" i="1">
                <a:latin typeface="Calibri" charset="0"/>
              </a:rPr>
              <a:t>divide and conquer</a:t>
            </a:r>
            <a:r>
              <a:rPr lang="en-US">
                <a:latin typeface="Calibri" charset="0"/>
              </a:rPr>
              <a:t>.</a:t>
            </a:r>
          </a:p>
          <a:p>
            <a:r>
              <a:rPr lang="en-US">
                <a:latin typeface="Calibri" charset="0"/>
              </a:rPr>
              <a:t>Methods simplify programs.  If a specific task is performed in several places in the program, a method can be written once to perform that task, and then be executed anytime it is needed.  This is known as </a:t>
            </a:r>
            <a:r>
              <a:rPr lang="en-US" i="1">
                <a:latin typeface="Calibri" charset="0"/>
              </a:rPr>
              <a:t>code reuse</a:t>
            </a:r>
            <a:r>
              <a:rPr lang="en-US">
                <a:latin typeface="Calibri" charset="0"/>
              </a:rPr>
              <a:t>.</a:t>
            </a:r>
          </a:p>
        </p:txBody>
      </p:sp>
    </p:spTree>
    <p:extLst>
      <p:ext uri="{BB962C8B-B14F-4D97-AF65-F5344CB8AC3E}">
        <p14:creationId xmlns:p14="http://schemas.microsoft.com/office/powerpoint/2010/main" val="7814945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2"/>
          <p:cNvSpPr>
            <a:spLocks noGrp="1" noChangeArrowheads="1"/>
          </p:cNvSpPr>
          <p:nvPr>
            <p:ph type="title" idx="4294967295"/>
          </p:nvPr>
        </p:nvSpPr>
        <p:spPr>
          <a:xfrm>
            <a:off x="457200" y="304800"/>
            <a:ext cx="8229600" cy="1143000"/>
          </a:xfrm>
        </p:spPr>
        <p:txBody>
          <a:bodyPr>
            <a:normAutofit fontScale="90000"/>
          </a:bodyPr>
          <a:lstStyle/>
          <a:p>
            <a:r>
              <a:rPr lang="en-US" dirty="0">
                <a:latin typeface="Calibri" charset="0"/>
              </a:rPr>
              <a:t>Two Parts of Method Declaration</a:t>
            </a:r>
          </a:p>
        </p:txBody>
      </p:sp>
      <p:sp>
        <p:nvSpPr>
          <p:cNvPr id="137218" name="Rectangle 3"/>
          <p:cNvSpPr>
            <a:spLocks noGrp="1" noChangeArrowheads="1"/>
          </p:cNvSpPr>
          <p:nvPr>
            <p:ph type="body" idx="4294967295"/>
          </p:nvPr>
        </p:nvSpPr>
        <p:spPr>
          <a:xfrm>
            <a:off x="1828800" y="2438400"/>
            <a:ext cx="6934200" cy="2133600"/>
          </a:xfrm>
        </p:spPr>
        <p:txBody>
          <a:bodyPr/>
          <a:lstStyle/>
          <a:p>
            <a:pPr>
              <a:buFontTx/>
              <a:buNone/>
            </a:pPr>
            <a:r>
              <a:rPr lang="en-US" sz="2400" b="1">
                <a:latin typeface="Courier New" charset="0"/>
              </a:rPr>
              <a:t>public static void displayMesssage()</a:t>
            </a:r>
          </a:p>
          <a:p>
            <a:pPr>
              <a:buFontTx/>
              <a:buNone/>
            </a:pPr>
            <a:r>
              <a:rPr lang="en-US" sz="2400" b="1">
                <a:latin typeface="Courier New" charset="0"/>
              </a:rPr>
              <a:t>{</a:t>
            </a:r>
            <a:endParaRPr lang="en-US" sz="2400">
              <a:latin typeface="Courier New" charset="0"/>
            </a:endParaRPr>
          </a:p>
          <a:p>
            <a:pPr>
              <a:buFontTx/>
              <a:buNone/>
            </a:pPr>
            <a:r>
              <a:rPr lang="en-US" sz="2400">
                <a:latin typeface="Courier New" charset="0"/>
              </a:rPr>
              <a:t>	 System.out.println("Hello")</a:t>
            </a:r>
            <a:r>
              <a:rPr lang="en-US" sz="2400" b="1">
                <a:latin typeface="Courier New" charset="0"/>
              </a:rPr>
              <a:t>;</a:t>
            </a:r>
          </a:p>
          <a:p>
            <a:pPr>
              <a:buFontTx/>
              <a:buNone/>
            </a:pPr>
            <a:r>
              <a:rPr lang="en-US" sz="2400" b="1">
                <a:latin typeface="Courier New" charset="0"/>
              </a:rPr>
              <a:t>}</a:t>
            </a:r>
            <a:endParaRPr lang="en-US" sz="2400">
              <a:latin typeface="Calibri" charset="0"/>
            </a:endParaRPr>
          </a:p>
        </p:txBody>
      </p:sp>
      <p:sp>
        <p:nvSpPr>
          <p:cNvPr id="8197" name="Text Box 11"/>
          <p:cNvSpPr txBox="1">
            <a:spLocks noChangeArrowheads="1"/>
          </p:cNvSpPr>
          <p:nvPr/>
        </p:nvSpPr>
        <p:spPr bwMode="auto">
          <a:xfrm>
            <a:off x="1066800" y="1600200"/>
            <a:ext cx="1447800" cy="466725"/>
          </a:xfrm>
          <a:prstGeom prst="rect">
            <a:avLst/>
          </a:prstGeom>
          <a:noFill/>
          <a:ln w="9525">
            <a:solidFill>
              <a:srgbClr val="FF330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fontAlgn="auto" hangingPunct="1">
              <a:spcBef>
                <a:spcPct val="50000"/>
              </a:spcBef>
              <a:spcAft>
                <a:spcPts val="0"/>
              </a:spcAft>
              <a:defRPr/>
            </a:pPr>
            <a:r>
              <a:rPr lang="en-US" b="1">
                <a:solidFill>
                  <a:srgbClr val="FF3300"/>
                </a:solidFill>
                <a:ea typeface="+mn-ea"/>
                <a:cs typeface="+mn-cs"/>
              </a:rPr>
              <a:t>Header</a:t>
            </a:r>
          </a:p>
        </p:txBody>
      </p:sp>
      <p:sp>
        <p:nvSpPr>
          <p:cNvPr id="8198" name="Text Box 12"/>
          <p:cNvSpPr txBox="1">
            <a:spLocks noChangeArrowheads="1"/>
          </p:cNvSpPr>
          <p:nvPr/>
        </p:nvSpPr>
        <p:spPr bwMode="auto">
          <a:xfrm>
            <a:off x="990600" y="4572000"/>
            <a:ext cx="1447800" cy="466725"/>
          </a:xfrm>
          <a:prstGeom prst="rect">
            <a:avLst/>
          </a:prstGeom>
          <a:noFill/>
          <a:ln w="9525">
            <a:solidFill>
              <a:srgbClr val="FF330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fontAlgn="auto" hangingPunct="1">
              <a:spcBef>
                <a:spcPct val="50000"/>
              </a:spcBef>
              <a:spcAft>
                <a:spcPts val="0"/>
              </a:spcAft>
              <a:defRPr/>
            </a:pPr>
            <a:r>
              <a:rPr lang="en-US" b="1">
                <a:solidFill>
                  <a:srgbClr val="FF3300"/>
                </a:solidFill>
                <a:ea typeface="+mn-ea"/>
                <a:cs typeface="+mn-cs"/>
              </a:rPr>
              <a:t>Body</a:t>
            </a:r>
          </a:p>
        </p:txBody>
      </p:sp>
      <p:sp>
        <p:nvSpPr>
          <p:cNvPr id="8199" name="Line 13"/>
          <p:cNvSpPr>
            <a:spLocks noChangeShapeType="1"/>
          </p:cNvSpPr>
          <p:nvPr/>
        </p:nvSpPr>
        <p:spPr bwMode="auto">
          <a:xfrm flipH="1">
            <a:off x="1447800" y="3048000"/>
            <a:ext cx="381000" cy="0"/>
          </a:xfrm>
          <a:prstGeom prst="line">
            <a:avLst/>
          </a:prstGeom>
          <a:noFill/>
          <a:ln w="9525">
            <a:solidFill>
              <a:srgbClr val="FF3300"/>
            </a:solidFill>
            <a:round/>
            <a:headEnd/>
            <a:tailEnd/>
          </a:ln>
          <a:extLst>
            <a:ext uri="{909E8E84-426E-40dd-AFC4-6F175D3DCCD1}">
              <a14:hiddenFill xmlns:a14="http://schemas.microsoft.com/office/drawing/2010/main" xmlns="">
                <a:noFill/>
              </a14:hiddenFill>
            </a:ext>
          </a:extLst>
        </p:spPr>
        <p:txBody>
          <a:bodyPr wrap="none"/>
          <a:lstStyle/>
          <a:p>
            <a:pPr eaLnBrk="1" fontAlgn="auto" hangingPunct="1">
              <a:spcBef>
                <a:spcPts val="0"/>
              </a:spcBef>
              <a:spcAft>
                <a:spcPts val="0"/>
              </a:spcAft>
              <a:defRPr/>
            </a:pPr>
            <a:endParaRPr lang="en-US" sz="1800">
              <a:solidFill>
                <a:prstClr val="black"/>
              </a:solidFill>
              <a:latin typeface="Calibri"/>
              <a:ea typeface="+mn-ea"/>
              <a:cs typeface="+mn-cs"/>
            </a:endParaRPr>
          </a:p>
        </p:txBody>
      </p:sp>
      <p:sp>
        <p:nvSpPr>
          <p:cNvPr id="8200" name="Line 14"/>
          <p:cNvSpPr>
            <a:spLocks noChangeShapeType="1"/>
          </p:cNvSpPr>
          <p:nvPr/>
        </p:nvSpPr>
        <p:spPr bwMode="auto">
          <a:xfrm>
            <a:off x="1447800" y="3048000"/>
            <a:ext cx="0" cy="990600"/>
          </a:xfrm>
          <a:prstGeom prst="line">
            <a:avLst/>
          </a:prstGeom>
          <a:noFill/>
          <a:ln w="9525">
            <a:solidFill>
              <a:srgbClr val="FF3300"/>
            </a:solidFill>
            <a:round/>
            <a:headEnd/>
            <a:tailEnd/>
          </a:ln>
          <a:extLst>
            <a:ext uri="{909E8E84-426E-40dd-AFC4-6F175D3DCCD1}">
              <a14:hiddenFill xmlns:a14="http://schemas.microsoft.com/office/drawing/2010/main" xmlns="">
                <a:noFill/>
              </a14:hiddenFill>
            </a:ext>
          </a:extLst>
        </p:spPr>
        <p:txBody>
          <a:bodyPr wrap="none"/>
          <a:lstStyle/>
          <a:p>
            <a:pPr eaLnBrk="1" fontAlgn="auto" hangingPunct="1">
              <a:spcBef>
                <a:spcPts val="0"/>
              </a:spcBef>
              <a:spcAft>
                <a:spcPts val="0"/>
              </a:spcAft>
              <a:defRPr/>
            </a:pPr>
            <a:endParaRPr lang="en-US" sz="1800">
              <a:solidFill>
                <a:prstClr val="black"/>
              </a:solidFill>
              <a:latin typeface="Calibri"/>
              <a:ea typeface="+mn-ea"/>
              <a:cs typeface="+mn-cs"/>
            </a:endParaRPr>
          </a:p>
        </p:txBody>
      </p:sp>
      <p:sp>
        <p:nvSpPr>
          <p:cNvPr id="8201" name="Line 15"/>
          <p:cNvSpPr>
            <a:spLocks noChangeShapeType="1"/>
          </p:cNvSpPr>
          <p:nvPr/>
        </p:nvSpPr>
        <p:spPr bwMode="auto">
          <a:xfrm>
            <a:off x="1447800" y="4038600"/>
            <a:ext cx="381000" cy="0"/>
          </a:xfrm>
          <a:prstGeom prst="line">
            <a:avLst/>
          </a:prstGeom>
          <a:noFill/>
          <a:ln w="9525">
            <a:solidFill>
              <a:srgbClr val="FF3300"/>
            </a:solidFill>
            <a:round/>
            <a:headEnd/>
            <a:tailEnd/>
          </a:ln>
          <a:extLst>
            <a:ext uri="{909E8E84-426E-40dd-AFC4-6F175D3DCCD1}">
              <a14:hiddenFill xmlns:a14="http://schemas.microsoft.com/office/drawing/2010/main" xmlns="">
                <a:noFill/>
              </a14:hiddenFill>
            </a:ext>
          </a:extLst>
        </p:spPr>
        <p:txBody>
          <a:bodyPr wrap="none"/>
          <a:lstStyle/>
          <a:p>
            <a:pPr eaLnBrk="1" fontAlgn="auto" hangingPunct="1">
              <a:spcBef>
                <a:spcPts val="0"/>
              </a:spcBef>
              <a:spcAft>
                <a:spcPts val="0"/>
              </a:spcAft>
              <a:defRPr/>
            </a:pPr>
            <a:endParaRPr lang="en-US" sz="1800">
              <a:solidFill>
                <a:prstClr val="black"/>
              </a:solidFill>
              <a:latin typeface="Calibri"/>
              <a:ea typeface="+mn-ea"/>
              <a:cs typeface="+mn-cs"/>
            </a:endParaRPr>
          </a:p>
        </p:txBody>
      </p:sp>
      <p:sp>
        <p:nvSpPr>
          <p:cNvPr id="8202" name="Line 16"/>
          <p:cNvSpPr>
            <a:spLocks noChangeShapeType="1"/>
          </p:cNvSpPr>
          <p:nvPr/>
        </p:nvSpPr>
        <p:spPr bwMode="auto">
          <a:xfrm flipH="1">
            <a:off x="609600" y="3505200"/>
            <a:ext cx="838200" cy="0"/>
          </a:xfrm>
          <a:prstGeom prst="line">
            <a:avLst/>
          </a:prstGeom>
          <a:noFill/>
          <a:ln w="9525">
            <a:solidFill>
              <a:srgbClr val="FF3300"/>
            </a:solidFill>
            <a:round/>
            <a:headEnd/>
            <a:tailEnd/>
          </a:ln>
          <a:extLst>
            <a:ext uri="{909E8E84-426E-40dd-AFC4-6F175D3DCCD1}">
              <a14:hiddenFill xmlns:a14="http://schemas.microsoft.com/office/drawing/2010/main" xmlns="">
                <a:noFill/>
              </a14:hiddenFill>
            </a:ext>
          </a:extLst>
        </p:spPr>
        <p:txBody>
          <a:bodyPr wrap="none"/>
          <a:lstStyle/>
          <a:p>
            <a:pPr eaLnBrk="1" fontAlgn="auto" hangingPunct="1">
              <a:spcBef>
                <a:spcPts val="0"/>
              </a:spcBef>
              <a:spcAft>
                <a:spcPts val="0"/>
              </a:spcAft>
              <a:defRPr/>
            </a:pPr>
            <a:endParaRPr lang="en-US" sz="1800">
              <a:solidFill>
                <a:prstClr val="black"/>
              </a:solidFill>
              <a:latin typeface="Calibri"/>
              <a:ea typeface="+mn-ea"/>
              <a:cs typeface="+mn-cs"/>
            </a:endParaRPr>
          </a:p>
        </p:txBody>
      </p:sp>
      <p:sp>
        <p:nvSpPr>
          <p:cNvPr id="8203" name="Line 18"/>
          <p:cNvSpPr>
            <a:spLocks noChangeShapeType="1"/>
          </p:cNvSpPr>
          <p:nvPr/>
        </p:nvSpPr>
        <p:spPr bwMode="auto">
          <a:xfrm>
            <a:off x="609600" y="3505200"/>
            <a:ext cx="0" cy="1295400"/>
          </a:xfrm>
          <a:prstGeom prst="line">
            <a:avLst/>
          </a:prstGeom>
          <a:noFill/>
          <a:ln w="9525">
            <a:solidFill>
              <a:srgbClr val="FF3300"/>
            </a:solidFill>
            <a:round/>
            <a:headEnd/>
            <a:tailEnd/>
          </a:ln>
          <a:extLst>
            <a:ext uri="{909E8E84-426E-40dd-AFC4-6F175D3DCCD1}">
              <a14:hiddenFill xmlns:a14="http://schemas.microsoft.com/office/drawing/2010/main" xmlns="">
                <a:noFill/>
              </a14:hiddenFill>
            </a:ext>
          </a:extLst>
        </p:spPr>
        <p:txBody>
          <a:bodyPr wrap="none"/>
          <a:lstStyle/>
          <a:p>
            <a:pPr eaLnBrk="1" fontAlgn="auto" hangingPunct="1">
              <a:spcBef>
                <a:spcPts val="0"/>
              </a:spcBef>
              <a:spcAft>
                <a:spcPts val="0"/>
              </a:spcAft>
              <a:defRPr/>
            </a:pPr>
            <a:endParaRPr lang="en-US" sz="1800">
              <a:solidFill>
                <a:prstClr val="black"/>
              </a:solidFill>
              <a:latin typeface="Calibri"/>
              <a:ea typeface="+mn-ea"/>
              <a:cs typeface="+mn-cs"/>
            </a:endParaRPr>
          </a:p>
        </p:txBody>
      </p:sp>
      <p:sp>
        <p:nvSpPr>
          <p:cNvPr id="8204" name="Line 19"/>
          <p:cNvSpPr>
            <a:spLocks noChangeShapeType="1"/>
          </p:cNvSpPr>
          <p:nvPr/>
        </p:nvSpPr>
        <p:spPr bwMode="auto">
          <a:xfrm>
            <a:off x="609600" y="4800600"/>
            <a:ext cx="381000" cy="0"/>
          </a:xfrm>
          <a:prstGeom prst="line">
            <a:avLst/>
          </a:prstGeom>
          <a:noFill/>
          <a:ln w="9525">
            <a:solidFill>
              <a:srgbClr val="FF3300"/>
            </a:solidFill>
            <a:round/>
            <a:headEnd/>
            <a:tailEnd/>
          </a:ln>
          <a:extLst>
            <a:ext uri="{909E8E84-426E-40dd-AFC4-6F175D3DCCD1}">
              <a14:hiddenFill xmlns:a14="http://schemas.microsoft.com/office/drawing/2010/main" xmlns="">
                <a:noFill/>
              </a14:hiddenFill>
            </a:ext>
          </a:extLst>
        </p:spPr>
        <p:txBody>
          <a:bodyPr wrap="none"/>
          <a:lstStyle/>
          <a:p>
            <a:pPr eaLnBrk="1" fontAlgn="auto" hangingPunct="1">
              <a:spcBef>
                <a:spcPts val="0"/>
              </a:spcBef>
              <a:spcAft>
                <a:spcPts val="0"/>
              </a:spcAft>
              <a:defRPr/>
            </a:pPr>
            <a:endParaRPr lang="en-US" sz="1800">
              <a:solidFill>
                <a:prstClr val="black"/>
              </a:solidFill>
              <a:latin typeface="Calibri"/>
              <a:ea typeface="+mn-ea"/>
              <a:cs typeface="+mn-cs"/>
            </a:endParaRPr>
          </a:p>
        </p:txBody>
      </p:sp>
      <p:grpSp>
        <p:nvGrpSpPr>
          <p:cNvPr id="137227" name="Group 23"/>
          <p:cNvGrpSpPr>
            <a:grpSpLocks/>
          </p:cNvGrpSpPr>
          <p:nvPr/>
        </p:nvGrpSpPr>
        <p:grpSpPr bwMode="auto">
          <a:xfrm>
            <a:off x="685800" y="1828800"/>
            <a:ext cx="1066800" cy="914400"/>
            <a:chOff x="432" y="1152"/>
            <a:chExt cx="672" cy="576"/>
          </a:xfrm>
        </p:grpSpPr>
        <p:sp>
          <p:nvSpPr>
            <p:cNvPr id="8206" name="Line 20"/>
            <p:cNvSpPr>
              <a:spLocks noChangeShapeType="1"/>
            </p:cNvSpPr>
            <p:nvPr/>
          </p:nvSpPr>
          <p:spPr bwMode="auto">
            <a:xfrm flipH="1">
              <a:off x="432" y="1152"/>
              <a:ext cx="240" cy="0"/>
            </a:xfrm>
            <a:prstGeom prst="line">
              <a:avLst/>
            </a:prstGeom>
            <a:noFill/>
            <a:ln w="9525">
              <a:solidFill>
                <a:srgbClr val="FF3300"/>
              </a:solidFill>
              <a:round/>
              <a:headEnd/>
              <a:tailEnd/>
            </a:ln>
            <a:extLst>
              <a:ext uri="{909E8E84-426E-40dd-AFC4-6F175D3DCCD1}">
                <a14:hiddenFill xmlns:a14="http://schemas.microsoft.com/office/drawing/2010/main" xmlns="">
                  <a:noFill/>
                </a14:hiddenFill>
              </a:ext>
            </a:extLst>
          </p:spPr>
          <p:txBody>
            <a:bodyPr wrap="none"/>
            <a:lstStyle/>
            <a:p>
              <a:pPr eaLnBrk="1" fontAlgn="auto" hangingPunct="1">
                <a:spcBef>
                  <a:spcPts val="0"/>
                </a:spcBef>
                <a:spcAft>
                  <a:spcPts val="0"/>
                </a:spcAft>
                <a:defRPr/>
              </a:pPr>
              <a:endParaRPr lang="en-US" sz="1800">
                <a:solidFill>
                  <a:prstClr val="black"/>
                </a:solidFill>
                <a:latin typeface="Calibri"/>
                <a:ea typeface="+mn-ea"/>
                <a:cs typeface="+mn-cs"/>
              </a:endParaRPr>
            </a:p>
          </p:txBody>
        </p:sp>
        <p:sp>
          <p:nvSpPr>
            <p:cNvPr id="8207" name="Line 21"/>
            <p:cNvSpPr>
              <a:spLocks noChangeShapeType="1"/>
            </p:cNvSpPr>
            <p:nvPr/>
          </p:nvSpPr>
          <p:spPr bwMode="auto">
            <a:xfrm>
              <a:off x="432" y="1152"/>
              <a:ext cx="0" cy="576"/>
            </a:xfrm>
            <a:prstGeom prst="line">
              <a:avLst/>
            </a:prstGeom>
            <a:noFill/>
            <a:ln w="9525">
              <a:solidFill>
                <a:srgbClr val="FF3300"/>
              </a:solidFill>
              <a:round/>
              <a:headEnd/>
              <a:tailEnd/>
            </a:ln>
            <a:extLst>
              <a:ext uri="{909E8E84-426E-40dd-AFC4-6F175D3DCCD1}">
                <a14:hiddenFill xmlns:a14="http://schemas.microsoft.com/office/drawing/2010/main" xmlns="">
                  <a:noFill/>
                </a14:hiddenFill>
              </a:ext>
            </a:extLst>
          </p:spPr>
          <p:txBody>
            <a:bodyPr wrap="none"/>
            <a:lstStyle/>
            <a:p>
              <a:pPr eaLnBrk="1" fontAlgn="auto" hangingPunct="1">
                <a:spcBef>
                  <a:spcPts val="0"/>
                </a:spcBef>
                <a:spcAft>
                  <a:spcPts val="0"/>
                </a:spcAft>
                <a:defRPr/>
              </a:pPr>
              <a:endParaRPr lang="en-US" sz="1800">
                <a:solidFill>
                  <a:prstClr val="black"/>
                </a:solidFill>
                <a:latin typeface="Calibri"/>
                <a:ea typeface="+mn-ea"/>
                <a:cs typeface="+mn-cs"/>
              </a:endParaRPr>
            </a:p>
          </p:txBody>
        </p:sp>
        <p:sp>
          <p:nvSpPr>
            <p:cNvPr id="8208" name="Line 22"/>
            <p:cNvSpPr>
              <a:spLocks noChangeShapeType="1"/>
            </p:cNvSpPr>
            <p:nvPr/>
          </p:nvSpPr>
          <p:spPr bwMode="auto">
            <a:xfrm>
              <a:off x="432" y="1728"/>
              <a:ext cx="672" cy="0"/>
            </a:xfrm>
            <a:prstGeom prst="line">
              <a:avLst/>
            </a:prstGeom>
            <a:noFill/>
            <a:ln w="9525">
              <a:solidFill>
                <a:srgbClr val="FF3300"/>
              </a:solidFill>
              <a:round/>
              <a:headEnd/>
              <a:tailEnd type="triangle" w="lg" len="lg"/>
            </a:ln>
            <a:extLst>
              <a:ext uri="{909E8E84-426E-40dd-AFC4-6F175D3DCCD1}">
                <a14:hiddenFill xmlns:a14="http://schemas.microsoft.com/office/drawing/2010/main" xmlns="">
                  <a:noFill/>
                </a14:hiddenFill>
              </a:ext>
            </a:extLst>
          </p:spPr>
          <p:txBody>
            <a:bodyPr wrap="none"/>
            <a:lstStyle/>
            <a:p>
              <a:pPr eaLnBrk="1" fontAlgn="auto" hangingPunct="1">
                <a:spcBef>
                  <a:spcPts val="0"/>
                </a:spcBef>
                <a:spcAft>
                  <a:spcPts val="0"/>
                </a:spcAft>
                <a:defRPr/>
              </a:pPr>
              <a:endParaRPr lang="en-US" sz="1800">
                <a:solidFill>
                  <a:prstClr val="black"/>
                </a:solidFill>
                <a:latin typeface="Calibri"/>
                <a:ea typeface="+mn-ea"/>
                <a:cs typeface="+mn-cs"/>
              </a:endParaRPr>
            </a:p>
          </p:txBody>
        </p:sp>
      </p:grpSp>
    </p:spTree>
    <p:extLst>
      <p:ext uri="{BB962C8B-B14F-4D97-AF65-F5344CB8AC3E}">
        <p14:creationId xmlns:p14="http://schemas.microsoft.com/office/powerpoint/2010/main" val="17602543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ChangeArrowheads="1"/>
          </p:cNvSpPr>
          <p:nvPr>
            <p:ph type="title" idx="4294967295"/>
          </p:nvPr>
        </p:nvSpPr>
        <p:spPr>
          <a:xfrm>
            <a:off x="381000" y="228600"/>
            <a:ext cx="8229600" cy="1143000"/>
          </a:xfrm>
        </p:spPr>
        <p:txBody>
          <a:bodyPr/>
          <a:lstStyle/>
          <a:p>
            <a:r>
              <a:rPr lang="en-US" dirty="0">
                <a:latin typeface="Calibri" charset="0"/>
              </a:rPr>
              <a:t>Parts of a Method Header</a:t>
            </a:r>
          </a:p>
        </p:txBody>
      </p:sp>
      <p:sp>
        <p:nvSpPr>
          <p:cNvPr id="9220" name="Rectangle 3"/>
          <p:cNvSpPr>
            <a:spLocks noGrp="1" noChangeArrowheads="1"/>
          </p:cNvSpPr>
          <p:nvPr>
            <p:ph type="body" idx="4294967295"/>
          </p:nvPr>
        </p:nvSpPr>
        <p:spPr>
          <a:xfrm>
            <a:off x="609600" y="2895600"/>
            <a:ext cx="7772400" cy="2971800"/>
          </a:xfrm>
        </p:spPr>
        <p:txBody>
          <a:bodyPr rtlCol="0">
            <a:normAutofit fontScale="92500"/>
          </a:bodyPr>
          <a:lstStyle/>
          <a:p>
            <a:pPr fontAlgn="auto">
              <a:lnSpc>
                <a:spcPct val="80000"/>
              </a:lnSpc>
              <a:spcAft>
                <a:spcPts val="0"/>
              </a:spcAft>
              <a:buFontTx/>
              <a:buNone/>
              <a:defRPr/>
            </a:pPr>
            <a:r>
              <a:rPr lang="en-US" sz="2500" b="1" dirty="0">
                <a:latin typeface="Courier New" pitchFamily="49" charset="0"/>
                <a:ea typeface="+mn-ea"/>
                <a:cs typeface="+mn-cs"/>
              </a:rPr>
              <a:t>public static 	void 	</a:t>
            </a:r>
            <a:r>
              <a:rPr lang="en-US" sz="2500" b="1" dirty="0" err="1">
                <a:latin typeface="Courier New" pitchFamily="49" charset="0"/>
                <a:ea typeface="+mn-ea"/>
                <a:cs typeface="+mn-cs"/>
              </a:rPr>
              <a:t>displayMessage</a:t>
            </a:r>
            <a:r>
              <a:rPr lang="en-US" sz="2500" b="1" dirty="0">
                <a:latin typeface="Courier New" pitchFamily="49" charset="0"/>
                <a:ea typeface="+mn-ea"/>
                <a:cs typeface="+mn-cs"/>
              </a:rPr>
              <a:t> ()</a:t>
            </a:r>
          </a:p>
          <a:p>
            <a:pPr fontAlgn="auto">
              <a:lnSpc>
                <a:spcPct val="80000"/>
              </a:lnSpc>
              <a:spcAft>
                <a:spcPts val="0"/>
              </a:spcAft>
              <a:buFontTx/>
              <a:buNone/>
              <a:defRPr/>
            </a:pPr>
            <a:endParaRPr lang="en-US" sz="2500" b="1" dirty="0">
              <a:latin typeface="Courier New" pitchFamily="49" charset="0"/>
              <a:ea typeface="+mn-ea"/>
              <a:cs typeface="+mn-cs"/>
            </a:endParaRPr>
          </a:p>
          <a:p>
            <a:pPr fontAlgn="auto">
              <a:lnSpc>
                <a:spcPct val="80000"/>
              </a:lnSpc>
              <a:spcAft>
                <a:spcPts val="0"/>
              </a:spcAft>
              <a:buFontTx/>
              <a:buNone/>
              <a:defRPr/>
            </a:pPr>
            <a:endParaRPr lang="en-US" sz="2500" b="1" dirty="0">
              <a:latin typeface="Courier New" pitchFamily="49" charset="0"/>
              <a:ea typeface="+mn-ea"/>
              <a:cs typeface="+mn-cs"/>
            </a:endParaRPr>
          </a:p>
          <a:p>
            <a:pPr fontAlgn="auto">
              <a:lnSpc>
                <a:spcPct val="80000"/>
              </a:lnSpc>
              <a:spcAft>
                <a:spcPts val="0"/>
              </a:spcAft>
              <a:buFontTx/>
              <a:buNone/>
              <a:defRPr/>
            </a:pPr>
            <a:endParaRPr lang="en-US" sz="2500" b="1" dirty="0">
              <a:latin typeface="Courier New" pitchFamily="49" charset="0"/>
              <a:ea typeface="+mn-ea"/>
              <a:cs typeface="+mn-cs"/>
            </a:endParaRPr>
          </a:p>
          <a:p>
            <a:pPr fontAlgn="auto">
              <a:lnSpc>
                <a:spcPct val="80000"/>
              </a:lnSpc>
              <a:spcAft>
                <a:spcPts val="0"/>
              </a:spcAft>
              <a:buFontTx/>
              <a:buNone/>
              <a:defRPr/>
            </a:pPr>
            <a:endParaRPr lang="en-US" sz="2500" b="1" dirty="0">
              <a:latin typeface="Courier New" pitchFamily="49" charset="0"/>
              <a:ea typeface="+mn-ea"/>
              <a:cs typeface="+mn-cs"/>
            </a:endParaRPr>
          </a:p>
          <a:p>
            <a:pPr fontAlgn="auto">
              <a:lnSpc>
                <a:spcPct val="80000"/>
              </a:lnSpc>
              <a:spcAft>
                <a:spcPts val="0"/>
              </a:spcAft>
              <a:buFontTx/>
              <a:buNone/>
              <a:defRPr/>
            </a:pPr>
            <a:r>
              <a:rPr lang="en-US" sz="2500" b="1" dirty="0">
                <a:latin typeface="Courier New" pitchFamily="49" charset="0"/>
                <a:ea typeface="+mn-ea"/>
                <a:cs typeface="+mn-cs"/>
              </a:rPr>
              <a:t>{</a:t>
            </a:r>
            <a:endParaRPr lang="en-US" sz="2500" dirty="0">
              <a:latin typeface="Courier New" pitchFamily="49" charset="0"/>
              <a:ea typeface="+mn-ea"/>
              <a:cs typeface="+mn-cs"/>
            </a:endParaRPr>
          </a:p>
          <a:p>
            <a:pPr fontAlgn="auto">
              <a:lnSpc>
                <a:spcPct val="80000"/>
              </a:lnSpc>
              <a:spcAft>
                <a:spcPts val="0"/>
              </a:spcAft>
              <a:buFontTx/>
              <a:buNone/>
              <a:defRPr/>
            </a:pPr>
            <a:r>
              <a:rPr lang="en-US" sz="2500" dirty="0">
                <a:latin typeface="Courier New" pitchFamily="49" charset="0"/>
                <a:ea typeface="+mn-ea"/>
                <a:cs typeface="+mn-cs"/>
              </a:rPr>
              <a:t>	 </a:t>
            </a:r>
            <a:r>
              <a:rPr lang="en-US" sz="2500" dirty="0" err="1">
                <a:latin typeface="Courier New" pitchFamily="49" charset="0"/>
                <a:ea typeface="+mn-ea"/>
                <a:cs typeface="+mn-cs"/>
              </a:rPr>
              <a:t>System.out.println</a:t>
            </a:r>
            <a:r>
              <a:rPr lang="en-US" sz="2500" dirty="0">
                <a:latin typeface="Courier New" pitchFamily="49" charset="0"/>
                <a:ea typeface="+mn-ea"/>
                <a:cs typeface="+mn-cs"/>
              </a:rPr>
              <a:t>(</a:t>
            </a:r>
            <a:r>
              <a:rPr lang="en-US" sz="2500" dirty="0">
                <a:latin typeface="Courier New" pitchFamily="49" charset="0"/>
                <a:ea typeface="+mn-ea"/>
                <a:cs typeface="Courier New" pitchFamily="49" charset="0"/>
              </a:rPr>
              <a:t>"</a:t>
            </a:r>
            <a:r>
              <a:rPr lang="en-US" sz="2500" dirty="0">
                <a:latin typeface="Courier New" pitchFamily="49" charset="0"/>
                <a:ea typeface="+mn-ea"/>
                <a:cs typeface="+mn-cs"/>
              </a:rPr>
              <a:t>Hello</a:t>
            </a:r>
            <a:r>
              <a:rPr lang="en-US" sz="2500" dirty="0">
                <a:latin typeface="Courier New" pitchFamily="49" charset="0"/>
                <a:ea typeface="+mn-ea"/>
                <a:cs typeface="Courier New" pitchFamily="49" charset="0"/>
              </a:rPr>
              <a:t>"</a:t>
            </a:r>
            <a:r>
              <a:rPr lang="en-US" sz="2500" dirty="0">
                <a:latin typeface="Courier New" pitchFamily="49" charset="0"/>
                <a:ea typeface="+mn-ea"/>
                <a:cs typeface="+mn-cs"/>
              </a:rPr>
              <a:t>)</a:t>
            </a:r>
            <a:r>
              <a:rPr lang="en-US" sz="2500" b="1" dirty="0">
                <a:latin typeface="Courier New" pitchFamily="49" charset="0"/>
                <a:ea typeface="+mn-ea"/>
                <a:cs typeface="+mn-cs"/>
              </a:rPr>
              <a:t>;</a:t>
            </a:r>
          </a:p>
          <a:p>
            <a:pPr fontAlgn="auto">
              <a:lnSpc>
                <a:spcPct val="80000"/>
              </a:lnSpc>
              <a:spcAft>
                <a:spcPts val="0"/>
              </a:spcAft>
              <a:buFontTx/>
              <a:buNone/>
              <a:defRPr/>
            </a:pPr>
            <a:r>
              <a:rPr lang="en-US" sz="2500" b="1" dirty="0">
                <a:latin typeface="Courier New" pitchFamily="49" charset="0"/>
                <a:ea typeface="+mn-ea"/>
                <a:cs typeface="+mn-cs"/>
              </a:rPr>
              <a:t>}</a:t>
            </a:r>
            <a:endParaRPr lang="en-US" sz="2500" b="1" dirty="0">
              <a:latin typeface="Bookman Old Style" pitchFamily="18" charset="0"/>
              <a:ea typeface="+mn-ea"/>
              <a:cs typeface="+mn-cs"/>
            </a:endParaRPr>
          </a:p>
          <a:p>
            <a:pPr fontAlgn="auto">
              <a:lnSpc>
                <a:spcPct val="80000"/>
              </a:lnSpc>
              <a:spcAft>
                <a:spcPts val="0"/>
              </a:spcAft>
              <a:buFontTx/>
              <a:buNone/>
              <a:defRPr/>
            </a:pPr>
            <a:endParaRPr lang="en-US" sz="2400" b="1" dirty="0">
              <a:latin typeface="Courier New" pitchFamily="49" charset="0"/>
              <a:ea typeface="+mn-ea"/>
              <a:cs typeface="+mn-cs"/>
            </a:endParaRPr>
          </a:p>
        </p:txBody>
      </p:sp>
      <p:sp>
        <p:nvSpPr>
          <p:cNvPr id="9221" name="Rectangle 17"/>
          <p:cNvSpPr>
            <a:spLocks noChangeArrowheads="1"/>
          </p:cNvSpPr>
          <p:nvPr/>
        </p:nvSpPr>
        <p:spPr bwMode="auto">
          <a:xfrm>
            <a:off x="609600" y="2895600"/>
            <a:ext cx="2514600" cy="381000"/>
          </a:xfrm>
          <a:prstGeom prst="rect">
            <a:avLst/>
          </a:prstGeom>
          <a:noFill/>
          <a:ln w="9525">
            <a:solidFill>
              <a:srgbClr val="FF33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eaLnBrk="1" fontAlgn="auto" hangingPunct="1">
              <a:spcBef>
                <a:spcPts val="0"/>
              </a:spcBef>
              <a:spcAft>
                <a:spcPts val="0"/>
              </a:spcAft>
              <a:defRPr/>
            </a:pPr>
            <a:endParaRPr lang="en-US" sz="1800">
              <a:solidFill>
                <a:prstClr val="black"/>
              </a:solidFill>
              <a:latin typeface="Calibri"/>
              <a:ea typeface="+mn-ea"/>
              <a:cs typeface="+mn-cs"/>
            </a:endParaRPr>
          </a:p>
        </p:txBody>
      </p:sp>
      <p:sp>
        <p:nvSpPr>
          <p:cNvPr id="9222" name="Rectangle 18"/>
          <p:cNvSpPr>
            <a:spLocks noChangeArrowheads="1"/>
          </p:cNvSpPr>
          <p:nvPr/>
        </p:nvSpPr>
        <p:spPr bwMode="auto">
          <a:xfrm>
            <a:off x="3200400" y="2895600"/>
            <a:ext cx="838200" cy="381000"/>
          </a:xfrm>
          <a:prstGeom prst="rect">
            <a:avLst/>
          </a:prstGeom>
          <a:noFill/>
          <a:ln w="9525">
            <a:solidFill>
              <a:srgbClr val="FF33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eaLnBrk="1" fontAlgn="auto" hangingPunct="1">
              <a:spcBef>
                <a:spcPts val="0"/>
              </a:spcBef>
              <a:spcAft>
                <a:spcPts val="0"/>
              </a:spcAft>
              <a:defRPr/>
            </a:pPr>
            <a:endParaRPr lang="en-US" sz="1800">
              <a:solidFill>
                <a:prstClr val="black"/>
              </a:solidFill>
              <a:latin typeface="Calibri"/>
              <a:ea typeface="+mn-ea"/>
              <a:cs typeface="+mn-cs"/>
            </a:endParaRPr>
          </a:p>
        </p:txBody>
      </p:sp>
      <p:sp>
        <p:nvSpPr>
          <p:cNvPr id="9223" name="Rectangle 19"/>
          <p:cNvSpPr>
            <a:spLocks noChangeArrowheads="1"/>
          </p:cNvSpPr>
          <p:nvPr/>
        </p:nvSpPr>
        <p:spPr bwMode="auto">
          <a:xfrm>
            <a:off x="4114800" y="2895600"/>
            <a:ext cx="2667000" cy="381000"/>
          </a:xfrm>
          <a:prstGeom prst="rect">
            <a:avLst/>
          </a:prstGeom>
          <a:noFill/>
          <a:ln w="9525">
            <a:solidFill>
              <a:srgbClr val="FF33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eaLnBrk="1" fontAlgn="auto" hangingPunct="1">
              <a:spcBef>
                <a:spcPts val="0"/>
              </a:spcBef>
              <a:spcAft>
                <a:spcPts val="0"/>
              </a:spcAft>
              <a:defRPr/>
            </a:pPr>
            <a:endParaRPr lang="en-US" sz="1800">
              <a:solidFill>
                <a:prstClr val="black"/>
              </a:solidFill>
              <a:latin typeface="Calibri"/>
              <a:ea typeface="+mn-ea"/>
              <a:cs typeface="+mn-cs"/>
            </a:endParaRPr>
          </a:p>
        </p:txBody>
      </p:sp>
      <p:sp>
        <p:nvSpPr>
          <p:cNvPr id="9224" name="Rectangle 20"/>
          <p:cNvSpPr>
            <a:spLocks noChangeArrowheads="1"/>
          </p:cNvSpPr>
          <p:nvPr/>
        </p:nvSpPr>
        <p:spPr bwMode="auto">
          <a:xfrm>
            <a:off x="6934200" y="2895600"/>
            <a:ext cx="381000" cy="381000"/>
          </a:xfrm>
          <a:prstGeom prst="rect">
            <a:avLst/>
          </a:prstGeom>
          <a:noFill/>
          <a:ln w="9525">
            <a:solidFill>
              <a:srgbClr val="FF33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eaLnBrk="1" fontAlgn="auto" hangingPunct="1">
              <a:spcBef>
                <a:spcPts val="0"/>
              </a:spcBef>
              <a:spcAft>
                <a:spcPts val="0"/>
              </a:spcAft>
              <a:defRPr/>
            </a:pPr>
            <a:endParaRPr lang="en-US" sz="1800">
              <a:solidFill>
                <a:prstClr val="black"/>
              </a:solidFill>
              <a:latin typeface="Calibri"/>
              <a:ea typeface="+mn-ea"/>
              <a:cs typeface="+mn-cs"/>
            </a:endParaRPr>
          </a:p>
        </p:txBody>
      </p:sp>
      <p:sp>
        <p:nvSpPr>
          <p:cNvPr id="9225" name="Text Box 21"/>
          <p:cNvSpPr txBox="1">
            <a:spLocks noChangeArrowheads="1"/>
          </p:cNvSpPr>
          <p:nvPr/>
        </p:nvSpPr>
        <p:spPr bwMode="auto">
          <a:xfrm>
            <a:off x="719138" y="1295400"/>
            <a:ext cx="160020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fontAlgn="auto" hangingPunct="1">
              <a:spcBef>
                <a:spcPct val="50000"/>
              </a:spcBef>
              <a:spcAft>
                <a:spcPts val="0"/>
              </a:spcAft>
              <a:defRPr/>
            </a:pPr>
            <a:r>
              <a:rPr lang="en-US">
                <a:solidFill>
                  <a:srgbClr val="FF3300"/>
                </a:solidFill>
                <a:ea typeface="+mn-ea"/>
                <a:cs typeface="+mn-cs"/>
              </a:rPr>
              <a:t>Method Modifiers</a:t>
            </a:r>
          </a:p>
        </p:txBody>
      </p:sp>
      <p:sp>
        <p:nvSpPr>
          <p:cNvPr id="9226" name="Text Box 22"/>
          <p:cNvSpPr txBox="1">
            <a:spLocks noChangeArrowheads="1"/>
          </p:cNvSpPr>
          <p:nvPr/>
        </p:nvSpPr>
        <p:spPr bwMode="auto">
          <a:xfrm>
            <a:off x="3070225" y="1295400"/>
            <a:ext cx="114300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fontAlgn="auto" hangingPunct="1">
              <a:spcBef>
                <a:spcPct val="50000"/>
              </a:spcBef>
              <a:spcAft>
                <a:spcPts val="0"/>
              </a:spcAft>
              <a:defRPr/>
            </a:pPr>
            <a:r>
              <a:rPr lang="en-US">
                <a:solidFill>
                  <a:srgbClr val="FF3300"/>
                </a:solidFill>
                <a:ea typeface="+mn-ea"/>
                <a:cs typeface="+mn-cs"/>
              </a:rPr>
              <a:t>Return Type</a:t>
            </a:r>
          </a:p>
        </p:txBody>
      </p:sp>
      <p:sp>
        <p:nvSpPr>
          <p:cNvPr id="9227" name="Text Box 23"/>
          <p:cNvSpPr txBox="1">
            <a:spLocks noChangeArrowheads="1"/>
          </p:cNvSpPr>
          <p:nvPr/>
        </p:nvSpPr>
        <p:spPr bwMode="auto">
          <a:xfrm>
            <a:off x="4505325" y="1295400"/>
            <a:ext cx="121920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fontAlgn="auto" hangingPunct="1">
              <a:spcBef>
                <a:spcPct val="50000"/>
              </a:spcBef>
              <a:spcAft>
                <a:spcPts val="0"/>
              </a:spcAft>
              <a:defRPr/>
            </a:pPr>
            <a:r>
              <a:rPr lang="en-US">
                <a:solidFill>
                  <a:srgbClr val="FF3300"/>
                </a:solidFill>
                <a:ea typeface="+mn-ea"/>
                <a:cs typeface="+mn-cs"/>
              </a:rPr>
              <a:t>Method Name</a:t>
            </a:r>
          </a:p>
        </p:txBody>
      </p:sp>
      <p:sp>
        <p:nvSpPr>
          <p:cNvPr id="9228" name="Text Box 24"/>
          <p:cNvSpPr txBox="1">
            <a:spLocks noChangeArrowheads="1"/>
          </p:cNvSpPr>
          <p:nvPr/>
        </p:nvSpPr>
        <p:spPr bwMode="auto">
          <a:xfrm>
            <a:off x="6286500" y="1660525"/>
            <a:ext cx="16224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fontAlgn="auto" hangingPunct="1">
              <a:spcBef>
                <a:spcPts val="0"/>
              </a:spcBef>
              <a:spcAft>
                <a:spcPts val="0"/>
              </a:spcAft>
              <a:defRPr/>
            </a:pPr>
            <a:r>
              <a:rPr lang="en-US">
                <a:solidFill>
                  <a:srgbClr val="FF3300"/>
                </a:solidFill>
                <a:ea typeface="+mn-ea"/>
                <a:cs typeface="+mn-cs"/>
              </a:rPr>
              <a:t>Parentheses</a:t>
            </a:r>
          </a:p>
        </p:txBody>
      </p:sp>
      <p:sp>
        <p:nvSpPr>
          <p:cNvPr id="9229" name="Line 29"/>
          <p:cNvSpPr>
            <a:spLocks noChangeShapeType="1"/>
          </p:cNvSpPr>
          <p:nvPr/>
        </p:nvSpPr>
        <p:spPr bwMode="auto">
          <a:xfrm>
            <a:off x="1524000" y="2133600"/>
            <a:ext cx="0" cy="685800"/>
          </a:xfrm>
          <a:prstGeom prst="line">
            <a:avLst/>
          </a:prstGeom>
          <a:noFill/>
          <a:ln w="9525">
            <a:solidFill>
              <a:srgbClr val="FF3300"/>
            </a:solidFill>
            <a:round/>
            <a:headEnd/>
            <a:tailEnd type="triangle" w="lg" len="lg"/>
          </a:ln>
          <a:extLst>
            <a:ext uri="{909E8E84-426E-40dd-AFC4-6F175D3DCCD1}">
              <a14:hiddenFill xmlns:a14="http://schemas.microsoft.com/office/drawing/2010/main" xmlns="">
                <a:noFill/>
              </a14:hiddenFill>
            </a:ext>
          </a:extLst>
        </p:spPr>
        <p:txBody>
          <a:bodyPr wrap="none"/>
          <a:lstStyle/>
          <a:p>
            <a:pPr eaLnBrk="1" fontAlgn="auto" hangingPunct="1">
              <a:spcBef>
                <a:spcPts val="0"/>
              </a:spcBef>
              <a:spcAft>
                <a:spcPts val="0"/>
              </a:spcAft>
              <a:defRPr/>
            </a:pPr>
            <a:endParaRPr lang="en-US" sz="1800">
              <a:solidFill>
                <a:prstClr val="black"/>
              </a:solidFill>
              <a:latin typeface="Calibri"/>
              <a:ea typeface="+mn-ea"/>
              <a:cs typeface="+mn-cs"/>
            </a:endParaRPr>
          </a:p>
        </p:txBody>
      </p:sp>
      <p:sp>
        <p:nvSpPr>
          <p:cNvPr id="9230" name="Line 30"/>
          <p:cNvSpPr>
            <a:spLocks noChangeShapeType="1"/>
          </p:cNvSpPr>
          <p:nvPr/>
        </p:nvSpPr>
        <p:spPr bwMode="auto">
          <a:xfrm>
            <a:off x="3657600" y="2133600"/>
            <a:ext cx="0" cy="685800"/>
          </a:xfrm>
          <a:prstGeom prst="line">
            <a:avLst/>
          </a:prstGeom>
          <a:noFill/>
          <a:ln w="9525">
            <a:solidFill>
              <a:srgbClr val="FF3300"/>
            </a:solidFill>
            <a:round/>
            <a:headEnd/>
            <a:tailEnd type="triangle" w="lg" len="lg"/>
          </a:ln>
          <a:extLst>
            <a:ext uri="{909E8E84-426E-40dd-AFC4-6F175D3DCCD1}">
              <a14:hiddenFill xmlns:a14="http://schemas.microsoft.com/office/drawing/2010/main" xmlns="">
                <a:noFill/>
              </a14:hiddenFill>
            </a:ext>
          </a:extLst>
        </p:spPr>
        <p:txBody>
          <a:bodyPr wrap="none"/>
          <a:lstStyle/>
          <a:p>
            <a:pPr eaLnBrk="1" fontAlgn="auto" hangingPunct="1">
              <a:spcBef>
                <a:spcPts val="0"/>
              </a:spcBef>
              <a:spcAft>
                <a:spcPts val="0"/>
              </a:spcAft>
              <a:defRPr/>
            </a:pPr>
            <a:endParaRPr lang="en-US" sz="1800">
              <a:solidFill>
                <a:prstClr val="black"/>
              </a:solidFill>
              <a:latin typeface="Calibri"/>
              <a:ea typeface="+mn-ea"/>
              <a:cs typeface="+mn-cs"/>
            </a:endParaRPr>
          </a:p>
        </p:txBody>
      </p:sp>
      <p:sp>
        <p:nvSpPr>
          <p:cNvPr id="9231" name="Line 31"/>
          <p:cNvSpPr>
            <a:spLocks noChangeShapeType="1"/>
          </p:cNvSpPr>
          <p:nvPr/>
        </p:nvSpPr>
        <p:spPr bwMode="auto">
          <a:xfrm>
            <a:off x="5102225" y="2133600"/>
            <a:ext cx="0" cy="685800"/>
          </a:xfrm>
          <a:prstGeom prst="line">
            <a:avLst/>
          </a:prstGeom>
          <a:noFill/>
          <a:ln w="9525">
            <a:solidFill>
              <a:srgbClr val="FF3300"/>
            </a:solidFill>
            <a:round/>
            <a:headEnd/>
            <a:tailEnd type="triangle" w="lg" len="lg"/>
          </a:ln>
          <a:extLst>
            <a:ext uri="{909E8E84-426E-40dd-AFC4-6F175D3DCCD1}">
              <a14:hiddenFill xmlns:a14="http://schemas.microsoft.com/office/drawing/2010/main" xmlns="">
                <a:noFill/>
              </a14:hiddenFill>
            </a:ext>
          </a:extLst>
        </p:spPr>
        <p:txBody>
          <a:bodyPr wrap="none"/>
          <a:lstStyle/>
          <a:p>
            <a:pPr eaLnBrk="1" fontAlgn="auto" hangingPunct="1">
              <a:spcBef>
                <a:spcPts val="0"/>
              </a:spcBef>
              <a:spcAft>
                <a:spcPts val="0"/>
              </a:spcAft>
              <a:defRPr/>
            </a:pPr>
            <a:endParaRPr lang="en-US" sz="1800">
              <a:solidFill>
                <a:prstClr val="black"/>
              </a:solidFill>
              <a:latin typeface="Calibri"/>
              <a:ea typeface="+mn-ea"/>
              <a:cs typeface="+mn-cs"/>
            </a:endParaRPr>
          </a:p>
        </p:txBody>
      </p:sp>
      <p:sp>
        <p:nvSpPr>
          <p:cNvPr id="9232" name="Line 32"/>
          <p:cNvSpPr>
            <a:spLocks noChangeShapeType="1"/>
          </p:cNvSpPr>
          <p:nvPr/>
        </p:nvSpPr>
        <p:spPr bwMode="auto">
          <a:xfrm>
            <a:off x="7118350" y="2133600"/>
            <a:ext cx="0" cy="685800"/>
          </a:xfrm>
          <a:prstGeom prst="line">
            <a:avLst/>
          </a:prstGeom>
          <a:noFill/>
          <a:ln w="9525">
            <a:solidFill>
              <a:srgbClr val="FF3300"/>
            </a:solidFill>
            <a:round/>
            <a:headEnd/>
            <a:tailEnd type="triangle" w="lg" len="lg"/>
          </a:ln>
          <a:extLst>
            <a:ext uri="{909E8E84-426E-40dd-AFC4-6F175D3DCCD1}">
              <a14:hiddenFill xmlns:a14="http://schemas.microsoft.com/office/drawing/2010/main" xmlns="">
                <a:noFill/>
              </a14:hiddenFill>
            </a:ext>
          </a:extLst>
        </p:spPr>
        <p:txBody>
          <a:bodyPr wrap="none"/>
          <a:lstStyle/>
          <a:p>
            <a:pPr eaLnBrk="1" fontAlgn="auto" hangingPunct="1">
              <a:spcBef>
                <a:spcPts val="0"/>
              </a:spcBef>
              <a:spcAft>
                <a:spcPts val="0"/>
              </a:spcAft>
              <a:defRPr/>
            </a:pPr>
            <a:endParaRPr lang="en-US" sz="1800">
              <a:solidFill>
                <a:prstClr val="black"/>
              </a:solidFill>
              <a:latin typeface="Calibri"/>
              <a:ea typeface="+mn-ea"/>
              <a:cs typeface="+mn-cs"/>
            </a:endParaRPr>
          </a:p>
        </p:txBody>
      </p:sp>
    </p:spTree>
    <p:extLst>
      <p:ext uri="{BB962C8B-B14F-4D97-AF65-F5344CB8AC3E}">
        <p14:creationId xmlns:p14="http://schemas.microsoft.com/office/powerpoint/2010/main" val="29650895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2"/>
          <p:cNvSpPr>
            <a:spLocks noGrp="1" noChangeArrowheads="1"/>
          </p:cNvSpPr>
          <p:nvPr>
            <p:ph type="title" idx="4294967295"/>
          </p:nvPr>
        </p:nvSpPr>
        <p:spPr>
          <a:xfrm>
            <a:off x="457200" y="0"/>
            <a:ext cx="8229600" cy="1143000"/>
          </a:xfrm>
        </p:spPr>
        <p:txBody>
          <a:bodyPr/>
          <a:lstStyle/>
          <a:p>
            <a:r>
              <a:rPr lang="en-US" dirty="0">
                <a:latin typeface="Calibri" charset="0"/>
              </a:rPr>
              <a:t>Calling a Method</a:t>
            </a:r>
          </a:p>
        </p:txBody>
      </p:sp>
      <p:sp>
        <p:nvSpPr>
          <p:cNvPr id="139266" name="Rectangle 3"/>
          <p:cNvSpPr>
            <a:spLocks noGrp="1" noChangeArrowheads="1"/>
          </p:cNvSpPr>
          <p:nvPr>
            <p:ph type="body" idx="4294967295"/>
          </p:nvPr>
        </p:nvSpPr>
        <p:spPr>
          <a:xfrm>
            <a:off x="381000" y="1447800"/>
            <a:ext cx="7772400" cy="4724400"/>
          </a:xfrm>
        </p:spPr>
        <p:txBody>
          <a:bodyPr/>
          <a:lstStyle/>
          <a:p>
            <a:pPr>
              <a:lnSpc>
                <a:spcPct val="90000"/>
              </a:lnSpc>
            </a:pPr>
            <a:r>
              <a:rPr lang="en-US" sz="2800">
                <a:latin typeface="Calibri" charset="0"/>
              </a:rPr>
              <a:t>A method executes when it is called.</a:t>
            </a:r>
          </a:p>
          <a:p>
            <a:pPr>
              <a:lnSpc>
                <a:spcPct val="90000"/>
              </a:lnSpc>
            </a:pPr>
            <a:r>
              <a:rPr lang="en-US" sz="2800">
                <a:latin typeface="Calibri" charset="0"/>
              </a:rPr>
              <a:t>The </a:t>
            </a:r>
            <a:r>
              <a:rPr lang="en-US" sz="2800">
                <a:latin typeface="Courier New" charset="0"/>
              </a:rPr>
              <a:t>main</a:t>
            </a:r>
            <a:r>
              <a:rPr lang="en-US" sz="2800">
                <a:latin typeface="Calibri" charset="0"/>
              </a:rPr>
              <a:t> method is automatically called when a program starts, but other methods are executed by method call statements.</a:t>
            </a:r>
          </a:p>
          <a:p>
            <a:pPr>
              <a:lnSpc>
                <a:spcPct val="90000"/>
              </a:lnSpc>
              <a:buFontTx/>
              <a:buNone/>
            </a:pPr>
            <a:r>
              <a:rPr lang="en-US" sz="2800">
                <a:latin typeface="Calibri" charset="0"/>
              </a:rPr>
              <a:t>		 </a:t>
            </a:r>
            <a:r>
              <a:rPr lang="en-US" sz="2400" b="1">
                <a:latin typeface="Courier New" charset="0"/>
              </a:rPr>
              <a:t>displayMessage();</a:t>
            </a:r>
          </a:p>
          <a:p>
            <a:pPr>
              <a:lnSpc>
                <a:spcPct val="90000"/>
              </a:lnSpc>
            </a:pPr>
            <a:r>
              <a:rPr lang="en-US" sz="2800">
                <a:latin typeface="Calibri" charset="0"/>
              </a:rPr>
              <a:t>Notice that the method modifiers and the </a:t>
            </a:r>
            <a:r>
              <a:rPr lang="en-US" sz="2800">
                <a:latin typeface="Courier New" charset="0"/>
              </a:rPr>
              <a:t>void</a:t>
            </a:r>
            <a:r>
              <a:rPr lang="en-US" sz="2800">
                <a:latin typeface="Calibri" charset="0"/>
              </a:rPr>
              <a:t> return type are not written in the method call statement.  Those are only written in the method header.</a:t>
            </a:r>
          </a:p>
        </p:txBody>
      </p:sp>
    </p:spTree>
    <p:extLst>
      <p:ext uri="{BB962C8B-B14F-4D97-AF65-F5344CB8AC3E}">
        <p14:creationId xmlns:p14="http://schemas.microsoft.com/office/powerpoint/2010/main" val="19380223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defRPr/>
            </a:pPr>
            <a:fld id="{9B3F4943-2B80-8C44-B19A-DEC212DAB02E}" type="slidenum">
              <a:rPr lang="en-US" sz="1400" smtClean="0"/>
              <a:pPr>
                <a:defRPr/>
              </a:pPr>
              <a:t>74</a:t>
            </a:fld>
            <a:endParaRPr lang="en-US" sz="1400"/>
          </a:p>
        </p:txBody>
      </p:sp>
      <p:sp>
        <p:nvSpPr>
          <p:cNvPr id="9219" name="Rectangle 2"/>
          <p:cNvSpPr>
            <a:spLocks noGrp="1" noChangeArrowheads="1"/>
          </p:cNvSpPr>
          <p:nvPr>
            <p:ph type="title"/>
          </p:nvPr>
        </p:nvSpPr>
        <p:spPr>
          <a:xfrm>
            <a:off x="685800" y="228600"/>
            <a:ext cx="7772400" cy="533400"/>
          </a:xfrm>
        </p:spPr>
        <p:txBody>
          <a:bodyPr>
            <a:normAutofit fontScale="90000"/>
          </a:bodyPr>
          <a:lstStyle/>
          <a:p>
            <a:pPr>
              <a:defRPr/>
            </a:pPr>
            <a:r>
              <a:rPr lang="en-US">
                <a:latin typeface="Times New Roman" charset="0"/>
                <a:cs typeface="+mj-cs"/>
              </a:rPr>
              <a:t>Defining Methods</a:t>
            </a:r>
          </a:p>
        </p:txBody>
      </p:sp>
      <p:sp>
        <p:nvSpPr>
          <p:cNvPr id="9220" name="Text Box 3"/>
          <p:cNvSpPr txBox="1">
            <a:spLocks noChangeArrowheads="1"/>
          </p:cNvSpPr>
          <p:nvPr/>
        </p:nvSpPr>
        <p:spPr bwMode="auto">
          <a:xfrm>
            <a:off x="304800" y="1143000"/>
            <a:ext cx="8458200" cy="106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spcBef>
                <a:spcPct val="50000"/>
              </a:spcBef>
              <a:defRPr/>
            </a:pPr>
            <a:r>
              <a:rPr lang="en-US">
                <a:cs typeface="+mn-cs"/>
              </a:rPr>
              <a:t>A method is a collection of statements that are grouped together to perform an operation.</a:t>
            </a:r>
          </a:p>
        </p:txBody>
      </p:sp>
      <p:sp>
        <p:nvSpPr>
          <p:cNvPr id="9221" name="Rectangle 4"/>
          <p:cNvSpPr>
            <a:spLocks noChangeArrowheads="1"/>
          </p:cNvSpPr>
          <p:nvPr/>
        </p:nvSpPr>
        <p:spPr bwMode="auto">
          <a:xfrm>
            <a:off x="3086100" y="23145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9222" name="Rectangle 5"/>
          <p:cNvSpPr>
            <a:spLocks noChangeArrowheads="1"/>
          </p:cNvSpPr>
          <p:nvPr/>
        </p:nvSpPr>
        <p:spPr bwMode="auto">
          <a:xfrm>
            <a:off x="2771775" y="24574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9223" name="Rectangle 6"/>
          <p:cNvSpPr>
            <a:spLocks noChangeArrowheads="1"/>
          </p:cNvSpPr>
          <p:nvPr/>
        </p:nvSpPr>
        <p:spPr bwMode="auto">
          <a:xfrm>
            <a:off x="2085975" y="25717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9224" name="Rectangle 7"/>
          <p:cNvSpPr>
            <a:spLocks noChangeArrowheads="1"/>
          </p:cNvSpPr>
          <p:nvPr/>
        </p:nvSpPr>
        <p:spPr bwMode="auto">
          <a:xfrm>
            <a:off x="2085975" y="25717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9225" name="Rectangle 10"/>
          <p:cNvSpPr>
            <a:spLocks noChangeArrowheads="1"/>
          </p:cNvSpPr>
          <p:nvPr/>
        </p:nvSpPr>
        <p:spPr bwMode="auto">
          <a:xfrm>
            <a:off x="2085975" y="25717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9226" name="Rectangle 12"/>
          <p:cNvSpPr>
            <a:spLocks noChangeArrowheads="1"/>
          </p:cNvSpPr>
          <p:nvPr/>
        </p:nvSpPr>
        <p:spPr bwMode="auto">
          <a:xfrm>
            <a:off x="2085975" y="24860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9227" name="Rectangle 14"/>
          <p:cNvSpPr>
            <a:spLocks noChangeArrowheads="1"/>
          </p:cNvSpPr>
          <p:nvPr/>
        </p:nvSpPr>
        <p:spPr bwMode="auto">
          <a:xfrm>
            <a:off x="2085975" y="24860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9228" name="Rectangle 16"/>
          <p:cNvSpPr>
            <a:spLocks noChangeArrowheads="1"/>
          </p:cNvSpPr>
          <p:nvPr/>
        </p:nvSpPr>
        <p:spPr bwMode="auto">
          <a:xfrm>
            <a:off x="0" y="24384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24588" name="Object 15"/>
          <p:cNvGraphicFramePr>
            <a:graphicFrameLocks noChangeAspect="1"/>
          </p:cNvGraphicFramePr>
          <p:nvPr/>
        </p:nvGraphicFramePr>
        <p:xfrm>
          <a:off x="231775" y="2543175"/>
          <a:ext cx="8642350" cy="3449638"/>
        </p:xfrm>
        <a:graphic>
          <a:graphicData uri="http://schemas.openxmlformats.org/presentationml/2006/ole">
            <mc:AlternateContent xmlns:mc="http://schemas.openxmlformats.org/markup-compatibility/2006">
              <mc:Choice xmlns:v="urn:schemas-microsoft-com:vml" Requires="v">
                <p:oleObj spid="_x0000_s11277" name="Picture" r:id="rId4" imgW="4975008" imgH="1982981" progId="Word.Picture.8">
                  <p:embed/>
                </p:oleObj>
              </mc:Choice>
              <mc:Fallback>
                <p:oleObj name="Picture" r:id="rId4" imgW="4975008" imgH="1982981"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2543175"/>
                        <a:ext cx="8642350" cy="3449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065786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defRPr/>
            </a:pPr>
            <a:fld id="{38D97BFF-D932-8E47-968A-3A00AEFA1EC6}" type="slidenum">
              <a:rPr lang="en-US" sz="1400" smtClean="0"/>
              <a:pPr>
                <a:defRPr/>
              </a:pPr>
              <a:t>75</a:t>
            </a:fld>
            <a:endParaRPr lang="en-US" sz="1400"/>
          </a:p>
        </p:txBody>
      </p:sp>
      <p:sp>
        <p:nvSpPr>
          <p:cNvPr id="11267" name="Rectangle 2"/>
          <p:cNvSpPr>
            <a:spLocks noGrp="1" noChangeArrowheads="1"/>
          </p:cNvSpPr>
          <p:nvPr>
            <p:ph type="title"/>
          </p:nvPr>
        </p:nvSpPr>
        <p:spPr>
          <a:xfrm>
            <a:off x="685800" y="228600"/>
            <a:ext cx="7772400" cy="533400"/>
          </a:xfrm>
        </p:spPr>
        <p:txBody>
          <a:bodyPr>
            <a:normAutofit fontScale="90000"/>
          </a:bodyPr>
          <a:lstStyle/>
          <a:p>
            <a:pPr>
              <a:defRPr/>
            </a:pPr>
            <a:r>
              <a:rPr lang="en-US">
                <a:latin typeface="Times New Roman" charset="0"/>
                <a:cs typeface="+mj-cs"/>
              </a:rPr>
              <a:t>Method Signature</a:t>
            </a:r>
          </a:p>
        </p:txBody>
      </p:sp>
      <p:sp>
        <p:nvSpPr>
          <p:cNvPr id="11268" name="Text Box 3"/>
          <p:cNvSpPr txBox="1">
            <a:spLocks noChangeArrowheads="1"/>
          </p:cNvSpPr>
          <p:nvPr/>
        </p:nvSpPr>
        <p:spPr bwMode="auto">
          <a:xfrm>
            <a:off x="304800" y="1143000"/>
            <a:ext cx="845820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spcBef>
                <a:spcPct val="50000"/>
              </a:spcBef>
              <a:defRPr/>
            </a:pPr>
            <a:r>
              <a:rPr lang="en-US" sz="2400" i="1">
                <a:cs typeface="+mn-cs"/>
              </a:rPr>
              <a:t>Method signature</a:t>
            </a:r>
            <a:r>
              <a:rPr lang="en-US" sz="2400">
                <a:cs typeface="+mn-cs"/>
              </a:rPr>
              <a:t> is the combination of the method name and the parameter list.</a:t>
            </a:r>
          </a:p>
        </p:txBody>
      </p:sp>
      <p:sp>
        <p:nvSpPr>
          <p:cNvPr id="11269" name="Rectangle 4"/>
          <p:cNvSpPr>
            <a:spLocks noChangeArrowheads="1"/>
          </p:cNvSpPr>
          <p:nvPr/>
        </p:nvSpPr>
        <p:spPr bwMode="auto">
          <a:xfrm>
            <a:off x="3086100" y="23145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11270" name="Rectangle 5"/>
          <p:cNvSpPr>
            <a:spLocks noChangeArrowheads="1"/>
          </p:cNvSpPr>
          <p:nvPr/>
        </p:nvSpPr>
        <p:spPr bwMode="auto">
          <a:xfrm>
            <a:off x="2771775" y="24574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11271" name="Rectangle 6"/>
          <p:cNvSpPr>
            <a:spLocks noChangeArrowheads="1"/>
          </p:cNvSpPr>
          <p:nvPr/>
        </p:nvSpPr>
        <p:spPr bwMode="auto">
          <a:xfrm>
            <a:off x="2085975" y="25717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11272" name="Rectangle 7"/>
          <p:cNvSpPr>
            <a:spLocks noChangeArrowheads="1"/>
          </p:cNvSpPr>
          <p:nvPr/>
        </p:nvSpPr>
        <p:spPr bwMode="auto">
          <a:xfrm>
            <a:off x="2085975" y="25717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11273" name="Rectangle 8"/>
          <p:cNvSpPr>
            <a:spLocks noChangeArrowheads="1"/>
          </p:cNvSpPr>
          <p:nvPr/>
        </p:nvSpPr>
        <p:spPr bwMode="auto">
          <a:xfrm>
            <a:off x="2085975" y="25717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11274" name="Rectangle 9"/>
          <p:cNvSpPr>
            <a:spLocks noChangeArrowheads="1"/>
          </p:cNvSpPr>
          <p:nvPr/>
        </p:nvSpPr>
        <p:spPr bwMode="auto">
          <a:xfrm>
            <a:off x="2085975" y="24860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11275" name="Rectangle 10"/>
          <p:cNvSpPr>
            <a:spLocks noChangeArrowheads="1"/>
          </p:cNvSpPr>
          <p:nvPr/>
        </p:nvSpPr>
        <p:spPr bwMode="auto">
          <a:xfrm>
            <a:off x="2085975" y="24860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11276" name="Rectangle 11"/>
          <p:cNvSpPr>
            <a:spLocks noChangeArrowheads="1"/>
          </p:cNvSpPr>
          <p:nvPr/>
        </p:nvSpPr>
        <p:spPr bwMode="auto">
          <a:xfrm>
            <a:off x="0" y="24384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28684" name="Object 12"/>
          <p:cNvGraphicFramePr>
            <a:graphicFrameLocks noChangeAspect="1"/>
          </p:cNvGraphicFramePr>
          <p:nvPr/>
        </p:nvGraphicFramePr>
        <p:xfrm>
          <a:off x="231775" y="2546350"/>
          <a:ext cx="8642350" cy="3441700"/>
        </p:xfrm>
        <a:graphic>
          <a:graphicData uri="http://schemas.openxmlformats.org/presentationml/2006/ole">
            <mc:AlternateContent xmlns:mc="http://schemas.openxmlformats.org/markup-compatibility/2006">
              <mc:Choice xmlns:v="urn:schemas-microsoft-com:vml" Requires="v">
                <p:oleObj spid="_x0000_s12301" name="Picture" r:id="rId4" imgW="4972145" imgH="1976382" progId="Word.Picture.8">
                  <p:embed/>
                </p:oleObj>
              </mc:Choice>
              <mc:Fallback>
                <p:oleObj name="Picture" r:id="rId4" imgW="4972145" imgH="1976382"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2546350"/>
                        <a:ext cx="8642350" cy="3441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11278" name="Rectangle 13"/>
          <p:cNvSpPr>
            <a:spLocks noChangeArrowheads="1"/>
          </p:cNvSpPr>
          <p:nvPr/>
        </p:nvSpPr>
        <p:spPr bwMode="auto">
          <a:xfrm>
            <a:off x="3189288" y="3505200"/>
            <a:ext cx="2535237" cy="423863"/>
          </a:xfrm>
          <a:prstGeom prst="rect">
            <a:avLst/>
          </a:prstGeom>
          <a:solidFill>
            <a:schemeClr val="accent1">
              <a:alpha val="29019"/>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extLst>
      <p:ext uri="{BB962C8B-B14F-4D97-AF65-F5344CB8AC3E}">
        <p14:creationId xmlns:p14="http://schemas.microsoft.com/office/powerpoint/2010/main" val="418965989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defRPr/>
            </a:pPr>
            <a:fld id="{A3874DE0-4CFF-9F46-8082-6DEAACAD42E2}" type="slidenum">
              <a:rPr lang="en-US" sz="1400" smtClean="0"/>
              <a:pPr>
                <a:defRPr/>
              </a:pPr>
              <a:t>76</a:t>
            </a:fld>
            <a:endParaRPr lang="en-US" sz="1400"/>
          </a:p>
        </p:txBody>
      </p:sp>
      <p:sp>
        <p:nvSpPr>
          <p:cNvPr id="12291" name="Rectangle 2"/>
          <p:cNvSpPr>
            <a:spLocks noGrp="1" noChangeArrowheads="1"/>
          </p:cNvSpPr>
          <p:nvPr>
            <p:ph type="title"/>
          </p:nvPr>
        </p:nvSpPr>
        <p:spPr>
          <a:xfrm>
            <a:off x="685800" y="228600"/>
            <a:ext cx="7772400" cy="533400"/>
          </a:xfrm>
        </p:spPr>
        <p:txBody>
          <a:bodyPr>
            <a:normAutofit fontScale="90000"/>
          </a:bodyPr>
          <a:lstStyle/>
          <a:p>
            <a:pPr>
              <a:defRPr/>
            </a:pPr>
            <a:r>
              <a:rPr lang="en-US">
                <a:latin typeface="Times New Roman" charset="0"/>
                <a:cs typeface="+mj-cs"/>
              </a:rPr>
              <a:t>Formal Parameters</a:t>
            </a:r>
          </a:p>
        </p:txBody>
      </p:sp>
      <p:sp>
        <p:nvSpPr>
          <p:cNvPr id="12292" name="Text Box 3"/>
          <p:cNvSpPr txBox="1">
            <a:spLocks noChangeArrowheads="1"/>
          </p:cNvSpPr>
          <p:nvPr/>
        </p:nvSpPr>
        <p:spPr bwMode="auto">
          <a:xfrm>
            <a:off x="304800" y="1143000"/>
            <a:ext cx="845820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spcBef>
                <a:spcPct val="50000"/>
              </a:spcBef>
              <a:defRPr/>
            </a:pPr>
            <a:r>
              <a:rPr lang="en-US" sz="2800">
                <a:cs typeface="+mn-cs"/>
              </a:rPr>
              <a:t>The variables defined in the method header are known as </a:t>
            </a:r>
            <a:r>
              <a:rPr lang="en-US" sz="2800" i="1">
                <a:cs typeface="+mn-cs"/>
              </a:rPr>
              <a:t>formal parameters</a:t>
            </a:r>
            <a:r>
              <a:rPr lang="en-US" sz="2800">
                <a:cs typeface="+mn-cs"/>
              </a:rPr>
              <a:t>. </a:t>
            </a:r>
          </a:p>
        </p:txBody>
      </p:sp>
      <p:sp>
        <p:nvSpPr>
          <p:cNvPr id="12293" name="Rectangle 4"/>
          <p:cNvSpPr>
            <a:spLocks noChangeArrowheads="1"/>
          </p:cNvSpPr>
          <p:nvPr/>
        </p:nvSpPr>
        <p:spPr bwMode="auto">
          <a:xfrm>
            <a:off x="3086100" y="23145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12294" name="Rectangle 5"/>
          <p:cNvSpPr>
            <a:spLocks noChangeArrowheads="1"/>
          </p:cNvSpPr>
          <p:nvPr/>
        </p:nvSpPr>
        <p:spPr bwMode="auto">
          <a:xfrm>
            <a:off x="2771775" y="24574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12295" name="Rectangle 6"/>
          <p:cNvSpPr>
            <a:spLocks noChangeArrowheads="1"/>
          </p:cNvSpPr>
          <p:nvPr/>
        </p:nvSpPr>
        <p:spPr bwMode="auto">
          <a:xfrm>
            <a:off x="2085975" y="25717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12296" name="Rectangle 7"/>
          <p:cNvSpPr>
            <a:spLocks noChangeArrowheads="1"/>
          </p:cNvSpPr>
          <p:nvPr/>
        </p:nvSpPr>
        <p:spPr bwMode="auto">
          <a:xfrm>
            <a:off x="2085975" y="25717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12297" name="Rectangle 8"/>
          <p:cNvSpPr>
            <a:spLocks noChangeArrowheads="1"/>
          </p:cNvSpPr>
          <p:nvPr/>
        </p:nvSpPr>
        <p:spPr bwMode="auto">
          <a:xfrm>
            <a:off x="2085975" y="25717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12298" name="Rectangle 9"/>
          <p:cNvSpPr>
            <a:spLocks noChangeArrowheads="1"/>
          </p:cNvSpPr>
          <p:nvPr/>
        </p:nvSpPr>
        <p:spPr bwMode="auto">
          <a:xfrm>
            <a:off x="2085975" y="24860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12299" name="Rectangle 10"/>
          <p:cNvSpPr>
            <a:spLocks noChangeArrowheads="1"/>
          </p:cNvSpPr>
          <p:nvPr/>
        </p:nvSpPr>
        <p:spPr bwMode="auto">
          <a:xfrm>
            <a:off x="2085975" y="24860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12300" name="Rectangle 11"/>
          <p:cNvSpPr>
            <a:spLocks noChangeArrowheads="1"/>
          </p:cNvSpPr>
          <p:nvPr/>
        </p:nvSpPr>
        <p:spPr bwMode="auto">
          <a:xfrm>
            <a:off x="0" y="24384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30732" name="Object 12"/>
          <p:cNvGraphicFramePr>
            <a:graphicFrameLocks noChangeAspect="1"/>
          </p:cNvGraphicFramePr>
          <p:nvPr/>
        </p:nvGraphicFramePr>
        <p:xfrm>
          <a:off x="231775" y="2546350"/>
          <a:ext cx="8642350" cy="3441700"/>
        </p:xfrm>
        <a:graphic>
          <a:graphicData uri="http://schemas.openxmlformats.org/presentationml/2006/ole">
            <mc:AlternateContent xmlns:mc="http://schemas.openxmlformats.org/markup-compatibility/2006">
              <mc:Choice xmlns:v="urn:schemas-microsoft-com:vml" Requires="v">
                <p:oleObj spid="_x0000_s13325" name="Picture" r:id="rId4" imgW="4972145" imgH="1976382" progId="Word.Picture.8">
                  <p:embed/>
                </p:oleObj>
              </mc:Choice>
              <mc:Fallback>
                <p:oleObj name="Picture" r:id="rId4" imgW="4972145" imgH="1976382"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2546350"/>
                        <a:ext cx="8642350" cy="3441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12302" name="Rectangle 14"/>
          <p:cNvSpPr>
            <a:spLocks noChangeArrowheads="1"/>
          </p:cNvSpPr>
          <p:nvPr/>
        </p:nvSpPr>
        <p:spPr bwMode="auto">
          <a:xfrm>
            <a:off x="5110163" y="3544888"/>
            <a:ext cx="461962" cy="306387"/>
          </a:xfrm>
          <a:prstGeom prst="rect">
            <a:avLst/>
          </a:prstGeom>
          <a:solidFill>
            <a:schemeClr val="accent1">
              <a:alpha val="39999"/>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2303" name="Rectangle 15"/>
          <p:cNvSpPr>
            <a:spLocks noChangeArrowheads="1"/>
          </p:cNvSpPr>
          <p:nvPr/>
        </p:nvSpPr>
        <p:spPr bwMode="auto">
          <a:xfrm>
            <a:off x="4071938" y="3544888"/>
            <a:ext cx="461962" cy="306387"/>
          </a:xfrm>
          <a:prstGeom prst="rect">
            <a:avLst/>
          </a:prstGeom>
          <a:solidFill>
            <a:schemeClr val="accent1">
              <a:alpha val="39999"/>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extLst>
      <p:ext uri="{BB962C8B-B14F-4D97-AF65-F5344CB8AC3E}">
        <p14:creationId xmlns:p14="http://schemas.microsoft.com/office/powerpoint/2010/main" val="56582979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defRPr/>
            </a:pPr>
            <a:fld id="{CAAE316B-FA86-454E-B73C-A3E5F4EE2CA5}" type="slidenum">
              <a:rPr lang="en-US" sz="1400" smtClean="0"/>
              <a:pPr>
                <a:defRPr/>
              </a:pPr>
              <a:t>77</a:t>
            </a:fld>
            <a:endParaRPr lang="en-US" sz="1400"/>
          </a:p>
        </p:txBody>
      </p:sp>
      <p:sp>
        <p:nvSpPr>
          <p:cNvPr id="13315" name="Rectangle 2"/>
          <p:cNvSpPr>
            <a:spLocks noGrp="1" noChangeArrowheads="1"/>
          </p:cNvSpPr>
          <p:nvPr>
            <p:ph type="title"/>
          </p:nvPr>
        </p:nvSpPr>
        <p:spPr>
          <a:xfrm>
            <a:off x="685800" y="228600"/>
            <a:ext cx="7772400" cy="533400"/>
          </a:xfrm>
        </p:spPr>
        <p:txBody>
          <a:bodyPr>
            <a:normAutofit fontScale="90000"/>
          </a:bodyPr>
          <a:lstStyle/>
          <a:p>
            <a:pPr>
              <a:defRPr/>
            </a:pPr>
            <a:r>
              <a:rPr lang="en-US">
                <a:latin typeface="Times New Roman" charset="0"/>
                <a:cs typeface="+mj-cs"/>
              </a:rPr>
              <a:t>Actual Parameters</a:t>
            </a:r>
          </a:p>
        </p:txBody>
      </p:sp>
      <p:sp>
        <p:nvSpPr>
          <p:cNvPr id="13316" name="Text Box 3"/>
          <p:cNvSpPr txBox="1">
            <a:spLocks noChangeArrowheads="1"/>
          </p:cNvSpPr>
          <p:nvPr/>
        </p:nvSpPr>
        <p:spPr bwMode="auto">
          <a:xfrm>
            <a:off x="304800" y="1143000"/>
            <a:ext cx="845820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spcBef>
                <a:spcPct val="50000"/>
              </a:spcBef>
              <a:defRPr/>
            </a:pPr>
            <a:r>
              <a:rPr lang="en-US" sz="2400">
                <a:cs typeface="+mn-cs"/>
              </a:rPr>
              <a:t>When a method is invoked, you pass a value to the parameter. This value is referred to as </a:t>
            </a:r>
            <a:r>
              <a:rPr lang="en-US" sz="2400" i="1">
                <a:cs typeface="+mn-cs"/>
              </a:rPr>
              <a:t>actual parameter or argument</a:t>
            </a:r>
            <a:r>
              <a:rPr lang="en-US" sz="2400">
                <a:cs typeface="+mn-cs"/>
              </a:rPr>
              <a:t>.</a:t>
            </a:r>
          </a:p>
        </p:txBody>
      </p:sp>
      <p:sp>
        <p:nvSpPr>
          <p:cNvPr id="13317" name="Rectangle 4"/>
          <p:cNvSpPr>
            <a:spLocks noChangeArrowheads="1"/>
          </p:cNvSpPr>
          <p:nvPr/>
        </p:nvSpPr>
        <p:spPr bwMode="auto">
          <a:xfrm>
            <a:off x="3086100" y="23145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13318" name="Rectangle 5"/>
          <p:cNvSpPr>
            <a:spLocks noChangeArrowheads="1"/>
          </p:cNvSpPr>
          <p:nvPr/>
        </p:nvSpPr>
        <p:spPr bwMode="auto">
          <a:xfrm>
            <a:off x="2771775" y="24574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13319" name="Rectangle 6"/>
          <p:cNvSpPr>
            <a:spLocks noChangeArrowheads="1"/>
          </p:cNvSpPr>
          <p:nvPr/>
        </p:nvSpPr>
        <p:spPr bwMode="auto">
          <a:xfrm>
            <a:off x="2085975" y="25717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13320" name="Rectangle 7"/>
          <p:cNvSpPr>
            <a:spLocks noChangeArrowheads="1"/>
          </p:cNvSpPr>
          <p:nvPr/>
        </p:nvSpPr>
        <p:spPr bwMode="auto">
          <a:xfrm>
            <a:off x="2085975" y="25717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13321" name="Rectangle 8"/>
          <p:cNvSpPr>
            <a:spLocks noChangeArrowheads="1"/>
          </p:cNvSpPr>
          <p:nvPr/>
        </p:nvSpPr>
        <p:spPr bwMode="auto">
          <a:xfrm>
            <a:off x="2085975" y="25717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13322" name="Rectangle 9"/>
          <p:cNvSpPr>
            <a:spLocks noChangeArrowheads="1"/>
          </p:cNvSpPr>
          <p:nvPr/>
        </p:nvSpPr>
        <p:spPr bwMode="auto">
          <a:xfrm>
            <a:off x="2085975" y="24860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13323" name="Rectangle 10"/>
          <p:cNvSpPr>
            <a:spLocks noChangeArrowheads="1"/>
          </p:cNvSpPr>
          <p:nvPr/>
        </p:nvSpPr>
        <p:spPr bwMode="auto">
          <a:xfrm>
            <a:off x="2085975" y="24860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13324" name="Rectangle 11"/>
          <p:cNvSpPr>
            <a:spLocks noChangeArrowheads="1"/>
          </p:cNvSpPr>
          <p:nvPr/>
        </p:nvSpPr>
        <p:spPr bwMode="auto">
          <a:xfrm>
            <a:off x="0" y="24384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32780" name="Object 12"/>
          <p:cNvGraphicFramePr>
            <a:graphicFrameLocks noChangeAspect="1"/>
          </p:cNvGraphicFramePr>
          <p:nvPr/>
        </p:nvGraphicFramePr>
        <p:xfrm>
          <a:off x="231775" y="2546350"/>
          <a:ext cx="8642350" cy="3441700"/>
        </p:xfrm>
        <a:graphic>
          <a:graphicData uri="http://schemas.openxmlformats.org/presentationml/2006/ole">
            <mc:AlternateContent xmlns:mc="http://schemas.openxmlformats.org/markup-compatibility/2006">
              <mc:Choice xmlns:v="urn:schemas-microsoft-com:vml" Requires="v">
                <p:oleObj spid="_x0000_s14349" name="Picture" r:id="rId4" imgW="4972145" imgH="1976382" progId="Word.Picture.8">
                  <p:embed/>
                </p:oleObj>
              </mc:Choice>
              <mc:Fallback>
                <p:oleObj name="Picture" r:id="rId4" imgW="4972145" imgH="1976382"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2546350"/>
                        <a:ext cx="8642350" cy="3441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13326" name="Rectangle 15"/>
          <p:cNvSpPr>
            <a:spLocks noChangeArrowheads="1"/>
          </p:cNvSpPr>
          <p:nvPr/>
        </p:nvSpPr>
        <p:spPr bwMode="auto">
          <a:xfrm>
            <a:off x="7759700" y="3390900"/>
            <a:ext cx="461963" cy="230188"/>
          </a:xfrm>
          <a:prstGeom prst="rect">
            <a:avLst/>
          </a:prstGeom>
          <a:solidFill>
            <a:schemeClr val="accent1">
              <a:alpha val="38039"/>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extLst>
      <p:ext uri="{BB962C8B-B14F-4D97-AF65-F5344CB8AC3E}">
        <p14:creationId xmlns:p14="http://schemas.microsoft.com/office/powerpoint/2010/main" val="176475914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defRPr/>
            </a:pPr>
            <a:fld id="{D5A78A31-9771-E943-BA66-D2A3994F2FA4}" type="slidenum">
              <a:rPr lang="en-US" sz="1400" smtClean="0"/>
              <a:pPr>
                <a:defRPr/>
              </a:pPr>
              <a:t>78</a:t>
            </a:fld>
            <a:endParaRPr lang="en-US" sz="1400"/>
          </a:p>
        </p:txBody>
      </p:sp>
      <p:sp>
        <p:nvSpPr>
          <p:cNvPr id="14339" name="Rectangle 2"/>
          <p:cNvSpPr>
            <a:spLocks noGrp="1" noChangeArrowheads="1"/>
          </p:cNvSpPr>
          <p:nvPr>
            <p:ph type="title"/>
          </p:nvPr>
        </p:nvSpPr>
        <p:spPr>
          <a:xfrm>
            <a:off x="685800" y="228600"/>
            <a:ext cx="7772400" cy="533400"/>
          </a:xfrm>
        </p:spPr>
        <p:txBody>
          <a:bodyPr>
            <a:normAutofit fontScale="90000"/>
          </a:bodyPr>
          <a:lstStyle/>
          <a:p>
            <a:pPr>
              <a:defRPr/>
            </a:pPr>
            <a:r>
              <a:rPr lang="en-US">
                <a:latin typeface="Times New Roman" charset="0"/>
                <a:cs typeface="+mj-cs"/>
              </a:rPr>
              <a:t>Return Value Type</a:t>
            </a:r>
          </a:p>
        </p:txBody>
      </p:sp>
      <p:sp>
        <p:nvSpPr>
          <p:cNvPr id="14340" name="Text Box 3"/>
          <p:cNvSpPr txBox="1">
            <a:spLocks noChangeArrowheads="1"/>
          </p:cNvSpPr>
          <p:nvPr/>
        </p:nvSpPr>
        <p:spPr bwMode="auto">
          <a:xfrm>
            <a:off x="309563" y="893763"/>
            <a:ext cx="8458200" cy="155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spcBef>
                <a:spcPct val="50000"/>
              </a:spcBef>
              <a:defRPr/>
            </a:pPr>
            <a:r>
              <a:rPr lang="en-US" sz="2400">
                <a:cs typeface="+mn-cs"/>
              </a:rPr>
              <a:t>A method may return a value. The </a:t>
            </a:r>
            <a:r>
              <a:rPr lang="en-US" sz="2400" u="sng">
                <a:cs typeface="+mn-cs"/>
              </a:rPr>
              <a:t>returnValueType</a:t>
            </a:r>
            <a:r>
              <a:rPr lang="en-US" sz="2400">
                <a:cs typeface="+mn-cs"/>
              </a:rPr>
              <a:t> is the data type of the value the method returns. If the method does not return a value, the </a:t>
            </a:r>
            <a:r>
              <a:rPr lang="en-US" sz="2400" u="sng">
                <a:cs typeface="+mn-cs"/>
              </a:rPr>
              <a:t>returnValueType</a:t>
            </a:r>
            <a:r>
              <a:rPr lang="en-US" sz="2400">
                <a:cs typeface="+mn-cs"/>
              </a:rPr>
              <a:t> is the keyword </a:t>
            </a:r>
            <a:r>
              <a:rPr lang="en-US" sz="2400" u="sng">
                <a:cs typeface="+mn-cs"/>
              </a:rPr>
              <a:t>void</a:t>
            </a:r>
            <a:r>
              <a:rPr lang="en-US" sz="2400">
                <a:cs typeface="+mn-cs"/>
              </a:rPr>
              <a:t>. For example, the </a:t>
            </a:r>
            <a:r>
              <a:rPr lang="en-US" sz="2400" u="sng">
                <a:cs typeface="+mn-cs"/>
              </a:rPr>
              <a:t>returnValueType</a:t>
            </a:r>
            <a:r>
              <a:rPr lang="en-US" sz="2400">
                <a:cs typeface="+mn-cs"/>
              </a:rPr>
              <a:t> in the </a:t>
            </a:r>
            <a:r>
              <a:rPr lang="en-US" sz="2400" u="sng">
                <a:cs typeface="+mn-cs"/>
              </a:rPr>
              <a:t>main</a:t>
            </a:r>
            <a:r>
              <a:rPr lang="en-US" sz="2400">
                <a:cs typeface="+mn-cs"/>
              </a:rPr>
              <a:t> method is </a:t>
            </a:r>
            <a:r>
              <a:rPr lang="en-US" sz="2400" u="sng">
                <a:cs typeface="+mn-cs"/>
              </a:rPr>
              <a:t>void</a:t>
            </a:r>
            <a:r>
              <a:rPr lang="en-US" sz="2400">
                <a:cs typeface="+mn-cs"/>
              </a:rPr>
              <a:t>.</a:t>
            </a:r>
          </a:p>
        </p:txBody>
      </p:sp>
      <p:sp>
        <p:nvSpPr>
          <p:cNvPr id="14341" name="Rectangle 4"/>
          <p:cNvSpPr>
            <a:spLocks noChangeArrowheads="1"/>
          </p:cNvSpPr>
          <p:nvPr/>
        </p:nvSpPr>
        <p:spPr bwMode="auto">
          <a:xfrm>
            <a:off x="3086100" y="23145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14342" name="Rectangle 5"/>
          <p:cNvSpPr>
            <a:spLocks noChangeArrowheads="1"/>
          </p:cNvSpPr>
          <p:nvPr/>
        </p:nvSpPr>
        <p:spPr bwMode="auto">
          <a:xfrm>
            <a:off x="2771775" y="24574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14343" name="Rectangle 6"/>
          <p:cNvSpPr>
            <a:spLocks noChangeArrowheads="1"/>
          </p:cNvSpPr>
          <p:nvPr/>
        </p:nvSpPr>
        <p:spPr bwMode="auto">
          <a:xfrm>
            <a:off x="2085975" y="25717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14344" name="Rectangle 7"/>
          <p:cNvSpPr>
            <a:spLocks noChangeArrowheads="1"/>
          </p:cNvSpPr>
          <p:nvPr/>
        </p:nvSpPr>
        <p:spPr bwMode="auto">
          <a:xfrm>
            <a:off x="2085975" y="25717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14345" name="Rectangle 8"/>
          <p:cNvSpPr>
            <a:spLocks noChangeArrowheads="1"/>
          </p:cNvSpPr>
          <p:nvPr/>
        </p:nvSpPr>
        <p:spPr bwMode="auto">
          <a:xfrm>
            <a:off x="2085975" y="25717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14346" name="Rectangle 9"/>
          <p:cNvSpPr>
            <a:spLocks noChangeArrowheads="1"/>
          </p:cNvSpPr>
          <p:nvPr/>
        </p:nvSpPr>
        <p:spPr bwMode="auto">
          <a:xfrm>
            <a:off x="2085975" y="24860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14347" name="Rectangle 10"/>
          <p:cNvSpPr>
            <a:spLocks noChangeArrowheads="1"/>
          </p:cNvSpPr>
          <p:nvPr/>
        </p:nvSpPr>
        <p:spPr bwMode="auto">
          <a:xfrm>
            <a:off x="2085975" y="24860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14348" name="Rectangle 11"/>
          <p:cNvSpPr>
            <a:spLocks noChangeArrowheads="1"/>
          </p:cNvSpPr>
          <p:nvPr/>
        </p:nvSpPr>
        <p:spPr bwMode="auto">
          <a:xfrm>
            <a:off x="0" y="24384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graphicFrame>
        <p:nvGraphicFramePr>
          <p:cNvPr id="34828" name="Object 12"/>
          <p:cNvGraphicFramePr>
            <a:graphicFrameLocks noChangeAspect="1"/>
          </p:cNvGraphicFramePr>
          <p:nvPr/>
        </p:nvGraphicFramePr>
        <p:xfrm>
          <a:off x="231775" y="2584450"/>
          <a:ext cx="8642350" cy="3441700"/>
        </p:xfrm>
        <a:graphic>
          <a:graphicData uri="http://schemas.openxmlformats.org/presentationml/2006/ole">
            <mc:AlternateContent xmlns:mc="http://schemas.openxmlformats.org/markup-compatibility/2006">
              <mc:Choice xmlns:v="urn:schemas-microsoft-com:vml" Requires="v">
                <p:oleObj spid="_x0000_s15373" name="Picture" r:id="rId4" imgW="4972145" imgH="1976382" progId="Word.Picture.8">
                  <p:embed/>
                </p:oleObj>
              </mc:Choice>
              <mc:Fallback>
                <p:oleObj name="Picture" r:id="rId4" imgW="4972145" imgH="1976382"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2584450"/>
                        <a:ext cx="8642350" cy="3441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14350" name="Rectangle 14"/>
          <p:cNvSpPr>
            <a:spLocks noChangeArrowheads="1"/>
          </p:cNvSpPr>
          <p:nvPr/>
        </p:nvSpPr>
        <p:spPr bwMode="auto">
          <a:xfrm>
            <a:off x="2805113" y="3659188"/>
            <a:ext cx="385762" cy="230187"/>
          </a:xfrm>
          <a:prstGeom prst="rect">
            <a:avLst/>
          </a:prstGeom>
          <a:solidFill>
            <a:schemeClr val="accent1">
              <a:alpha val="38039"/>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4351" name="Rectangle 15"/>
          <p:cNvSpPr>
            <a:spLocks noChangeArrowheads="1"/>
          </p:cNvSpPr>
          <p:nvPr/>
        </p:nvSpPr>
        <p:spPr bwMode="auto">
          <a:xfrm>
            <a:off x="1576388" y="5464175"/>
            <a:ext cx="1382712" cy="230188"/>
          </a:xfrm>
          <a:prstGeom prst="rect">
            <a:avLst/>
          </a:prstGeom>
          <a:solidFill>
            <a:schemeClr val="accent1">
              <a:alpha val="38039"/>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extLst>
      <p:ext uri="{BB962C8B-B14F-4D97-AF65-F5344CB8AC3E}">
        <p14:creationId xmlns:p14="http://schemas.microsoft.com/office/powerpoint/2010/main" val="311897567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p:cNvSpPr>
            <a:spLocks noGrp="1"/>
          </p:cNvSpPr>
          <p:nvPr>
            <p:ph type="sldNum" sz="quarter" idx="1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defRPr/>
            </a:pPr>
            <a:fld id="{4CC418A4-5F0A-AE4F-B8D0-E01DDEAEFCB3}" type="slidenum">
              <a:rPr lang="en-US" sz="1400" smtClean="0"/>
              <a:pPr>
                <a:defRPr/>
              </a:pPr>
              <a:t>79</a:t>
            </a:fld>
            <a:endParaRPr lang="en-US" sz="1400"/>
          </a:p>
        </p:txBody>
      </p:sp>
      <p:sp>
        <p:nvSpPr>
          <p:cNvPr id="54275" name="Rectangle 2"/>
          <p:cNvSpPr>
            <a:spLocks noGrp="1" noChangeArrowheads="1"/>
          </p:cNvSpPr>
          <p:nvPr>
            <p:ph type="title"/>
          </p:nvPr>
        </p:nvSpPr>
        <p:spPr>
          <a:xfrm>
            <a:off x="685800" y="381000"/>
            <a:ext cx="7772400" cy="838200"/>
          </a:xfrm>
        </p:spPr>
        <p:txBody>
          <a:bodyPr/>
          <a:lstStyle/>
          <a:p>
            <a:pPr>
              <a:defRPr/>
            </a:pPr>
            <a:r>
              <a:rPr lang="en-US" dirty="0">
                <a:latin typeface="Times New Roman" charset="0"/>
                <a:cs typeface="+mj-cs"/>
              </a:rPr>
              <a:t>Scope of Local Variables</a:t>
            </a:r>
            <a:endParaRPr lang="en-US" dirty="0">
              <a:solidFill>
                <a:schemeClr val="tx1"/>
              </a:solidFill>
              <a:latin typeface="Times New Roman" charset="0"/>
              <a:cs typeface="+mj-cs"/>
            </a:endParaRPr>
          </a:p>
        </p:txBody>
      </p:sp>
      <p:sp>
        <p:nvSpPr>
          <p:cNvPr id="54276" name="Rectangle 6"/>
          <p:cNvSpPr>
            <a:spLocks noChangeArrowheads="1"/>
          </p:cNvSpPr>
          <p:nvPr/>
        </p:nvSpPr>
        <p:spPr bwMode="auto">
          <a:xfrm>
            <a:off x="3200400" y="26289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54277" name="Rectangle 8"/>
          <p:cNvSpPr>
            <a:spLocks noChangeArrowheads="1"/>
          </p:cNvSpPr>
          <p:nvPr/>
        </p:nvSpPr>
        <p:spPr bwMode="auto">
          <a:xfrm>
            <a:off x="2198688" y="24574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graphicFrame>
        <p:nvGraphicFramePr>
          <p:cNvPr id="106501" name="Object 7"/>
          <p:cNvGraphicFramePr>
            <a:graphicFrameLocks noChangeAspect="1"/>
          </p:cNvGraphicFramePr>
          <p:nvPr/>
        </p:nvGraphicFramePr>
        <p:xfrm>
          <a:off x="228600" y="2057400"/>
          <a:ext cx="8915400" cy="3649663"/>
        </p:xfrm>
        <a:graphic>
          <a:graphicData uri="http://schemas.openxmlformats.org/presentationml/2006/ole">
            <mc:AlternateContent xmlns:mc="http://schemas.openxmlformats.org/markup-compatibility/2006">
              <mc:Choice xmlns:v="urn:schemas-microsoft-com:vml" Requires="v">
                <p:oleObj spid="_x0000_s16397" name="Picture" r:id="rId4" imgW="4747260" imgH="1941576" progId="Word.Picture.8">
                  <p:embed/>
                </p:oleObj>
              </mc:Choice>
              <mc:Fallback>
                <p:oleObj name="Picture" r:id="rId4" imgW="4747260" imgH="1941576"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2057400"/>
                        <a:ext cx="8915400" cy="3649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47047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Succeed</a:t>
            </a:r>
          </a:p>
        </p:txBody>
      </p:sp>
      <p:sp>
        <p:nvSpPr>
          <p:cNvPr id="3" name="Content Placeholder 2"/>
          <p:cNvSpPr>
            <a:spLocks noGrp="1"/>
          </p:cNvSpPr>
          <p:nvPr>
            <p:ph idx="1"/>
          </p:nvPr>
        </p:nvSpPr>
        <p:spPr/>
        <p:txBody>
          <a:bodyPr>
            <a:normAutofit fontScale="77500" lnSpcReduction="20000"/>
          </a:bodyPr>
          <a:lstStyle/>
          <a:p>
            <a:r>
              <a:rPr lang="en-US" dirty="0"/>
              <a:t>Be prepared for each class.</a:t>
            </a:r>
          </a:p>
          <a:p>
            <a:pPr lvl="1"/>
            <a:r>
              <a:rPr lang="en-US" dirty="0"/>
              <a:t>Read assignment before coming to class</a:t>
            </a:r>
          </a:p>
          <a:p>
            <a:pPr lvl="1"/>
            <a:r>
              <a:rPr lang="en-US" dirty="0"/>
              <a:t>Get to class on-time</a:t>
            </a:r>
          </a:p>
          <a:p>
            <a:pPr lvl="1"/>
            <a:r>
              <a:rPr lang="en-US" dirty="0"/>
              <a:t>Stay for whole class</a:t>
            </a:r>
          </a:p>
          <a:p>
            <a:r>
              <a:rPr lang="en-US" dirty="0"/>
              <a:t>Do in-class activities</a:t>
            </a:r>
          </a:p>
          <a:p>
            <a:r>
              <a:rPr lang="en-US" dirty="0"/>
              <a:t>Do your homework!</a:t>
            </a:r>
          </a:p>
          <a:p>
            <a:r>
              <a:rPr lang="en-US" dirty="0"/>
              <a:t>Ask questions</a:t>
            </a:r>
          </a:p>
          <a:p>
            <a:r>
              <a:rPr lang="en-US" dirty="0"/>
              <a:t>If needed, get help. </a:t>
            </a:r>
          </a:p>
          <a:p>
            <a:pPr lvl="1"/>
            <a:r>
              <a:rPr lang="en-US" dirty="0"/>
              <a:t>Come see me</a:t>
            </a:r>
          </a:p>
          <a:p>
            <a:pPr lvl="1"/>
            <a:r>
              <a:rPr lang="en-US" dirty="0"/>
              <a:t>Tutoring assistance in Academic Enhancement Center</a:t>
            </a:r>
          </a:p>
          <a:p>
            <a:pPr lvl="1"/>
            <a:r>
              <a:rPr lang="en-US" dirty="0"/>
              <a:t>ITEC Tutoring</a:t>
            </a:r>
          </a:p>
          <a:p>
            <a:pPr lvl="2"/>
            <a:r>
              <a:rPr lang="en-US" dirty="0"/>
              <a:t>http://</a:t>
            </a:r>
            <a:r>
              <a:rPr lang="en-US" dirty="0" err="1"/>
              <a:t>wiki.ggc.edu</a:t>
            </a:r>
            <a:r>
              <a:rPr lang="en-US" dirty="0"/>
              <a:t>/wiki/</a:t>
            </a:r>
            <a:r>
              <a:rPr lang="en-US" dirty="0" err="1"/>
              <a:t>ITEC_Tutoring</a:t>
            </a:r>
            <a:endParaRPr lang="en-US" dirty="0"/>
          </a:p>
          <a:p>
            <a:r>
              <a:rPr lang="en-US" dirty="0"/>
              <a:t>This course is cumulative.  You will use material from today when you write your last program.</a:t>
            </a:r>
          </a:p>
        </p:txBody>
      </p:sp>
    </p:spTree>
    <p:extLst>
      <p:ext uri="{BB962C8B-B14F-4D97-AF65-F5344CB8AC3E}">
        <p14:creationId xmlns:p14="http://schemas.microsoft.com/office/powerpoint/2010/main" val="399497104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7</a:t>
            </a:r>
          </a:p>
        </p:txBody>
      </p:sp>
      <p:sp>
        <p:nvSpPr>
          <p:cNvPr id="3" name="Text Placeholder 2"/>
          <p:cNvSpPr>
            <a:spLocks noGrp="1"/>
          </p:cNvSpPr>
          <p:nvPr>
            <p:ph type="body" idx="1"/>
          </p:nvPr>
        </p:nvSpPr>
        <p:spPr/>
        <p:txBody>
          <a:bodyPr/>
          <a:lstStyle/>
          <a:p>
            <a:r>
              <a:rPr lang="en-US" dirty="0"/>
              <a:t>Arrays</a:t>
            </a:r>
          </a:p>
        </p:txBody>
      </p:sp>
    </p:spTree>
    <p:extLst>
      <p:ext uri="{BB962C8B-B14F-4D97-AF65-F5344CB8AC3E}">
        <p14:creationId xmlns:p14="http://schemas.microsoft.com/office/powerpoint/2010/main" val="20863051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ChangeArrowheads="1"/>
          </p:cNvSpPr>
          <p:nvPr/>
        </p:nvSpPr>
        <p:spPr bwMode="auto">
          <a:xfrm>
            <a:off x="0" y="698500"/>
            <a:ext cx="9144000" cy="4954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marL="236538" indent="-236538">
              <a:buFontTx/>
              <a:buChar char="•"/>
            </a:pPr>
            <a:r>
              <a:rPr lang="en-US" sz="2400"/>
              <a:t>Array: Sequence of values of the same type </a:t>
            </a:r>
          </a:p>
          <a:p>
            <a:pPr marL="236538" indent="-236538">
              <a:spcBef>
                <a:spcPct val="50000"/>
              </a:spcBef>
              <a:buFontTx/>
              <a:buChar char="•"/>
            </a:pPr>
            <a:r>
              <a:rPr lang="en-US" sz="2400"/>
              <a:t>Construct array:</a:t>
            </a:r>
          </a:p>
          <a:p>
            <a:pPr marL="236538" indent="-236538">
              <a:spcBef>
                <a:spcPts val="600"/>
              </a:spcBef>
            </a:pPr>
            <a:r>
              <a:rPr lang="en-US" sz="2400">
                <a:latin typeface="Courier New" pitchFamily="-107" charset="0"/>
              </a:rPr>
              <a:t>	</a:t>
            </a:r>
            <a:r>
              <a:rPr lang="en-US" sz="2000">
                <a:solidFill>
                  <a:srgbClr val="6E7069"/>
                </a:solidFill>
                <a:latin typeface="Courier New" pitchFamily="-107" charset="0"/>
              </a:rPr>
              <a:t>new double[10]</a:t>
            </a:r>
            <a:r>
              <a:rPr lang="en-US" sz="2400"/>
              <a:t> </a:t>
            </a:r>
          </a:p>
          <a:p>
            <a:pPr marL="236538" indent="-236538">
              <a:spcBef>
                <a:spcPct val="50000"/>
              </a:spcBef>
              <a:buFontTx/>
              <a:buChar char="•"/>
            </a:pPr>
            <a:r>
              <a:rPr lang="en-US" sz="2400"/>
              <a:t>Store in variable of type </a:t>
            </a:r>
            <a:r>
              <a:rPr lang="en-US" sz="2400">
                <a:solidFill>
                  <a:srgbClr val="6E7069"/>
                </a:solidFill>
                <a:latin typeface="Courier New" pitchFamily="-107" charset="0"/>
              </a:rPr>
              <a:t>double[]</a:t>
            </a:r>
            <a:r>
              <a:rPr lang="en-US" sz="2000"/>
              <a:t>:</a:t>
            </a:r>
            <a:endParaRPr lang="en-US" sz="2000">
              <a:latin typeface="Courier New" pitchFamily="-107" charset="0"/>
            </a:endParaRPr>
          </a:p>
          <a:p>
            <a:pPr marL="236538" indent="-236538">
              <a:spcBef>
                <a:spcPts val="600"/>
              </a:spcBef>
            </a:pPr>
            <a:r>
              <a:rPr lang="en-US" sz="2000">
                <a:latin typeface="Courier New" pitchFamily="-107" charset="0"/>
              </a:rPr>
              <a:t>	</a:t>
            </a:r>
            <a:r>
              <a:rPr lang="en-US" sz="2000">
                <a:solidFill>
                  <a:srgbClr val="6E7069"/>
                </a:solidFill>
                <a:latin typeface="Courier New" pitchFamily="-107" charset="0"/>
              </a:rPr>
              <a:t>double[] data = new double[10]; </a:t>
            </a:r>
          </a:p>
          <a:p>
            <a:pPr marL="236538" indent="-236538">
              <a:spcBef>
                <a:spcPct val="50000"/>
              </a:spcBef>
              <a:buFontTx/>
              <a:buChar char="•"/>
            </a:pPr>
            <a:r>
              <a:rPr lang="en-US" sz="2400"/>
              <a:t>When array is created, all values are initialized depending on array type: </a:t>
            </a:r>
          </a:p>
          <a:p>
            <a:pPr marL="693738" lvl="1" indent="-236538">
              <a:spcBef>
                <a:spcPts val="1200"/>
              </a:spcBef>
              <a:buFontTx/>
              <a:buChar char="•"/>
            </a:pPr>
            <a:r>
              <a:rPr lang="en-US" sz="2400" i="1"/>
              <a:t>Numbers: </a:t>
            </a:r>
            <a:r>
              <a:rPr lang="en-US" sz="2000">
                <a:solidFill>
                  <a:srgbClr val="6E7069"/>
                </a:solidFill>
                <a:latin typeface="Courier New" pitchFamily="-107" charset="0"/>
              </a:rPr>
              <a:t>0 </a:t>
            </a:r>
          </a:p>
          <a:p>
            <a:pPr marL="693738" lvl="1" indent="-236538">
              <a:spcBef>
                <a:spcPts val="1200"/>
              </a:spcBef>
              <a:buFontTx/>
              <a:buChar char="•"/>
            </a:pPr>
            <a:r>
              <a:rPr lang="en-US" sz="2400" i="1"/>
              <a:t>Boolean</a:t>
            </a:r>
            <a:r>
              <a:rPr lang="en-US" sz="2400" i="1">
                <a:latin typeface="Courier New" pitchFamily="-107" charset="0"/>
              </a:rPr>
              <a:t>: </a:t>
            </a:r>
            <a:r>
              <a:rPr lang="en-US" sz="2000">
                <a:solidFill>
                  <a:srgbClr val="6E7069"/>
                </a:solidFill>
                <a:latin typeface="Courier New" pitchFamily="-107" charset="0"/>
              </a:rPr>
              <a:t>false</a:t>
            </a:r>
            <a:r>
              <a:rPr lang="en-US" sz="2400" i="1"/>
              <a:t> </a:t>
            </a:r>
          </a:p>
          <a:p>
            <a:pPr marL="693738" lvl="1" indent="-236538">
              <a:spcBef>
                <a:spcPts val="1200"/>
              </a:spcBef>
              <a:buFontTx/>
              <a:buChar char="•"/>
            </a:pPr>
            <a:r>
              <a:rPr lang="en-US" sz="2400" i="1"/>
              <a:t>Object References: </a:t>
            </a:r>
            <a:r>
              <a:rPr lang="en-US" sz="2000">
                <a:solidFill>
                  <a:srgbClr val="6E7069"/>
                </a:solidFill>
                <a:latin typeface="Courier New" pitchFamily="-107" charset="0"/>
              </a:rPr>
              <a:t>null</a:t>
            </a:r>
            <a:r>
              <a:rPr lang="en-US" sz="2400" i="1"/>
              <a:t> </a:t>
            </a:r>
          </a:p>
        </p:txBody>
      </p:sp>
      <p:sp>
        <p:nvSpPr>
          <p:cNvPr id="52227" name="Text Box 4"/>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107" charset="-128"/>
              </a:defRPr>
            </a:lvl1pPr>
            <a:lvl2pPr marL="37931725" indent="-37474525" eaLnBrk="0" hangingPunct="0">
              <a:defRPr sz="2400">
                <a:solidFill>
                  <a:schemeClr val="tx1"/>
                </a:solidFill>
                <a:latin typeface="Arial" charset="0"/>
                <a:ea typeface="ＭＳ Ｐゴシック" pitchFamily="-107" charset="-128"/>
              </a:defRPr>
            </a:lvl2pPr>
            <a:lvl3pPr eaLnBrk="0" hangingPunct="0">
              <a:defRPr sz="2400">
                <a:solidFill>
                  <a:schemeClr val="tx1"/>
                </a:solidFill>
                <a:latin typeface="Arial" charset="0"/>
                <a:ea typeface="ＭＳ Ｐゴシック" pitchFamily="-107" charset="-128"/>
              </a:defRPr>
            </a:lvl3pPr>
            <a:lvl4pPr eaLnBrk="0" hangingPunct="0">
              <a:defRPr sz="2400">
                <a:solidFill>
                  <a:schemeClr val="tx1"/>
                </a:solidFill>
                <a:latin typeface="Arial" charset="0"/>
                <a:ea typeface="ＭＳ Ｐゴシック" pitchFamily="-107" charset="-128"/>
              </a:defRPr>
            </a:lvl4pPr>
            <a:lvl5pPr eaLnBrk="0" hangingPunct="0">
              <a:defRPr sz="2400">
                <a:solidFill>
                  <a:schemeClr val="tx1"/>
                </a:solidFill>
                <a:latin typeface="Arial" charset="0"/>
                <a:ea typeface="ＭＳ Ｐゴシック" pitchFamily="-107" charset="-128"/>
              </a:defRPr>
            </a:lvl5pPr>
            <a:lvl6pPr marL="457200" eaLnBrk="0" fontAlgn="base" hangingPunct="0">
              <a:spcBef>
                <a:spcPct val="0"/>
              </a:spcBef>
              <a:spcAft>
                <a:spcPct val="0"/>
              </a:spcAft>
              <a:defRPr sz="2400">
                <a:solidFill>
                  <a:schemeClr val="tx1"/>
                </a:solidFill>
                <a:latin typeface="Arial" charset="0"/>
                <a:ea typeface="ＭＳ Ｐゴシック" pitchFamily="-107" charset="-128"/>
              </a:defRPr>
            </a:lvl6pPr>
            <a:lvl7pPr marL="914400" eaLnBrk="0" fontAlgn="base" hangingPunct="0">
              <a:spcBef>
                <a:spcPct val="0"/>
              </a:spcBef>
              <a:spcAft>
                <a:spcPct val="0"/>
              </a:spcAft>
              <a:defRPr sz="2400">
                <a:solidFill>
                  <a:schemeClr val="tx1"/>
                </a:solidFill>
                <a:latin typeface="Arial" charset="0"/>
                <a:ea typeface="ＭＳ Ｐゴシック" pitchFamily="-107" charset="-128"/>
              </a:defRPr>
            </a:lvl7pPr>
            <a:lvl8pPr marL="1371600" eaLnBrk="0" fontAlgn="base" hangingPunct="0">
              <a:spcBef>
                <a:spcPct val="0"/>
              </a:spcBef>
              <a:spcAft>
                <a:spcPct val="0"/>
              </a:spcAft>
              <a:defRPr sz="2400">
                <a:solidFill>
                  <a:schemeClr val="tx1"/>
                </a:solidFill>
                <a:latin typeface="Arial" charset="0"/>
                <a:ea typeface="ＭＳ Ｐゴシック" pitchFamily="-107" charset="-128"/>
              </a:defRPr>
            </a:lvl8pPr>
            <a:lvl9pPr marL="1828800" eaLnBrk="0" fontAlgn="base" hangingPunct="0">
              <a:spcBef>
                <a:spcPct val="0"/>
              </a:spcBef>
              <a:spcAft>
                <a:spcPct val="0"/>
              </a:spcAft>
              <a:defRPr sz="2400">
                <a:solidFill>
                  <a:schemeClr val="tx1"/>
                </a:solidFill>
                <a:latin typeface="Arial" charset="0"/>
                <a:ea typeface="ＭＳ Ｐゴシック" pitchFamily="-107" charset="-128"/>
              </a:defRPr>
            </a:lvl9pPr>
          </a:lstStyle>
          <a:p>
            <a:pPr eaLnBrk="1" hangingPunct="1"/>
            <a:r>
              <a:rPr lang="en-US" b="1">
                <a:latin typeface="Lucida Sans" pitchFamily="-107" charset="0"/>
              </a:rPr>
              <a:t>Arrays</a:t>
            </a:r>
          </a:p>
        </p:txBody>
      </p:sp>
    </p:spTree>
    <p:extLst>
      <p:ext uri="{BB962C8B-B14F-4D97-AF65-F5344CB8AC3E}">
        <p14:creationId xmlns:p14="http://schemas.microsoft.com/office/powerpoint/2010/main" val="40796820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4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264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264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264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64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264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264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26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5"/>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107" charset="-128"/>
              </a:defRPr>
            </a:lvl1pPr>
            <a:lvl2pPr marL="37931725" indent="-37474525" eaLnBrk="0" hangingPunct="0">
              <a:defRPr sz="2400">
                <a:solidFill>
                  <a:schemeClr val="tx1"/>
                </a:solidFill>
                <a:latin typeface="Arial" charset="0"/>
                <a:ea typeface="ＭＳ Ｐゴシック" pitchFamily="-107" charset="-128"/>
              </a:defRPr>
            </a:lvl2pPr>
            <a:lvl3pPr eaLnBrk="0" hangingPunct="0">
              <a:defRPr sz="2400">
                <a:solidFill>
                  <a:schemeClr val="tx1"/>
                </a:solidFill>
                <a:latin typeface="Arial" charset="0"/>
                <a:ea typeface="ＭＳ Ｐゴシック" pitchFamily="-107" charset="-128"/>
              </a:defRPr>
            </a:lvl3pPr>
            <a:lvl4pPr eaLnBrk="0" hangingPunct="0">
              <a:defRPr sz="2400">
                <a:solidFill>
                  <a:schemeClr val="tx1"/>
                </a:solidFill>
                <a:latin typeface="Arial" charset="0"/>
                <a:ea typeface="ＭＳ Ｐゴシック" pitchFamily="-107" charset="-128"/>
              </a:defRPr>
            </a:lvl4pPr>
            <a:lvl5pPr eaLnBrk="0" hangingPunct="0">
              <a:defRPr sz="2400">
                <a:solidFill>
                  <a:schemeClr val="tx1"/>
                </a:solidFill>
                <a:latin typeface="Arial" charset="0"/>
                <a:ea typeface="ＭＳ Ｐゴシック" pitchFamily="-107" charset="-128"/>
              </a:defRPr>
            </a:lvl5pPr>
            <a:lvl6pPr marL="457200" eaLnBrk="0" fontAlgn="base" hangingPunct="0">
              <a:spcBef>
                <a:spcPct val="0"/>
              </a:spcBef>
              <a:spcAft>
                <a:spcPct val="0"/>
              </a:spcAft>
              <a:defRPr sz="2400">
                <a:solidFill>
                  <a:schemeClr val="tx1"/>
                </a:solidFill>
                <a:latin typeface="Arial" charset="0"/>
                <a:ea typeface="ＭＳ Ｐゴシック" pitchFamily="-107" charset="-128"/>
              </a:defRPr>
            </a:lvl6pPr>
            <a:lvl7pPr marL="914400" eaLnBrk="0" fontAlgn="base" hangingPunct="0">
              <a:spcBef>
                <a:spcPct val="0"/>
              </a:spcBef>
              <a:spcAft>
                <a:spcPct val="0"/>
              </a:spcAft>
              <a:defRPr sz="2400">
                <a:solidFill>
                  <a:schemeClr val="tx1"/>
                </a:solidFill>
                <a:latin typeface="Arial" charset="0"/>
                <a:ea typeface="ＭＳ Ｐゴシック" pitchFamily="-107" charset="-128"/>
              </a:defRPr>
            </a:lvl7pPr>
            <a:lvl8pPr marL="1371600" eaLnBrk="0" fontAlgn="base" hangingPunct="0">
              <a:spcBef>
                <a:spcPct val="0"/>
              </a:spcBef>
              <a:spcAft>
                <a:spcPct val="0"/>
              </a:spcAft>
              <a:defRPr sz="2400">
                <a:solidFill>
                  <a:schemeClr val="tx1"/>
                </a:solidFill>
                <a:latin typeface="Arial" charset="0"/>
                <a:ea typeface="ＭＳ Ｐゴシック" pitchFamily="-107" charset="-128"/>
              </a:defRPr>
            </a:lvl8pPr>
            <a:lvl9pPr marL="1828800" eaLnBrk="0" fontAlgn="base" hangingPunct="0">
              <a:spcBef>
                <a:spcPct val="0"/>
              </a:spcBef>
              <a:spcAft>
                <a:spcPct val="0"/>
              </a:spcAft>
              <a:defRPr sz="2400">
                <a:solidFill>
                  <a:schemeClr val="tx1"/>
                </a:solidFill>
                <a:latin typeface="Arial" charset="0"/>
                <a:ea typeface="ＭＳ Ｐゴシック" pitchFamily="-107" charset="-128"/>
              </a:defRPr>
            </a:lvl9pPr>
          </a:lstStyle>
          <a:p>
            <a:pPr eaLnBrk="1" hangingPunct="1"/>
            <a:r>
              <a:rPr lang="en-US" b="1">
                <a:latin typeface="Lucida Sans" pitchFamily="-107" charset="0"/>
              </a:rPr>
              <a:t>Arrays</a:t>
            </a:r>
          </a:p>
        </p:txBody>
      </p:sp>
      <p:pic>
        <p:nvPicPr>
          <p:cNvPr id="53251" name="Picture 5" descr="array-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90600"/>
            <a:ext cx="7696200" cy="3656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2464952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ChangeArrowheads="1"/>
          </p:cNvSpPr>
          <p:nvPr/>
        </p:nvSpPr>
        <p:spPr bwMode="auto">
          <a:xfrm>
            <a:off x="0" y="919163"/>
            <a:ext cx="9144000" cy="421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marL="236538" indent="-236538">
              <a:buFontTx/>
              <a:buChar char="•"/>
              <a:tabLst>
                <a:tab pos="568325" algn="l"/>
              </a:tabLst>
            </a:pPr>
            <a:r>
              <a:rPr lang="en-US" sz="2400"/>
              <a:t>Using the value stored: </a:t>
            </a:r>
          </a:p>
          <a:p>
            <a:pPr marL="236538" indent="-236538">
              <a:spcBef>
                <a:spcPts val="1200"/>
              </a:spcBef>
              <a:tabLst>
                <a:tab pos="568325" algn="l"/>
              </a:tabLst>
            </a:pPr>
            <a:r>
              <a:rPr lang="en-US" sz="2000">
                <a:latin typeface="Courier New" pitchFamily="-107" charset="0"/>
                <a:cs typeface="Courier New" pitchFamily="-107" charset="0"/>
              </a:rPr>
              <a:t>	</a:t>
            </a:r>
            <a:r>
              <a:rPr lang="en-US" sz="2000">
                <a:solidFill>
                  <a:srgbClr val="6E7069"/>
                </a:solidFill>
                <a:latin typeface="Courier New" pitchFamily="-107" charset="0"/>
              </a:rPr>
              <a:t>System.out.println("The value of this data item is "</a:t>
            </a:r>
          </a:p>
          <a:p>
            <a:pPr marL="236538" indent="-236538">
              <a:tabLst>
                <a:tab pos="568325" algn="l"/>
              </a:tabLst>
            </a:pPr>
            <a:r>
              <a:rPr lang="en-US" sz="2000">
                <a:solidFill>
                  <a:srgbClr val="6E7069"/>
                </a:solidFill>
                <a:latin typeface="Courier New" pitchFamily="-107" charset="0"/>
              </a:rPr>
              <a:t>	   + values[2]); </a:t>
            </a:r>
          </a:p>
          <a:p>
            <a:pPr marL="236538" indent="-236538">
              <a:spcBef>
                <a:spcPct val="50000"/>
              </a:spcBef>
              <a:buFontTx/>
              <a:buChar char="•"/>
              <a:tabLst>
                <a:tab pos="568325" algn="l"/>
              </a:tabLst>
            </a:pPr>
            <a:r>
              <a:rPr lang="en-US" sz="2400"/>
              <a:t>Get array length as </a:t>
            </a:r>
            <a:r>
              <a:rPr lang="en-US" sz="2400">
                <a:solidFill>
                  <a:srgbClr val="6E7069"/>
                </a:solidFill>
                <a:latin typeface="Courier New" pitchFamily="-107" charset="0"/>
              </a:rPr>
              <a:t>values.length </a:t>
            </a:r>
            <a:r>
              <a:rPr lang="en-US" sz="2400"/>
              <a:t>(Not a method!) </a:t>
            </a:r>
          </a:p>
          <a:p>
            <a:pPr marL="236538" indent="-236538">
              <a:spcBef>
                <a:spcPct val="50000"/>
              </a:spcBef>
              <a:buFontTx/>
              <a:buChar char="•"/>
              <a:tabLst>
                <a:tab pos="568325" algn="l"/>
              </a:tabLst>
            </a:pPr>
            <a:r>
              <a:rPr lang="en-US" sz="2400"/>
              <a:t>Index values range from </a:t>
            </a:r>
            <a:r>
              <a:rPr lang="en-US" sz="2400">
                <a:solidFill>
                  <a:srgbClr val="6E7069"/>
                </a:solidFill>
                <a:latin typeface="Courier New" pitchFamily="-107" charset="0"/>
              </a:rPr>
              <a:t>0 </a:t>
            </a:r>
            <a:r>
              <a:rPr lang="en-US" sz="2400"/>
              <a:t>to </a:t>
            </a:r>
            <a:r>
              <a:rPr lang="en-US" sz="2400">
                <a:solidFill>
                  <a:srgbClr val="6E7069"/>
                </a:solidFill>
                <a:latin typeface="Courier New" pitchFamily="-107" charset="0"/>
              </a:rPr>
              <a:t>length - 1 </a:t>
            </a:r>
          </a:p>
          <a:p>
            <a:pPr marL="236538" indent="-236538">
              <a:spcBef>
                <a:spcPct val="50000"/>
              </a:spcBef>
              <a:buFontTx/>
              <a:buChar char="•"/>
              <a:tabLst>
                <a:tab pos="568325" algn="l"/>
              </a:tabLst>
            </a:pPr>
            <a:r>
              <a:rPr lang="en-US" sz="2400"/>
              <a:t>Accessing a nonexistent element results in a </a:t>
            </a:r>
            <a:r>
              <a:rPr lang="en-US" sz="2400" b="1"/>
              <a:t>bounds error</a:t>
            </a:r>
            <a:r>
              <a:rPr lang="en-US" sz="2400"/>
              <a:t>:</a:t>
            </a:r>
            <a:endParaRPr lang="en-US" sz="2000">
              <a:latin typeface="Courier New" pitchFamily="-107" charset="0"/>
            </a:endParaRPr>
          </a:p>
          <a:p>
            <a:pPr marL="236538" indent="-236538">
              <a:spcBef>
                <a:spcPts val="1200"/>
              </a:spcBef>
              <a:tabLst>
                <a:tab pos="568325" algn="l"/>
              </a:tabLst>
            </a:pPr>
            <a:r>
              <a:rPr lang="en-US" sz="2000">
                <a:latin typeface="Courier New" pitchFamily="-107" charset="0"/>
                <a:cs typeface="Courier New" pitchFamily="-107" charset="0"/>
              </a:rPr>
              <a:t>	</a:t>
            </a:r>
            <a:r>
              <a:rPr lang="en-US" sz="2000">
                <a:solidFill>
                  <a:srgbClr val="6E7069"/>
                </a:solidFill>
                <a:latin typeface="Courier New" pitchFamily="-107" charset="0"/>
              </a:rPr>
              <a:t>double[] values = new double[10]; </a:t>
            </a:r>
          </a:p>
          <a:p>
            <a:pPr marL="236538" indent="-236538">
              <a:tabLst>
                <a:tab pos="568325" algn="l"/>
              </a:tabLst>
            </a:pPr>
            <a:r>
              <a:rPr lang="en-US" sz="2000">
                <a:solidFill>
                  <a:srgbClr val="6E7069"/>
                </a:solidFill>
                <a:latin typeface="Courier New" pitchFamily="-107" charset="0"/>
              </a:rPr>
              <a:t>	values[10] = 29.95; // ERROR</a:t>
            </a:r>
          </a:p>
          <a:p>
            <a:pPr marL="236538" indent="-236538">
              <a:spcBef>
                <a:spcPct val="50000"/>
              </a:spcBef>
              <a:buFontTx/>
              <a:buChar char="•"/>
              <a:tabLst>
                <a:tab pos="568325" algn="l"/>
              </a:tabLst>
            </a:pPr>
            <a:r>
              <a:rPr lang="en-US" sz="2400"/>
              <a:t>Limitation: Arrays have fixed length </a:t>
            </a:r>
          </a:p>
        </p:txBody>
      </p:sp>
      <p:sp>
        <p:nvSpPr>
          <p:cNvPr id="55299" name="Text Box 4"/>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107" charset="-128"/>
              </a:defRPr>
            </a:lvl1pPr>
            <a:lvl2pPr marL="37931725" indent="-37474525" eaLnBrk="0" hangingPunct="0">
              <a:defRPr sz="2400">
                <a:solidFill>
                  <a:schemeClr val="tx1"/>
                </a:solidFill>
                <a:latin typeface="Arial" charset="0"/>
                <a:ea typeface="ＭＳ Ｐゴシック" pitchFamily="-107" charset="-128"/>
              </a:defRPr>
            </a:lvl2pPr>
            <a:lvl3pPr eaLnBrk="0" hangingPunct="0">
              <a:defRPr sz="2400">
                <a:solidFill>
                  <a:schemeClr val="tx1"/>
                </a:solidFill>
                <a:latin typeface="Arial" charset="0"/>
                <a:ea typeface="ＭＳ Ｐゴシック" pitchFamily="-107" charset="-128"/>
              </a:defRPr>
            </a:lvl3pPr>
            <a:lvl4pPr eaLnBrk="0" hangingPunct="0">
              <a:defRPr sz="2400">
                <a:solidFill>
                  <a:schemeClr val="tx1"/>
                </a:solidFill>
                <a:latin typeface="Arial" charset="0"/>
                <a:ea typeface="ＭＳ Ｐゴシック" pitchFamily="-107" charset="-128"/>
              </a:defRPr>
            </a:lvl4pPr>
            <a:lvl5pPr eaLnBrk="0" hangingPunct="0">
              <a:defRPr sz="2400">
                <a:solidFill>
                  <a:schemeClr val="tx1"/>
                </a:solidFill>
                <a:latin typeface="Arial" charset="0"/>
                <a:ea typeface="ＭＳ Ｐゴシック" pitchFamily="-107" charset="-128"/>
              </a:defRPr>
            </a:lvl5pPr>
            <a:lvl6pPr marL="457200" eaLnBrk="0" fontAlgn="base" hangingPunct="0">
              <a:spcBef>
                <a:spcPct val="0"/>
              </a:spcBef>
              <a:spcAft>
                <a:spcPct val="0"/>
              </a:spcAft>
              <a:defRPr sz="2400">
                <a:solidFill>
                  <a:schemeClr val="tx1"/>
                </a:solidFill>
                <a:latin typeface="Arial" charset="0"/>
                <a:ea typeface="ＭＳ Ｐゴシック" pitchFamily="-107" charset="-128"/>
              </a:defRPr>
            </a:lvl6pPr>
            <a:lvl7pPr marL="914400" eaLnBrk="0" fontAlgn="base" hangingPunct="0">
              <a:spcBef>
                <a:spcPct val="0"/>
              </a:spcBef>
              <a:spcAft>
                <a:spcPct val="0"/>
              </a:spcAft>
              <a:defRPr sz="2400">
                <a:solidFill>
                  <a:schemeClr val="tx1"/>
                </a:solidFill>
                <a:latin typeface="Arial" charset="0"/>
                <a:ea typeface="ＭＳ Ｐゴシック" pitchFamily="-107" charset="-128"/>
              </a:defRPr>
            </a:lvl7pPr>
            <a:lvl8pPr marL="1371600" eaLnBrk="0" fontAlgn="base" hangingPunct="0">
              <a:spcBef>
                <a:spcPct val="0"/>
              </a:spcBef>
              <a:spcAft>
                <a:spcPct val="0"/>
              </a:spcAft>
              <a:defRPr sz="2400">
                <a:solidFill>
                  <a:schemeClr val="tx1"/>
                </a:solidFill>
                <a:latin typeface="Arial" charset="0"/>
                <a:ea typeface="ＭＳ Ｐゴシック" pitchFamily="-107" charset="-128"/>
              </a:defRPr>
            </a:lvl8pPr>
            <a:lvl9pPr marL="1828800" eaLnBrk="0" fontAlgn="base" hangingPunct="0">
              <a:spcBef>
                <a:spcPct val="0"/>
              </a:spcBef>
              <a:spcAft>
                <a:spcPct val="0"/>
              </a:spcAft>
              <a:defRPr sz="2400">
                <a:solidFill>
                  <a:schemeClr val="tx1"/>
                </a:solidFill>
                <a:latin typeface="Arial" charset="0"/>
                <a:ea typeface="ＭＳ Ｐゴシック" pitchFamily="-107" charset="-128"/>
              </a:defRPr>
            </a:lvl9pPr>
          </a:lstStyle>
          <a:p>
            <a:pPr eaLnBrk="1" hangingPunct="1"/>
            <a:r>
              <a:rPr lang="en-US" b="1">
                <a:latin typeface="Lucida Sans" pitchFamily="-107" charset="0"/>
              </a:rPr>
              <a:t>Arrays</a:t>
            </a:r>
          </a:p>
        </p:txBody>
      </p:sp>
    </p:spTree>
    <p:extLst>
      <p:ext uri="{BB962C8B-B14F-4D97-AF65-F5344CB8AC3E}">
        <p14:creationId xmlns:p14="http://schemas.microsoft.com/office/powerpoint/2010/main" val="9944288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57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957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957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9571">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9571">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9571">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9571">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95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ChangeArrowheads="1"/>
          </p:cNvSpPr>
          <p:nvPr/>
        </p:nvSpPr>
        <p:spPr bwMode="auto">
          <a:xfrm>
            <a:off x="0" y="273050"/>
            <a:ext cx="2857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en-US" sz="1100"/>
              <a:t> </a:t>
            </a:r>
            <a:r>
              <a:rPr lang="en-US"/>
              <a:t> </a:t>
            </a:r>
          </a:p>
        </p:txBody>
      </p:sp>
      <p:sp>
        <p:nvSpPr>
          <p:cNvPr id="60419" name="Text Box 4"/>
          <p:cNvSpPr txBox="1">
            <a:spLocks noChangeArrowheads="1"/>
          </p:cNvSpPr>
          <p:nvPr/>
        </p:nvSpPr>
        <p:spPr bwMode="auto">
          <a:xfrm>
            <a:off x="0" y="1143000"/>
            <a:ext cx="91440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107" charset="-128"/>
              </a:defRPr>
            </a:lvl1pPr>
            <a:lvl2pPr marL="37931725" indent="-37474525" eaLnBrk="0" hangingPunct="0">
              <a:defRPr sz="2400">
                <a:solidFill>
                  <a:schemeClr val="tx1"/>
                </a:solidFill>
                <a:latin typeface="Arial" charset="0"/>
                <a:ea typeface="ＭＳ Ｐゴシック" pitchFamily="-107" charset="-128"/>
              </a:defRPr>
            </a:lvl2pPr>
            <a:lvl3pPr eaLnBrk="0" hangingPunct="0">
              <a:defRPr sz="2400">
                <a:solidFill>
                  <a:schemeClr val="tx1"/>
                </a:solidFill>
                <a:latin typeface="Arial" charset="0"/>
                <a:ea typeface="ＭＳ Ｐゴシック" pitchFamily="-107" charset="-128"/>
              </a:defRPr>
            </a:lvl3pPr>
            <a:lvl4pPr eaLnBrk="0" hangingPunct="0">
              <a:defRPr sz="2400">
                <a:solidFill>
                  <a:schemeClr val="tx1"/>
                </a:solidFill>
                <a:latin typeface="Arial" charset="0"/>
                <a:ea typeface="ＭＳ Ｐゴシック" pitchFamily="-107" charset="-128"/>
              </a:defRPr>
            </a:lvl4pPr>
            <a:lvl5pPr eaLnBrk="0" hangingPunct="0">
              <a:defRPr sz="2400">
                <a:solidFill>
                  <a:schemeClr val="tx1"/>
                </a:solidFill>
                <a:latin typeface="Arial" charset="0"/>
                <a:ea typeface="ＭＳ Ｐゴシック" pitchFamily="-107" charset="-128"/>
              </a:defRPr>
            </a:lvl5pPr>
            <a:lvl6pPr marL="457200" eaLnBrk="0" fontAlgn="base" hangingPunct="0">
              <a:spcBef>
                <a:spcPct val="0"/>
              </a:spcBef>
              <a:spcAft>
                <a:spcPct val="0"/>
              </a:spcAft>
              <a:defRPr sz="2400">
                <a:solidFill>
                  <a:schemeClr val="tx1"/>
                </a:solidFill>
                <a:latin typeface="Arial" charset="0"/>
                <a:ea typeface="ＭＳ Ｐゴシック" pitchFamily="-107" charset="-128"/>
              </a:defRPr>
            </a:lvl6pPr>
            <a:lvl7pPr marL="914400" eaLnBrk="0" fontAlgn="base" hangingPunct="0">
              <a:spcBef>
                <a:spcPct val="0"/>
              </a:spcBef>
              <a:spcAft>
                <a:spcPct val="0"/>
              </a:spcAft>
              <a:defRPr sz="2400">
                <a:solidFill>
                  <a:schemeClr val="tx1"/>
                </a:solidFill>
                <a:latin typeface="Arial" charset="0"/>
                <a:ea typeface="ＭＳ Ｐゴシック" pitchFamily="-107" charset="-128"/>
              </a:defRPr>
            </a:lvl7pPr>
            <a:lvl8pPr marL="1371600" eaLnBrk="0" fontAlgn="base" hangingPunct="0">
              <a:spcBef>
                <a:spcPct val="0"/>
              </a:spcBef>
              <a:spcAft>
                <a:spcPct val="0"/>
              </a:spcAft>
              <a:defRPr sz="2400">
                <a:solidFill>
                  <a:schemeClr val="tx1"/>
                </a:solidFill>
                <a:latin typeface="Arial" charset="0"/>
                <a:ea typeface="ＭＳ Ｐゴシック" pitchFamily="-107" charset="-128"/>
              </a:defRPr>
            </a:lvl8pPr>
            <a:lvl9pPr marL="1828800" eaLnBrk="0" fontAlgn="base" hangingPunct="0">
              <a:spcBef>
                <a:spcPct val="0"/>
              </a:spcBef>
              <a:spcAft>
                <a:spcPct val="0"/>
              </a:spcAft>
              <a:defRPr sz="2400">
                <a:solidFill>
                  <a:schemeClr val="tx1"/>
                </a:solidFill>
                <a:latin typeface="Arial" charset="0"/>
                <a:ea typeface="ＭＳ Ｐゴシック" pitchFamily="-107" charset="-128"/>
              </a:defRPr>
            </a:lvl9pPr>
          </a:lstStyle>
          <a:p>
            <a:pPr eaLnBrk="1" hangingPunct="1">
              <a:spcBef>
                <a:spcPct val="50000"/>
              </a:spcBef>
            </a:pPr>
            <a:endParaRPr lang="en-US" sz="1800"/>
          </a:p>
        </p:txBody>
      </p:sp>
      <p:sp>
        <p:nvSpPr>
          <p:cNvPr id="60420" name="Text Box 5"/>
          <p:cNvSpPr txBox="1">
            <a:spLocks noChangeArrowheads="1"/>
          </p:cNvSpPr>
          <p:nvPr/>
        </p:nvSpPr>
        <p:spPr bwMode="auto">
          <a:xfrm>
            <a:off x="0" y="838200"/>
            <a:ext cx="9144000"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107" charset="-128"/>
              </a:defRPr>
            </a:lvl1pPr>
            <a:lvl2pPr marL="37931725" indent="-37474525" eaLnBrk="0" hangingPunct="0">
              <a:defRPr sz="2400">
                <a:solidFill>
                  <a:schemeClr val="tx1"/>
                </a:solidFill>
                <a:latin typeface="Arial" charset="0"/>
                <a:ea typeface="ＭＳ Ｐゴシック" pitchFamily="-107" charset="-128"/>
              </a:defRPr>
            </a:lvl2pPr>
            <a:lvl3pPr eaLnBrk="0" hangingPunct="0">
              <a:defRPr sz="2400">
                <a:solidFill>
                  <a:schemeClr val="tx1"/>
                </a:solidFill>
                <a:latin typeface="Arial" charset="0"/>
                <a:ea typeface="ＭＳ Ｐゴシック" pitchFamily="-107" charset="-128"/>
              </a:defRPr>
            </a:lvl3pPr>
            <a:lvl4pPr eaLnBrk="0" hangingPunct="0">
              <a:defRPr sz="2400">
                <a:solidFill>
                  <a:schemeClr val="tx1"/>
                </a:solidFill>
                <a:latin typeface="Arial" charset="0"/>
                <a:ea typeface="ＭＳ Ｐゴシック" pitchFamily="-107" charset="-128"/>
              </a:defRPr>
            </a:lvl4pPr>
            <a:lvl5pPr eaLnBrk="0" hangingPunct="0">
              <a:defRPr sz="2400">
                <a:solidFill>
                  <a:schemeClr val="tx1"/>
                </a:solidFill>
                <a:latin typeface="Arial" charset="0"/>
                <a:ea typeface="ＭＳ Ｐゴシック" pitchFamily="-107" charset="-128"/>
              </a:defRPr>
            </a:lvl5pPr>
            <a:lvl6pPr marL="457200" eaLnBrk="0" fontAlgn="base" hangingPunct="0">
              <a:spcBef>
                <a:spcPct val="0"/>
              </a:spcBef>
              <a:spcAft>
                <a:spcPct val="0"/>
              </a:spcAft>
              <a:defRPr sz="2400">
                <a:solidFill>
                  <a:schemeClr val="tx1"/>
                </a:solidFill>
                <a:latin typeface="Arial" charset="0"/>
                <a:ea typeface="ＭＳ Ｐゴシック" pitchFamily="-107" charset="-128"/>
              </a:defRPr>
            </a:lvl6pPr>
            <a:lvl7pPr marL="914400" eaLnBrk="0" fontAlgn="base" hangingPunct="0">
              <a:spcBef>
                <a:spcPct val="0"/>
              </a:spcBef>
              <a:spcAft>
                <a:spcPct val="0"/>
              </a:spcAft>
              <a:defRPr sz="2400">
                <a:solidFill>
                  <a:schemeClr val="tx1"/>
                </a:solidFill>
                <a:latin typeface="Arial" charset="0"/>
                <a:ea typeface="ＭＳ Ｐゴシック" pitchFamily="-107" charset="-128"/>
              </a:defRPr>
            </a:lvl7pPr>
            <a:lvl8pPr marL="1371600" eaLnBrk="0" fontAlgn="base" hangingPunct="0">
              <a:spcBef>
                <a:spcPct val="0"/>
              </a:spcBef>
              <a:spcAft>
                <a:spcPct val="0"/>
              </a:spcAft>
              <a:defRPr sz="2400">
                <a:solidFill>
                  <a:schemeClr val="tx1"/>
                </a:solidFill>
                <a:latin typeface="Arial" charset="0"/>
                <a:ea typeface="ＭＳ Ｐゴシック" pitchFamily="-107" charset="-128"/>
              </a:defRPr>
            </a:lvl8pPr>
            <a:lvl9pPr marL="1828800" eaLnBrk="0" fontAlgn="base" hangingPunct="0">
              <a:spcBef>
                <a:spcPct val="0"/>
              </a:spcBef>
              <a:spcAft>
                <a:spcPct val="0"/>
              </a:spcAft>
              <a:defRPr sz="2400">
                <a:solidFill>
                  <a:schemeClr val="tx1"/>
                </a:solidFill>
                <a:latin typeface="Arial" charset="0"/>
                <a:ea typeface="ＭＳ Ｐゴシック" pitchFamily="-107" charset="-128"/>
              </a:defRPr>
            </a:lvl9pPr>
          </a:lstStyle>
          <a:p>
            <a:pPr eaLnBrk="1" hangingPunct="1">
              <a:spcBef>
                <a:spcPct val="50000"/>
              </a:spcBef>
            </a:pPr>
            <a:r>
              <a:rPr lang="en-US">
                <a:solidFill>
                  <a:srgbClr val="6E7069"/>
                </a:solidFill>
                <a:latin typeface="Courier New" pitchFamily="-107" charset="0"/>
              </a:rPr>
              <a:t>// Don't do this </a:t>
            </a:r>
            <a:br>
              <a:rPr lang="en-US">
                <a:solidFill>
                  <a:srgbClr val="6E7069"/>
                </a:solidFill>
                <a:latin typeface="Courier New" pitchFamily="-107" charset="0"/>
              </a:rPr>
            </a:br>
            <a:r>
              <a:rPr lang="en-US">
                <a:solidFill>
                  <a:srgbClr val="6E7069"/>
                </a:solidFill>
                <a:latin typeface="Courier New" pitchFamily="-107" charset="0"/>
              </a:rPr>
              <a:t>int[] accountNumbers; </a:t>
            </a:r>
            <a:br>
              <a:rPr lang="en-US">
                <a:solidFill>
                  <a:srgbClr val="6E7069"/>
                </a:solidFill>
                <a:latin typeface="Courier New" pitchFamily="-107" charset="0"/>
              </a:rPr>
            </a:br>
            <a:r>
              <a:rPr lang="en-US">
                <a:solidFill>
                  <a:srgbClr val="6E7069"/>
                </a:solidFill>
                <a:latin typeface="Courier New" pitchFamily="-107" charset="0"/>
              </a:rPr>
              <a:t>double[] balances;</a:t>
            </a:r>
          </a:p>
        </p:txBody>
      </p:sp>
      <p:sp>
        <p:nvSpPr>
          <p:cNvPr id="60421" name="Text Box 7"/>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107" charset="-128"/>
              </a:defRPr>
            </a:lvl1pPr>
            <a:lvl2pPr marL="37931725" indent="-37474525" eaLnBrk="0" hangingPunct="0">
              <a:defRPr sz="2400">
                <a:solidFill>
                  <a:schemeClr val="tx1"/>
                </a:solidFill>
                <a:latin typeface="Arial" charset="0"/>
                <a:ea typeface="ＭＳ Ｐゴシック" pitchFamily="-107" charset="-128"/>
              </a:defRPr>
            </a:lvl2pPr>
            <a:lvl3pPr eaLnBrk="0" hangingPunct="0">
              <a:defRPr sz="2400">
                <a:solidFill>
                  <a:schemeClr val="tx1"/>
                </a:solidFill>
                <a:latin typeface="Arial" charset="0"/>
                <a:ea typeface="ＭＳ Ｐゴシック" pitchFamily="-107" charset="-128"/>
              </a:defRPr>
            </a:lvl3pPr>
            <a:lvl4pPr eaLnBrk="0" hangingPunct="0">
              <a:defRPr sz="2400">
                <a:solidFill>
                  <a:schemeClr val="tx1"/>
                </a:solidFill>
                <a:latin typeface="Arial" charset="0"/>
                <a:ea typeface="ＭＳ Ｐゴシック" pitchFamily="-107" charset="-128"/>
              </a:defRPr>
            </a:lvl4pPr>
            <a:lvl5pPr eaLnBrk="0" hangingPunct="0">
              <a:defRPr sz="2400">
                <a:solidFill>
                  <a:schemeClr val="tx1"/>
                </a:solidFill>
                <a:latin typeface="Arial" charset="0"/>
                <a:ea typeface="ＭＳ Ｐゴシック" pitchFamily="-107" charset="-128"/>
              </a:defRPr>
            </a:lvl5pPr>
            <a:lvl6pPr marL="457200" eaLnBrk="0" fontAlgn="base" hangingPunct="0">
              <a:spcBef>
                <a:spcPct val="0"/>
              </a:spcBef>
              <a:spcAft>
                <a:spcPct val="0"/>
              </a:spcAft>
              <a:defRPr sz="2400">
                <a:solidFill>
                  <a:schemeClr val="tx1"/>
                </a:solidFill>
                <a:latin typeface="Arial" charset="0"/>
                <a:ea typeface="ＭＳ Ｐゴシック" pitchFamily="-107" charset="-128"/>
              </a:defRPr>
            </a:lvl6pPr>
            <a:lvl7pPr marL="914400" eaLnBrk="0" fontAlgn="base" hangingPunct="0">
              <a:spcBef>
                <a:spcPct val="0"/>
              </a:spcBef>
              <a:spcAft>
                <a:spcPct val="0"/>
              </a:spcAft>
              <a:defRPr sz="2400">
                <a:solidFill>
                  <a:schemeClr val="tx1"/>
                </a:solidFill>
                <a:latin typeface="Arial" charset="0"/>
                <a:ea typeface="ＭＳ Ｐゴシック" pitchFamily="-107" charset="-128"/>
              </a:defRPr>
            </a:lvl7pPr>
            <a:lvl8pPr marL="1371600" eaLnBrk="0" fontAlgn="base" hangingPunct="0">
              <a:spcBef>
                <a:spcPct val="0"/>
              </a:spcBef>
              <a:spcAft>
                <a:spcPct val="0"/>
              </a:spcAft>
              <a:defRPr sz="2400">
                <a:solidFill>
                  <a:schemeClr val="tx1"/>
                </a:solidFill>
                <a:latin typeface="Arial" charset="0"/>
                <a:ea typeface="ＭＳ Ｐゴシック" pitchFamily="-107" charset="-128"/>
              </a:defRPr>
            </a:lvl8pPr>
            <a:lvl9pPr marL="1828800" eaLnBrk="0" fontAlgn="base" hangingPunct="0">
              <a:spcBef>
                <a:spcPct val="0"/>
              </a:spcBef>
              <a:spcAft>
                <a:spcPct val="0"/>
              </a:spcAft>
              <a:defRPr sz="2400">
                <a:solidFill>
                  <a:schemeClr val="tx1"/>
                </a:solidFill>
                <a:latin typeface="Arial" charset="0"/>
                <a:ea typeface="ＭＳ Ｐゴシック" pitchFamily="-107" charset="-128"/>
              </a:defRPr>
            </a:lvl9pPr>
          </a:lstStyle>
          <a:p>
            <a:pPr eaLnBrk="1" hangingPunct="1"/>
            <a:r>
              <a:rPr lang="en-US" b="1">
                <a:latin typeface="Lucida Sans" pitchFamily="-107" charset="0"/>
              </a:rPr>
              <a:t>Make Parallel Arrays into Arrays of Objects</a:t>
            </a:r>
          </a:p>
        </p:txBody>
      </p:sp>
      <p:pic>
        <p:nvPicPr>
          <p:cNvPr id="60422" name="Picture 8" descr="parallel.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00"/>
            <a:ext cx="8848725" cy="327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676147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4"/>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107" charset="-128"/>
              </a:defRPr>
            </a:lvl1pPr>
            <a:lvl2pPr marL="37931725" indent="-37474525" eaLnBrk="0" hangingPunct="0">
              <a:defRPr sz="2400">
                <a:solidFill>
                  <a:schemeClr val="tx1"/>
                </a:solidFill>
                <a:latin typeface="Arial" charset="0"/>
                <a:ea typeface="ＭＳ Ｐゴシック" pitchFamily="-107" charset="-128"/>
              </a:defRPr>
            </a:lvl2pPr>
            <a:lvl3pPr eaLnBrk="0" hangingPunct="0">
              <a:defRPr sz="2400">
                <a:solidFill>
                  <a:schemeClr val="tx1"/>
                </a:solidFill>
                <a:latin typeface="Arial" charset="0"/>
                <a:ea typeface="ＭＳ Ｐゴシック" pitchFamily="-107" charset="-128"/>
              </a:defRPr>
            </a:lvl3pPr>
            <a:lvl4pPr eaLnBrk="0" hangingPunct="0">
              <a:defRPr sz="2400">
                <a:solidFill>
                  <a:schemeClr val="tx1"/>
                </a:solidFill>
                <a:latin typeface="Arial" charset="0"/>
                <a:ea typeface="ＭＳ Ｐゴシック" pitchFamily="-107" charset="-128"/>
              </a:defRPr>
            </a:lvl4pPr>
            <a:lvl5pPr eaLnBrk="0" hangingPunct="0">
              <a:defRPr sz="2400">
                <a:solidFill>
                  <a:schemeClr val="tx1"/>
                </a:solidFill>
                <a:latin typeface="Arial" charset="0"/>
                <a:ea typeface="ＭＳ Ｐゴシック" pitchFamily="-107" charset="-128"/>
              </a:defRPr>
            </a:lvl5pPr>
            <a:lvl6pPr marL="457200" eaLnBrk="0" fontAlgn="base" hangingPunct="0">
              <a:spcBef>
                <a:spcPct val="0"/>
              </a:spcBef>
              <a:spcAft>
                <a:spcPct val="0"/>
              </a:spcAft>
              <a:defRPr sz="2400">
                <a:solidFill>
                  <a:schemeClr val="tx1"/>
                </a:solidFill>
                <a:latin typeface="Arial" charset="0"/>
                <a:ea typeface="ＭＳ Ｐゴシック" pitchFamily="-107" charset="-128"/>
              </a:defRPr>
            </a:lvl6pPr>
            <a:lvl7pPr marL="914400" eaLnBrk="0" fontAlgn="base" hangingPunct="0">
              <a:spcBef>
                <a:spcPct val="0"/>
              </a:spcBef>
              <a:spcAft>
                <a:spcPct val="0"/>
              </a:spcAft>
              <a:defRPr sz="2400">
                <a:solidFill>
                  <a:schemeClr val="tx1"/>
                </a:solidFill>
                <a:latin typeface="Arial" charset="0"/>
                <a:ea typeface="ＭＳ Ｐゴシック" pitchFamily="-107" charset="-128"/>
              </a:defRPr>
            </a:lvl7pPr>
            <a:lvl8pPr marL="1371600" eaLnBrk="0" fontAlgn="base" hangingPunct="0">
              <a:spcBef>
                <a:spcPct val="0"/>
              </a:spcBef>
              <a:spcAft>
                <a:spcPct val="0"/>
              </a:spcAft>
              <a:defRPr sz="2400">
                <a:solidFill>
                  <a:schemeClr val="tx1"/>
                </a:solidFill>
                <a:latin typeface="Arial" charset="0"/>
                <a:ea typeface="ＭＳ Ｐゴシック" pitchFamily="-107" charset="-128"/>
              </a:defRPr>
            </a:lvl8pPr>
            <a:lvl9pPr marL="1828800" eaLnBrk="0" fontAlgn="base" hangingPunct="0">
              <a:spcBef>
                <a:spcPct val="0"/>
              </a:spcBef>
              <a:spcAft>
                <a:spcPct val="0"/>
              </a:spcAft>
              <a:defRPr sz="2400">
                <a:solidFill>
                  <a:schemeClr val="tx1"/>
                </a:solidFill>
                <a:latin typeface="Arial" charset="0"/>
                <a:ea typeface="ＭＳ Ｐゴシック" pitchFamily="-107" charset="-128"/>
              </a:defRPr>
            </a:lvl9pPr>
          </a:lstStyle>
          <a:p>
            <a:pPr eaLnBrk="1" hangingPunct="1"/>
            <a:r>
              <a:rPr lang="en-US" b="1">
                <a:latin typeface="Lucida Sans" pitchFamily="-107" charset="0"/>
              </a:rPr>
              <a:t>Array</a:t>
            </a:r>
            <a:r>
              <a:rPr lang="en-US" b="1">
                <a:solidFill>
                  <a:srgbClr val="0033CC"/>
                </a:solidFill>
              </a:rPr>
              <a:t> </a:t>
            </a:r>
            <a:r>
              <a:rPr lang="en-US" b="1">
                <a:latin typeface="Lucida Sans" pitchFamily="-107" charset="0"/>
              </a:rPr>
              <a:t>Lists</a:t>
            </a:r>
          </a:p>
        </p:txBody>
      </p:sp>
      <p:sp>
        <p:nvSpPr>
          <p:cNvPr id="6" name="Rectangle 3"/>
          <p:cNvSpPr>
            <a:spLocks noChangeArrowheads="1"/>
          </p:cNvSpPr>
          <p:nvPr/>
        </p:nvSpPr>
        <p:spPr bwMode="auto">
          <a:xfrm>
            <a:off x="0" y="893763"/>
            <a:ext cx="9144000" cy="535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marL="236538" indent="-236538">
              <a:spcBef>
                <a:spcPts val="1200"/>
              </a:spcBef>
              <a:buFontTx/>
              <a:buChar char="•"/>
            </a:pPr>
            <a:r>
              <a:rPr lang="en-US" sz="2400"/>
              <a:t> </a:t>
            </a:r>
            <a:r>
              <a:rPr lang="en-US" sz="2400">
                <a:solidFill>
                  <a:srgbClr val="6E7069"/>
                </a:solidFill>
                <a:latin typeface="Courier New" pitchFamily="-107" charset="0"/>
              </a:rPr>
              <a:t>ArrayList</a:t>
            </a:r>
            <a:r>
              <a:rPr lang="en-US" sz="2400">
                <a:latin typeface="Courier New" pitchFamily="-107" charset="0"/>
                <a:cs typeface="Courier New" pitchFamily="-107" charset="0"/>
              </a:rPr>
              <a:t> </a:t>
            </a:r>
            <a:r>
              <a:rPr lang="en-US" sz="2400"/>
              <a:t>class manages a sequence of objects</a:t>
            </a:r>
          </a:p>
          <a:p>
            <a:pPr marL="236538" indent="-236538">
              <a:spcBef>
                <a:spcPts val="1200"/>
              </a:spcBef>
              <a:buFontTx/>
              <a:buChar char="•"/>
            </a:pPr>
            <a:r>
              <a:rPr lang="en-US" sz="2400"/>
              <a:t> Can grow and shrink as needed</a:t>
            </a:r>
          </a:p>
          <a:p>
            <a:pPr marL="236538" indent="-236538">
              <a:spcBef>
                <a:spcPts val="1200"/>
              </a:spcBef>
              <a:buFontTx/>
              <a:buChar char="•"/>
            </a:pPr>
            <a:r>
              <a:rPr lang="en-US" sz="2400"/>
              <a:t> </a:t>
            </a:r>
            <a:r>
              <a:rPr lang="en-US" sz="2400">
                <a:solidFill>
                  <a:srgbClr val="6E7069"/>
                </a:solidFill>
                <a:latin typeface="Courier New" pitchFamily="-107" charset="0"/>
              </a:rPr>
              <a:t>ArrayList</a:t>
            </a:r>
            <a:r>
              <a:rPr lang="en-US" sz="2400">
                <a:latin typeface="Courier New" pitchFamily="-107" charset="0"/>
                <a:cs typeface="Courier New" pitchFamily="-107" charset="0"/>
              </a:rPr>
              <a:t> </a:t>
            </a:r>
            <a:r>
              <a:rPr lang="en-US" sz="2400"/>
              <a:t>class supplies methods for many common tasks, such as inserting and removing elements</a:t>
            </a:r>
          </a:p>
          <a:p>
            <a:pPr marL="236538" indent="-236538">
              <a:spcBef>
                <a:spcPts val="1200"/>
              </a:spcBef>
              <a:buFontTx/>
              <a:buChar char="•"/>
            </a:pPr>
            <a:r>
              <a:rPr lang="en-US" sz="2400"/>
              <a:t> </a:t>
            </a:r>
            <a:r>
              <a:rPr lang="en-US" sz="2400">
                <a:solidFill>
                  <a:srgbClr val="6E7069"/>
                </a:solidFill>
                <a:latin typeface="Courier New" pitchFamily="-107" charset="0"/>
              </a:rPr>
              <a:t>ArrayList</a:t>
            </a:r>
            <a:r>
              <a:rPr lang="en-US" sz="2400">
                <a:latin typeface="Courier New" pitchFamily="-107" charset="0"/>
                <a:cs typeface="Courier New" pitchFamily="-107" charset="0"/>
              </a:rPr>
              <a:t> </a:t>
            </a:r>
            <a:r>
              <a:rPr lang="en-US" sz="2400"/>
              <a:t>is a </a:t>
            </a:r>
            <a:r>
              <a:rPr lang="en-US" sz="2400" b="1"/>
              <a:t>generic class</a:t>
            </a:r>
            <a:r>
              <a:rPr lang="en-US" sz="2400"/>
              <a:t>:</a:t>
            </a:r>
          </a:p>
          <a:p>
            <a:pPr marL="693738" lvl="1" indent="-236538">
              <a:spcBef>
                <a:spcPts val="1200"/>
              </a:spcBef>
            </a:pPr>
            <a:r>
              <a:rPr lang="en-US" sz="2400">
                <a:solidFill>
                  <a:srgbClr val="6E7069"/>
                </a:solidFill>
                <a:latin typeface="Courier New" pitchFamily="-107" charset="0"/>
              </a:rPr>
              <a:t>ArrayList&lt;T&gt;</a:t>
            </a:r>
          </a:p>
          <a:p>
            <a:pPr marL="693738" lvl="1" indent="-236538">
              <a:spcBef>
                <a:spcPts val="1200"/>
              </a:spcBef>
            </a:pPr>
            <a:r>
              <a:rPr lang="en-US" sz="2400"/>
              <a:t>collects objects of </a:t>
            </a:r>
            <a:r>
              <a:rPr lang="en-US" sz="2400" b="1"/>
              <a:t>type parameter</a:t>
            </a:r>
            <a:r>
              <a:rPr lang="en-US" sz="2400"/>
              <a:t> </a:t>
            </a:r>
            <a:r>
              <a:rPr lang="en-US" sz="2400">
                <a:solidFill>
                  <a:srgbClr val="6E7069"/>
                </a:solidFill>
                <a:latin typeface="Courier New" pitchFamily="-107" charset="0"/>
              </a:rPr>
              <a:t>T</a:t>
            </a:r>
            <a:r>
              <a:rPr lang="en-US" sz="2400"/>
              <a:t>:</a:t>
            </a:r>
          </a:p>
          <a:p>
            <a:pPr marL="693738" lvl="1" indent="-236538">
              <a:spcBef>
                <a:spcPts val="1200"/>
              </a:spcBef>
            </a:pPr>
            <a:r>
              <a:rPr lang="en-US" sz="2000">
                <a:solidFill>
                  <a:srgbClr val="6E7069"/>
                </a:solidFill>
                <a:latin typeface="Courier New" pitchFamily="-107" charset="0"/>
              </a:rPr>
              <a:t>ArrayList&lt;String&gt; names = new ArrayList&lt;String&gt;();</a:t>
            </a:r>
          </a:p>
          <a:p>
            <a:pPr marL="693738" lvl="1" indent="-236538"/>
            <a:r>
              <a:rPr lang="en-US" sz="2000">
                <a:solidFill>
                  <a:srgbClr val="6E7069"/>
                </a:solidFill>
                <a:latin typeface="Courier New" pitchFamily="-107" charset="0"/>
              </a:rPr>
              <a:t>names.add("Emily");</a:t>
            </a:r>
          </a:p>
          <a:p>
            <a:pPr marL="693738" lvl="1" indent="-236538"/>
            <a:r>
              <a:rPr lang="en-US" sz="2000">
                <a:solidFill>
                  <a:srgbClr val="6E7069"/>
                </a:solidFill>
                <a:latin typeface="Courier New" pitchFamily="-107" charset="0"/>
              </a:rPr>
              <a:t>names.add("Bob");</a:t>
            </a:r>
          </a:p>
          <a:p>
            <a:pPr marL="693738" lvl="1" indent="-236538"/>
            <a:r>
              <a:rPr lang="en-US" sz="2000">
                <a:solidFill>
                  <a:srgbClr val="6E7069"/>
                </a:solidFill>
                <a:latin typeface="Courier New" pitchFamily="-107" charset="0"/>
              </a:rPr>
              <a:t>names.add("Cindy"); </a:t>
            </a:r>
          </a:p>
          <a:p>
            <a:pPr marL="236538" indent="-236538">
              <a:spcBef>
                <a:spcPts val="1200"/>
              </a:spcBef>
              <a:buFontTx/>
              <a:buChar char="•"/>
            </a:pPr>
            <a:r>
              <a:rPr lang="en-US" sz="2400"/>
              <a:t> </a:t>
            </a:r>
            <a:r>
              <a:rPr lang="en-US" sz="2400">
                <a:solidFill>
                  <a:srgbClr val="6E7069"/>
                </a:solidFill>
                <a:latin typeface="Courier New" pitchFamily="-107" charset="0"/>
              </a:rPr>
              <a:t>size</a:t>
            </a:r>
            <a:r>
              <a:rPr lang="en-US" sz="2400">
                <a:latin typeface="Courier New" pitchFamily="-107" charset="0"/>
                <a:cs typeface="Courier New" pitchFamily="-107" charset="0"/>
              </a:rPr>
              <a:t> </a:t>
            </a:r>
            <a:r>
              <a:rPr lang="en-US" sz="2400"/>
              <a:t>method yields number of elements</a:t>
            </a:r>
            <a:endParaRPr lang="en-US" sz="2000">
              <a:latin typeface="Courier New" pitchFamily="-107" charset="0"/>
            </a:endParaRPr>
          </a:p>
        </p:txBody>
      </p:sp>
    </p:spTree>
    <p:extLst>
      <p:ext uri="{BB962C8B-B14F-4D97-AF65-F5344CB8AC3E}">
        <p14:creationId xmlns:p14="http://schemas.microsoft.com/office/powerpoint/2010/main" val="38813039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ChangeArrowheads="1"/>
          </p:cNvSpPr>
          <p:nvPr/>
        </p:nvSpPr>
        <p:spPr bwMode="auto">
          <a:xfrm>
            <a:off x="0" y="879475"/>
            <a:ext cx="9144000" cy="209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marL="293688">
              <a:spcBef>
                <a:spcPts val="1200"/>
              </a:spcBef>
            </a:pPr>
            <a:r>
              <a:rPr lang="en-US" sz="2400"/>
              <a:t>To add an object to the end of the array list, use the </a:t>
            </a:r>
            <a:r>
              <a:rPr lang="en-US" sz="2400">
                <a:solidFill>
                  <a:srgbClr val="6E7069"/>
                </a:solidFill>
                <a:latin typeface="Courier New" pitchFamily="-107" charset="0"/>
              </a:rPr>
              <a:t>add</a:t>
            </a:r>
            <a:r>
              <a:rPr lang="en-US" sz="2400">
                <a:latin typeface="Courier New" pitchFamily="-107" charset="0"/>
                <a:cs typeface="Courier New" pitchFamily="-107" charset="0"/>
              </a:rPr>
              <a:t> </a:t>
            </a:r>
            <a:r>
              <a:rPr lang="en-US" sz="2400"/>
              <a:t>method:</a:t>
            </a:r>
            <a:endParaRPr lang="en-US" sz="2400">
              <a:latin typeface="Courier New" pitchFamily="-107" charset="0"/>
              <a:cs typeface="Courier New" pitchFamily="-107" charset="0"/>
            </a:endParaRPr>
          </a:p>
          <a:p>
            <a:pPr marL="750888" lvl="1" indent="-293688">
              <a:spcBef>
                <a:spcPts val="1200"/>
              </a:spcBef>
            </a:pPr>
            <a:r>
              <a:rPr lang="en-US" sz="2400">
                <a:solidFill>
                  <a:srgbClr val="6E7069"/>
                </a:solidFill>
                <a:latin typeface="Courier New" pitchFamily="-107" charset="0"/>
                <a:cs typeface="Courier New" pitchFamily="-107" charset="0"/>
              </a:rPr>
              <a:t>names.add("Emily");</a:t>
            </a:r>
          </a:p>
          <a:p>
            <a:pPr marL="750888" lvl="1" indent="-293688"/>
            <a:r>
              <a:rPr lang="en-US" sz="2400">
                <a:solidFill>
                  <a:srgbClr val="6E7069"/>
                </a:solidFill>
                <a:latin typeface="Courier New" pitchFamily="-107" charset="0"/>
                <a:cs typeface="Courier New" pitchFamily="-107" charset="0"/>
              </a:rPr>
              <a:t>names.add("Bob");</a:t>
            </a:r>
          </a:p>
          <a:p>
            <a:pPr marL="750888" lvl="1" indent="-293688"/>
            <a:r>
              <a:rPr lang="en-US" sz="2400">
                <a:solidFill>
                  <a:srgbClr val="6E7069"/>
                </a:solidFill>
                <a:latin typeface="Courier New" pitchFamily="-107" charset="0"/>
                <a:cs typeface="Courier New" pitchFamily="-107" charset="0"/>
              </a:rPr>
              <a:t>names.add("Cindy");</a:t>
            </a:r>
            <a:endParaRPr lang="en-US">
              <a:solidFill>
                <a:srgbClr val="6E7069"/>
              </a:solidFill>
              <a:latin typeface="Courier New" pitchFamily="-107" charset="0"/>
              <a:cs typeface="Courier New" pitchFamily="-107" charset="0"/>
            </a:endParaRPr>
          </a:p>
        </p:txBody>
      </p:sp>
      <p:sp>
        <p:nvSpPr>
          <p:cNvPr id="64515" name="Text Box 6"/>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107" charset="-128"/>
              </a:defRPr>
            </a:lvl1pPr>
            <a:lvl2pPr marL="37931725" indent="-37474525" eaLnBrk="0" hangingPunct="0">
              <a:defRPr sz="2400">
                <a:solidFill>
                  <a:schemeClr val="tx1"/>
                </a:solidFill>
                <a:latin typeface="Arial" charset="0"/>
                <a:ea typeface="ＭＳ Ｐゴシック" pitchFamily="-107" charset="-128"/>
              </a:defRPr>
            </a:lvl2pPr>
            <a:lvl3pPr eaLnBrk="0" hangingPunct="0">
              <a:defRPr sz="2400">
                <a:solidFill>
                  <a:schemeClr val="tx1"/>
                </a:solidFill>
                <a:latin typeface="Arial" charset="0"/>
                <a:ea typeface="ＭＳ Ｐゴシック" pitchFamily="-107" charset="-128"/>
              </a:defRPr>
            </a:lvl3pPr>
            <a:lvl4pPr eaLnBrk="0" hangingPunct="0">
              <a:defRPr sz="2400">
                <a:solidFill>
                  <a:schemeClr val="tx1"/>
                </a:solidFill>
                <a:latin typeface="Arial" charset="0"/>
                <a:ea typeface="ＭＳ Ｐゴシック" pitchFamily="-107" charset="-128"/>
              </a:defRPr>
            </a:lvl4pPr>
            <a:lvl5pPr eaLnBrk="0" hangingPunct="0">
              <a:defRPr sz="2400">
                <a:solidFill>
                  <a:schemeClr val="tx1"/>
                </a:solidFill>
                <a:latin typeface="Arial" charset="0"/>
                <a:ea typeface="ＭＳ Ｐゴシック" pitchFamily="-107" charset="-128"/>
              </a:defRPr>
            </a:lvl5pPr>
            <a:lvl6pPr marL="457200" eaLnBrk="0" fontAlgn="base" hangingPunct="0">
              <a:spcBef>
                <a:spcPct val="0"/>
              </a:spcBef>
              <a:spcAft>
                <a:spcPct val="0"/>
              </a:spcAft>
              <a:defRPr sz="2400">
                <a:solidFill>
                  <a:schemeClr val="tx1"/>
                </a:solidFill>
                <a:latin typeface="Arial" charset="0"/>
                <a:ea typeface="ＭＳ Ｐゴシック" pitchFamily="-107" charset="-128"/>
              </a:defRPr>
            </a:lvl6pPr>
            <a:lvl7pPr marL="914400" eaLnBrk="0" fontAlgn="base" hangingPunct="0">
              <a:spcBef>
                <a:spcPct val="0"/>
              </a:spcBef>
              <a:spcAft>
                <a:spcPct val="0"/>
              </a:spcAft>
              <a:defRPr sz="2400">
                <a:solidFill>
                  <a:schemeClr val="tx1"/>
                </a:solidFill>
                <a:latin typeface="Arial" charset="0"/>
                <a:ea typeface="ＭＳ Ｐゴシック" pitchFamily="-107" charset="-128"/>
              </a:defRPr>
            </a:lvl7pPr>
            <a:lvl8pPr marL="1371600" eaLnBrk="0" fontAlgn="base" hangingPunct="0">
              <a:spcBef>
                <a:spcPct val="0"/>
              </a:spcBef>
              <a:spcAft>
                <a:spcPct val="0"/>
              </a:spcAft>
              <a:defRPr sz="2400">
                <a:solidFill>
                  <a:schemeClr val="tx1"/>
                </a:solidFill>
                <a:latin typeface="Arial" charset="0"/>
                <a:ea typeface="ＭＳ Ｐゴシック" pitchFamily="-107" charset="-128"/>
              </a:defRPr>
            </a:lvl8pPr>
            <a:lvl9pPr marL="1828800" eaLnBrk="0" fontAlgn="base" hangingPunct="0">
              <a:spcBef>
                <a:spcPct val="0"/>
              </a:spcBef>
              <a:spcAft>
                <a:spcPct val="0"/>
              </a:spcAft>
              <a:defRPr sz="2400">
                <a:solidFill>
                  <a:schemeClr val="tx1"/>
                </a:solidFill>
                <a:latin typeface="Arial" charset="0"/>
                <a:ea typeface="ＭＳ Ｐゴシック" pitchFamily="-107" charset="-128"/>
              </a:defRPr>
            </a:lvl9pPr>
          </a:lstStyle>
          <a:p>
            <a:pPr eaLnBrk="1" hangingPunct="1"/>
            <a:r>
              <a:rPr lang="en-US" b="1">
                <a:latin typeface="Lucida Sans" pitchFamily="-107" charset="0"/>
              </a:rPr>
              <a:t>Adding</a:t>
            </a:r>
            <a:r>
              <a:rPr lang="en-US" b="1">
                <a:solidFill>
                  <a:srgbClr val="0033CC"/>
                </a:solidFill>
              </a:rPr>
              <a:t> </a:t>
            </a:r>
            <a:r>
              <a:rPr lang="en-US" b="1">
                <a:latin typeface="Lucida Sans" pitchFamily="-107" charset="0"/>
              </a:rPr>
              <a:t>Elements</a:t>
            </a:r>
          </a:p>
        </p:txBody>
      </p:sp>
      <p:pic>
        <p:nvPicPr>
          <p:cNvPr id="64516" name="Picture 7" descr="on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2286000"/>
            <a:ext cx="269875" cy="26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4517" name="Picture 8" descr="tw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667000"/>
            <a:ext cx="269875" cy="26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4518" name="Picture 7" descr="add-element.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048000"/>
            <a:ext cx="8305800" cy="1968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56796657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ChangeArrowheads="1"/>
          </p:cNvSpPr>
          <p:nvPr/>
        </p:nvSpPr>
        <p:spPr bwMode="auto">
          <a:xfrm>
            <a:off x="0" y="917575"/>
            <a:ext cx="9144000" cy="4371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marL="236538" indent="-236538">
              <a:spcBef>
                <a:spcPts val="1200"/>
              </a:spcBef>
              <a:buFontTx/>
              <a:buChar char="•"/>
            </a:pPr>
            <a:r>
              <a:rPr lang="en-US" sz="2400"/>
              <a:t> To obtain the value an element at an index, use the </a:t>
            </a:r>
            <a:r>
              <a:rPr lang="en-US" sz="2400">
                <a:solidFill>
                  <a:srgbClr val="6E7069"/>
                </a:solidFill>
                <a:latin typeface="Courier New" pitchFamily="-107" charset="0"/>
              </a:rPr>
              <a:t>get</a:t>
            </a:r>
            <a:r>
              <a:rPr lang="en-US" sz="2400">
                <a:latin typeface="Courier New" pitchFamily="-107" charset="0"/>
                <a:cs typeface="Courier New" pitchFamily="-107" charset="0"/>
              </a:rPr>
              <a:t> </a:t>
            </a:r>
            <a:r>
              <a:rPr lang="en-US" sz="2400"/>
              <a:t>method</a:t>
            </a:r>
          </a:p>
          <a:p>
            <a:pPr marL="236538" indent="-236538">
              <a:spcBef>
                <a:spcPts val="1200"/>
              </a:spcBef>
              <a:buFontTx/>
              <a:buChar char="•"/>
            </a:pPr>
            <a:r>
              <a:rPr lang="en-US" sz="2400"/>
              <a:t> Index starts at 0 </a:t>
            </a:r>
          </a:p>
          <a:p>
            <a:pPr marL="236538" indent="-236538">
              <a:spcBef>
                <a:spcPts val="1200"/>
              </a:spcBef>
              <a:buFontTx/>
              <a:buChar char="•"/>
            </a:pPr>
            <a:r>
              <a:rPr lang="en-US" sz="2400"/>
              <a:t> </a:t>
            </a:r>
            <a:r>
              <a:rPr lang="en-US" sz="2400">
                <a:solidFill>
                  <a:srgbClr val="6E7069"/>
                </a:solidFill>
                <a:latin typeface="Courier New" pitchFamily="-107" charset="0"/>
              </a:rPr>
              <a:t>String name = names.get(2);</a:t>
            </a:r>
          </a:p>
          <a:p>
            <a:pPr marL="236538" indent="-236538"/>
            <a:r>
              <a:rPr lang="en-US" sz="2400">
                <a:solidFill>
                  <a:srgbClr val="6E7069"/>
                </a:solidFill>
                <a:latin typeface="Courier New" pitchFamily="-107" charset="0"/>
              </a:rPr>
              <a:t>// gets the third element of the array list </a:t>
            </a:r>
          </a:p>
          <a:p>
            <a:pPr marL="236538" indent="-236538">
              <a:spcBef>
                <a:spcPts val="1200"/>
              </a:spcBef>
              <a:buFontTx/>
              <a:buChar char="•"/>
            </a:pPr>
            <a:r>
              <a:rPr lang="en-US" sz="2400"/>
              <a:t> Bounds error if index is out of range </a:t>
            </a:r>
          </a:p>
          <a:p>
            <a:pPr marL="236538" indent="-236538">
              <a:spcBef>
                <a:spcPts val="1200"/>
              </a:spcBef>
              <a:buFontTx/>
              <a:buChar char="•"/>
            </a:pPr>
            <a:r>
              <a:rPr lang="en-US" sz="2400"/>
              <a:t> Most common bounds error: </a:t>
            </a:r>
          </a:p>
          <a:p>
            <a:pPr marL="693738" lvl="1" indent="-236538">
              <a:spcBef>
                <a:spcPts val="1200"/>
              </a:spcBef>
            </a:pPr>
            <a:r>
              <a:rPr lang="en-US" sz="2000">
                <a:solidFill>
                  <a:srgbClr val="6E7069"/>
                </a:solidFill>
                <a:latin typeface="Courier New" pitchFamily="-107" charset="0"/>
              </a:rPr>
              <a:t>int i = names.size();</a:t>
            </a:r>
          </a:p>
          <a:p>
            <a:pPr marL="693738" lvl="1" indent="-236538"/>
            <a:r>
              <a:rPr lang="en-US" sz="2000">
                <a:solidFill>
                  <a:srgbClr val="6E7069"/>
                </a:solidFill>
                <a:latin typeface="Courier New" pitchFamily="-107" charset="0"/>
              </a:rPr>
              <a:t>name = names.get(i); // Error </a:t>
            </a:r>
          </a:p>
          <a:p>
            <a:pPr marL="693738" lvl="1" indent="-236538"/>
            <a:r>
              <a:rPr lang="en-US" sz="2000">
                <a:solidFill>
                  <a:srgbClr val="6E7069"/>
                </a:solidFill>
                <a:latin typeface="Courier New" pitchFamily="-107" charset="0"/>
              </a:rPr>
              <a:t>// legal index values are 0 ... i-1</a:t>
            </a:r>
          </a:p>
        </p:txBody>
      </p:sp>
      <p:sp>
        <p:nvSpPr>
          <p:cNvPr id="65539" name="Text Box 4"/>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107" charset="-128"/>
              </a:defRPr>
            </a:lvl1pPr>
            <a:lvl2pPr marL="37931725" indent="-37474525" eaLnBrk="0" hangingPunct="0">
              <a:defRPr sz="2400">
                <a:solidFill>
                  <a:schemeClr val="tx1"/>
                </a:solidFill>
                <a:latin typeface="Arial" charset="0"/>
                <a:ea typeface="ＭＳ Ｐゴシック" pitchFamily="-107" charset="-128"/>
              </a:defRPr>
            </a:lvl2pPr>
            <a:lvl3pPr eaLnBrk="0" hangingPunct="0">
              <a:defRPr sz="2400">
                <a:solidFill>
                  <a:schemeClr val="tx1"/>
                </a:solidFill>
                <a:latin typeface="Arial" charset="0"/>
                <a:ea typeface="ＭＳ Ｐゴシック" pitchFamily="-107" charset="-128"/>
              </a:defRPr>
            </a:lvl3pPr>
            <a:lvl4pPr eaLnBrk="0" hangingPunct="0">
              <a:defRPr sz="2400">
                <a:solidFill>
                  <a:schemeClr val="tx1"/>
                </a:solidFill>
                <a:latin typeface="Arial" charset="0"/>
                <a:ea typeface="ＭＳ Ｐゴシック" pitchFamily="-107" charset="-128"/>
              </a:defRPr>
            </a:lvl4pPr>
            <a:lvl5pPr eaLnBrk="0" hangingPunct="0">
              <a:defRPr sz="2400">
                <a:solidFill>
                  <a:schemeClr val="tx1"/>
                </a:solidFill>
                <a:latin typeface="Arial" charset="0"/>
                <a:ea typeface="ＭＳ Ｐゴシック" pitchFamily="-107" charset="-128"/>
              </a:defRPr>
            </a:lvl5pPr>
            <a:lvl6pPr marL="457200" eaLnBrk="0" fontAlgn="base" hangingPunct="0">
              <a:spcBef>
                <a:spcPct val="0"/>
              </a:spcBef>
              <a:spcAft>
                <a:spcPct val="0"/>
              </a:spcAft>
              <a:defRPr sz="2400">
                <a:solidFill>
                  <a:schemeClr val="tx1"/>
                </a:solidFill>
                <a:latin typeface="Arial" charset="0"/>
                <a:ea typeface="ＭＳ Ｐゴシック" pitchFamily="-107" charset="-128"/>
              </a:defRPr>
            </a:lvl6pPr>
            <a:lvl7pPr marL="914400" eaLnBrk="0" fontAlgn="base" hangingPunct="0">
              <a:spcBef>
                <a:spcPct val="0"/>
              </a:spcBef>
              <a:spcAft>
                <a:spcPct val="0"/>
              </a:spcAft>
              <a:defRPr sz="2400">
                <a:solidFill>
                  <a:schemeClr val="tx1"/>
                </a:solidFill>
                <a:latin typeface="Arial" charset="0"/>
                <a:ea typeface="ＭＳ Ｐゴシック" pitchFamily="-107" charset="-128"/>
              </a:defRPr>
            </a:lvl7pPr>
            <a:lvl8pPr marL="1371600" eaLnBrk="0" fontAlgn="base" hangingPunct="0">
              <a:spcBef>
                <a:spcPct val="0"/>
              </a:spcBef>
              <a:spcAft>
                <a:spcPct val="0"/>
              </a:spcAft>
              <a:defRPr sz="2400">
                <a:solidFill>
                  <a:schemeClr val="tx1"/>
                </a:solidFill>
                <a:latin typeface="Arial" charset="0"/>
                <a:ea typeface="ＭＳ Ｐゴシック" pitchFamily="-107" charset="-128"/>
              </a:defRPr>
            </a:lvl8pPr>
            <a:lvl9pPr marL="1828800" eaLnBrk="0" fontAlgn="base" hangingPunct="0">
              <a:spcBef>
                <a:spcPct val="0"/>
              </a:spcBef>
              <a:spcAft>
                <a:spcPct val="0"/>
              </a:spcAft>
              <a:defRPr sz="2400">
                <a:solidFill>
                  <a:schemeClr val="tx1"/>
                </a:solidFill>
                <a:latin typeface="Arial" charset="0"/>
                <a:ea typeface="ＭＳ Ｐゴシック" pitchFamily="-107" charset="-128"/>
              </a:defRPr>
            </a:lvl9pPr>
          </a:lstStyle>
          <a:p>
            <a:pPr eaLnBrk="1" hangingPunct="1"/>
            <a:r>
              <a:rPr lang="en-US" b="1">
                <a:latin typeface="Lucida Sans" pitchFamily="-107" charset="0"/>
              </a:rPr>
              <a:t>Retrieving Array List Elements</a:t>
            </a:r>
          </a:p>
        </p:txBody>
      </p:sp>
    </p:spTree>
    <p:extLst>
      <p:ext uri="{BB962C8B-B14F-4D97-AF65-F5344CB8AC3E}">
        <p14:creationId xmlns:p14="http://schemas.microsoft.com/office/powerpoint/2010/main" val="24468650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4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34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342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342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3427">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3427">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3427">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34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ChangeArrowheads="1"/>
          </p:cNvSpPr>
          <p:nvPr/>
        </p:nvSpPr>
        <p:spPr bwMode="auto">
          <a:xfrm>
            <a:off x="0" y="904875"/>
            <a:ext cx="91440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marL="236538" indent="-236538">
              <a:spcBef>
                <a:spcPts val="1200"/>
              </a:spcBef>
              <a:buFontTx/>
              <a:buChar char="•"/>
            </a:pPr>
            <a:r>
              <a:rPr lang="en-US" sz="2400"/>
              <a:t>To set an element to a new value, use the </a:t>
            </a:r>
            <a:r>
              <a:rPr lang="en-US" sz="2400">
                <a:solidFill>
                  <a:srgbClr val="6E7069"/>
                </a:solidFill>
                <a:latin typeface="Courier New" pitchFamily="-107" charset="0"/>
              </a:rPr>
              <a:t>set</a:t>
            </a:r>
            <a:r>
              <a:rPr lang="en-US" sz="2400">
                <a:latin typeface="Courier New" pitchFamily="-107" charset="0"/>
                <a:cs typeface="Courier New" pitchFamily="-107" charset="0"/>
              </a:rPr>
              <a:t> </a:t>
            </a:r>
            <a:r>
              <a:rPr lang="en-US" sz="2400"/>
              <a:t>method:</a:t>
            </a:r>
          </a:p>
          <a:p>
            <a:pPr marL="693738" lvl="1" indent="-236538">
              <a:spcBef>
                <a:spcPts val="1200"/>
              </a:spcBef>
            </a:pPr>
            <a:r>
              <a:rPr lang="en-US" sz="2000">
                <a:latin typeface="Courier New" pitchFamily="-107" charset="0"/>
                <a:cs typeface="Courier New" pitchFamily="-107" charset="0"/>
              </a:rPr>
              <a:t> </a:t>
            </a:r>
            <a:r>
              <a:rPr lang="en-US" sz="2000">
                <a:solidFill>
                  <a:srgbClr val="6E7069"/>
                </a:solidFill>
                <a:latin typeface="Courier New" pitchFamily="-107" charset="0"/>
                <a:cs typeface="Courier New" pitchFamily="-107" charset="0"/>
              </a:rPr>
              <a:t>names.set(2, </a:t>
            </a:r>
            <a:r>
              <a:rPr lang="en-US" sz="2000">
                <a:solidFill>
                  <a:srgbClr val="6E7069"/>
                </a:solidFill>
              </a:rPr>
              <a:t>"</a:t>
            </a:r>
            <a:r>
              <a:rPr lang="en-US" sz="2000">
                <a:solidFill>
                  <a:srgbClr val="6E7069"/>
                </a:solidFill>
                <a:latin typeface="Courier New" pitchFamily="-107" charset="0"/>
                <a:cs typeface="Courier New" pitchFamily="-107" charset="0"/>
              </a:rPr>
              <a:t>Carolyn</a:t>
            </a:r>
            <a:r>
              <a:rPr lang="en-US" sz="2000">
                <a:solidFill>
                  <a:srgbClr val="6E7069"/>
                </a:solidFill>
              </a:rPr>
              <a:t>"</a:t>
            </a:r>
            <a:r>
              <a:rPr lang="en-US" sz="2000">
                <a:solidFill>
                  <a:srgbClr val="6E7069"/>
                </a:solidFill>
                <a:latin typeface="Courier New" pitchFamily="-107" charset="0"/>
                <a:cs typeface="Courier New" pitchFamily="-107" charset="0"/>
              </a:rPr>
              <a:t>);</a:t>
            </a:r>
          </a:p>
        </p:txBody>
      </p:sp>
      <p:sp>
        <p:nvSpPr>
          <p:cNvPr id="66563" name="Text Box 4"/>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107" charset="-128"/>
              </a:defRPr>
            </a:lvl1pPr>
            <a:lvl2pPr marL="37931725" indent="-37474525" eaLnBrk="0" hangingPunct="0">
              <a:defRPr sz="2400">
                <a:solidFill>
                  <a:schemeClr val="tx1"/>
                </a:solidFill>
                <a:latin typeface="Arial" charset="0"/>
                <a:ea typeface="ＭＳ Ｐゴシック" pitchFamily="-107" charset="-128"/>
              </a:defRPr>
            </a:lvl2pPr>
            <a:lvl3pPr eaLnBrk="0" hangingPunct="0">
              <a:defRPr sz="2400">
                <a:solidFill>
                  <a:schemeClr val="tx1"/>
                </a:solidFill>
                <a:latin typeface="Arial" charset="0"/>
                <a:ea typeface="ＭＳ Ｐゴシック" pitchFamily="-107" charset="-128"/>
              </a:defRPr>
            </a:lvl3pPr>
            <a:lvl4pPr eaLnBrk="0" hangingPunct="0">
              <a:defRPr sz="2400">
                <a:solidFill>
                  <a:schemeClr val="tx1"/>
                </a:solidFill>
                <a:latin typeface="Arial" charset="0"/>
                <a:ea typeface="ＭＳ Ｐゴシック" pitchFamily="-107" charset="-128"/>
              </a:defRPr>
            </a:lvl4pPr>
            <a:lvl5pPr eaLnBrk="0" hangingPunct="0">
              <a:defRPr sz="2400">
                <a:solidFill>
                  <a:schemeClr val="tx1"/>
                </a:solidFill>
                <a:latin typeface="Arial" charset="0"/>
                <a:ea typeface="ＭＳ Ｐゴシック" pitchFamily="-107" charset="-128"/>
              </a:defRPr>
            </a:lvl5pPr>
            <a:lvl6pPr marL="457200" eaLnBrk="0" fontAlgn="base" hangingPunct="0">
              <a:spcBef>
                <a:spcPct val="0"/>
              </a:spcBef>
              <a:spcAft>
                <a:spcPct val="0"/>
              </a:spcAft>
              <a:defRPr sz="2400">
                <a:solidFill>
                  <a:schemeClr val="tx1"/>
                </a:solidFill>
                <a:latin typeface="Arial" charset="0"/>
                <a:ea typeface="ＭＳ Ｐゴシック" pitchFamily="-107" charset="-128"/>
              </a:defRPr>
            </a:lvl6pPr>
            <a:lvl7pPr marL="914400" eaLnBrk="0" fontAlgn="base" hangingPunct="0">
              <a:spcBef>
                <a:spcPct val="0"/>
              </a:spcBef>
              <a:spcAft>
                <a:spcPct val="0"/>
              </a:spcAft>
              <a:defRPr sz="2400">
                <a:solidFill>
                  <a:schemeClr val="tx1"/>
                </a:solidFill>
                <a:latin typeface="Arial" charset="0"/>
                <a:ea typeface="ＭＳ Ｐゴシック" pitchFamily="-107" charset="-128"/>
              </a:defRPr>
            </a:lvl7pPr>
            <a:lvl8pPr marL="1371600" eaLnBrk="0" fontAlgn="base" hangingPunct="0">
              <a:spcBef>
                <a:spcPct val="0"/>
              </a:spcBef>
              <a:spcAft>
                <a:spcPct val="0"/>
              </a:spcAft>
              <a:defRPr sz="2400">
                <a:solidFill>
                  <a:schemeClr val="tx1"/>
                </a:solidFill>
                <a:latin typeface="Arial" charset="0"/>
                <a:ea typeface="ＭＳ Ｐゴシック" pitchFamily="-107" charset="-128"/>
              </a:defRPr>
            </a:lvl8pPr>
            <a:lvl9pPr marL="1828800" eaLnBrk="0" fontAlgn="base" hangingPunct="0">
              <a:spcBef>
                <a:spcPct val="0"/>
              </a:spcBef>
              <a:spcAft>
                <a:spcPct val="0"/>
              </a:spcAft>
              <a:defRPr sz="2400">
                <a:solidFill>
                  <a:schemeClr val="tx1"/>
                </a:solidFill>
                <a:latin typeface="Arial" charset="0"/>
                <a:ea typeface="ＭＳ Ｐゴシック" pitchFamily="-107" charset="-128"/>
              </a:defRPr>
            </a:lvl9pPr>
          </a:lstStyle>
          <a:p>
            <a:pPr eaLnBrk="1" hangingPunct="1"/>
            <a:r>
              <a:rPr lang="en-US" b="1">
                <a:latin typeface="Lucida Sans" pitchFamily="-107" charset="0"/>
              </a:rPr>
              <a:t>Setting</a:t>
            </a:r>
            <a:r>
              <a:rPr lang="en-US" b="1">
                <a:solidFill>
                  <a:srgbClr val="0033CC"/>
                </a:solidFill>
              </a:rPr>
              <a:t> </a:t>
            </a:r>
            <a:r>
              <a:rPr lang="en-US" b="1">
                <a:latin typeface="Lucida Sans" pitchFamily="-107" charset="0"/>
              </a:rPr>
              <a:t>Elements</a:t>
            </a:r>
          </a:p>
        </p:txBody>
      </p:sp>
    </p:spTree>
    <p:extLst>
      <p:ext uri="{BB962C8B-B14F-4D97-AF65-F5344CB8AC3E}">
        <p14:creationId xmlns:p14="http://schemas.microsoft.com/office/powerpoint/2010/main" val="711893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4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ChangeArrowheads="1"/>
          </p:cNvSpPr>
          <p:nvPr/>
        </p:nvSpPr>
        <p:spPr bwMode="auto">
          <a:xfrm>
            <a:off x="0" y="1101725"/>
            <a:ext cx="91440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marL="236538" indent="-236538">
              <a:spcBef>
                <a:spcPts val="1200"/>
              </a:spcBef>
              <a:buFontTx/>
              <a:buChar char="•"/>
            </a:pPr>
            <a:r>
              <a:rPr lang="en-US" sz="2400"/>
              <a:t>To remove an element at an index, use the </a:t>
            </a:r>
            <a:r>
              <a:rPr lang="en-US" sz="2400">
                <a:solidFill>
                  <a:srgbClr val="6E7069"/>
                </a:solidFill>
                <a:latin typeface="Courier New" pitchFamily="-107" charset="0"/>
              </a:rPr>
              <a:t>remove </a:t>
            </a:r>
            <a:r>
              <a:rPr lang="en-US" sz="2400"/>
              <a:t>method:</a:t>
            </a:r>
          </a:p>
          <a:p>
            <a:pPr marL="693738" lvl="1" indent="-236538">
              <a:spcBef>
                <a:spcPts val="1200"/>
              </a:spcBef>
            </a:pPr>
            <a:r>
              <a:rPr lang="en-US" sz="2000">
                <a:latin typeface="Courier New" pitchFamily="-107" charset="0"/>
                <a:cs typeface="Courier New" pitchFamily="-107" charset="0"/>
              </a:rPr>
              <a:t> </a:t>
            </a:r>
            <a:r>
              <a:rPr lang="en-US" sz="2000">
                <a:solidFill>
                  <a:srgbClr val="6E7069"/>
                </a:solidFill>
                <a:latin typeface="Courier New" pitchFamily="-107" charset="0"/>
                <a:cs typeface="Courier New" pitchFamily="-107" charset="0"/>
              </a:rPr>
              <a:t>names.remove(1);</a:t>
            </a:r>
          </a:p>
        </p:txBody>
      </p:sp>
      <p:sp>
        <p:nvSpPr>
          <p:cNvPr id="67587" name="Text Box 4"/>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107" charset="-128"/>
              </a:defRPr>
            </a:lvl1pPr>
            <a:lvl2pPr marL="37931725" indent="-37474525" eaLnBrk="0" hangingPunct="0">
              <a:defRPr sz="2400">
                <a:solidFill>
                  <a:schemeClr val="tx1"/>
                </a:solidFill>
                <a:latin typeface="Arial" charset="0"/>
                <a:ea typeface="ＭＳ Ｐゴシック" pitchFamily="-107" charset="-128"/>
              </a:defRPr>
            </a:lvl2pPr>
            <a:lvl3pPr eaLnBrk="0" hangingPunct="0">
              <a:defRPr sz="2400">
                <a:solidFill>
                  <a:schemeClr val="tx1"/>
                </a:solidFill>
                <a:latin typeface="Arial" charset="0"/>
                <a:ea typeface="ＭＳ Ｐゴシック" pitchFamily="-107" charset="-128"/>
              </a:defRPr>
            </a:lvl3pPr>
            <a:lvl4pPr eaLnBrk="0" hangingPunct="0">
              <a:defRPr sz="2400">
                <a:solidFill>
                  <a:schemeClr val="tx1"/>
                </a:solidFill>
                <a:latin typeface="Arial" charset="0"/>
                <a:ea typeface="ＭＳ Ｐゴシック" pitchFamily="-107" charset="-128"/>
              </a:defRPr>
            </a:lvl4pPr>
            <a:lvl5pPr eaLnBrk="0" hangingPunct="0">
              <a:defRPr sz="2400">
                <a:solidFill>
                  <a:schemeClr val="tx1"/>
                </a:solidFill>
                <a:latin typeface="Arial" charset="0"/>
                <a:ea typeface="ＭＳ Ｐゴシック" pitchFamily="-107" charset="-128"/>
              </a:defRPr>
            </a:lvl5pPr>
            <a:lvl6pPr marL="457200" eaLnBrk="0" fontAlgn="base" hangingPunct="0">
              <a:spcBef>
                <a:spcPct val="0"/>
              </a:spcBef>
              <a:spcAft>
                <a:spcPct val="0"/>
              </a:spcAft>
              <a:defRPr sz="2400">
                <a:solidFill>
                  <a:schemeClr val="tx1"/>
                </a:solidFill>
                <a:latin typeface="Arial" charset="0"/>
                <a:ea typeface="ＭＳ Ｐゴシック" pitchFamily="-107" charset="-128"/>
              </a:defRPr>
            </a:lvl6pPr>
            <a:lvl7pPr marL="914400" eaLnBrk="0" fontAlgn="base" hangingPunct="0">
              <a:spcBef>
                <a:spcPct val="0"/>
              </a:spcBef>
              <a:spcAft>
                <a:spcPct val="0"/>
              </a:spcAft>
              <a:defRPr sz="2400">
                <a:solidFill>
                  <a:schemeClr val="tx1"/>
                </a:solidFill>
                <a:latin typeface="Arial" charset="0"/>
                <a:ea typeface="ＭＳ Ｐゴシック" pitchFamily="-107" charset="-128"/>
              </a:defRPr>
            </a:lvl7pPr>
            <a:lvl8pPr marL="1371600" eaLnBrk="0" fontAlgn="base" hangingPunct="0">
              <a:spcBef>
                <a:spcPct val="0"/>
              </a:spcBef>
              <a:spcAft>
                <a:spcPct val="0"/>
              </a:spcAft>
              <a:defRPr sz="2400">
                <a:solidFill>
                  <a:schemeClr val="tx1"/>
                </a:solidFill>
                <a:latin typeface="Arial" charset="0"/>
                <a:ea typeface="ＭＳ Ｐゴシック" pitchFamily="-107" charset="-128"/>
              </a:defRPr>
            </a:lvl8pPr>
            <a:lvl9pPr marL="1828800" eaLnBrk="0" fontAlgn="base" hangingPunct="0">
              <a:spcBef>
                <a:spcPct val="0"/>
              </a:spcBef>
              <a:spcAft>
                <a:spcPct val="0"/>
              </a:spcAft>
              <a:defRPr sz="2400">
                <a:solidFill>
                  <a:schemeClr val="tx1"/>
                </a:solidFill>
                <a:latin typeface="Arial" charset="0"/>
                <a:ea typeface="ＭＳ Ｐゴシック" pitchFamily="-107" charset="-128"/>
              </a:defRPr>
            </a:lvl9pPr>
          </a:lstStyle>
          <a:p>
            <a:pPr eaLnBrk="1" hangingPunct="1"/>
            <a:r>
              <a:rPr lang="en-US" b="1">
                <a:latin typeface="Lucida Sans" pitchFamily="-107" charset="0"/>
              </a:rPr>
              <a:t>Removing</a:t>
            </a:r>
            <a:r>
              <a:rPr lang="en-US" b="1">
                <a:solidFill>
                  <a:srgbClr val="0033CC"/>
                </a:solidFill>
              </a:rPr>
              <a:t> </a:t>
            </a:r>
            <a:r>
              <a:rPr lang="en-US" b="1">
                <a:latin typeface="Lucida Sans" pitchFamily="-107" charset="0"/>
              </a:rPr>
              <a:t>Elements</a:t>
            </a:r>
          </a:p>
        </p:txBody>
      </p:sp>
    </p:spTree>
    <p:extLst>
      <p:ext uri="{BB962C8B-B14F-4D97-AF65-F5344CB8AC3E}">
        <p14:creationId xmlns:p14="http://schemas.microsoft.com/office/powerpoint/2010/main" val="24334645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4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Requirements/Tools</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Introduction to Java Programming – Liang (10</a:t>
            </a:r>
            <a:r>
              <a:rPr lang="en-US" baseline="30000" dirty="0"/>
              <a:t>th</a:t>
            </a:r>
            <a:r>
              <a:rPr lang="en-US" dirty="0"/>
              <a:t> edition)</a:t>
            </a:r>
          </a:p>
          <a:p>
            <a:r>
              <a:rPr lang="en-US" dirty="0"/>
              <a:t>My Programming Lab</a:t>
            </a:r>
          </a:p>
          <a:p>
            <a:r>
              <a:rPr lang="en-US" dirty="0"/>
              <a:t>Java 10 recommended, Java 8 or higher – Required for JavaFX</a:t>
            </a:r>
          </a:p>
          <a:p>
            <a:r>
              <a:rPr lang="en-US" dirty="0"/>
              <a:t>Your choice of IDE</a:t>
            </a:r>
          </a:p>
          <a:p>
            <a:pPr lvl="1"/>
            <a:r>
              <a:rPr lang="en-US" dirty="0"/>
              <a:t>Eclipse – Strongly recommended</a:t>
            </a:r>
          </a:p>
          <a:p>
            <a:pPr lvl="1"/>
            <a:r>
              <a:rPr lang="en-US" dirty="0"/>
              <a:t>Net Beans</a:t>
            </a:r>
          </a:p>
          <a:p>
            <a:pPr lvl="1"/>
            <a:r>
              <a:rPr lang="en-US" dirty="0"/>
              <a:t>Dr. Java – Strongly not recommended</a:t>
            </a:r>
          </a:p>
          <a:p>
            <a:pPr lvl="1"/>
            <a:r>
              <a:rPr lang="en-US" dirty="0"/>
              <a:t>Others</a:t>
            </a:r>
          </a:p>
          <a:p>
            <a:r>
              <a:rPr lang="en-US" dirty="0"/>
              <a:t>Coding Bat</a:t>
            </a:r>
          </a:p>
          <a:p>
            <a:r>
              <a:rPr lang="en-US" dirty="0" err="1"/>
              <a:t>Lynda.com</a:t>
            </a:r>
            <a:endParaRPr lang="en-US" dirty="0"/>
          </a:p>
        </p:txBody>
      </p:sp>
    </p:spTree>
    <p:extLst>
      <p:ext uri="{BB962C8B-B14F-4D97-AF65-F5344CB8AC3E}">
        <p14:creationId xmlns:p14="http://schemas.microsoft.com/office/powerpoint/2010/main" val="404395427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ChangeArrowheads="1"/>
          </p:cNvSpPr>
          <p:nvPr/>
        </p:nvSpPr>
        <p:spPr bwMode="auto">
          <a:xfrm>
            <a:off x="0" y="914400"/>
            <a:ext cx="8763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eaLnBrk="0" hangingPunct="0"/>
            <a:r>
              <a:rPr lang="en-US" sz="2400"/>
              <a:t>There are wrapper classes for all eight primitive types:</a:t>
            </a:r>
            <a:endParaRPr lang="en-US"/>
          </a:p>
        </p:txBody>
      </p:sp>
      <p:sp>
        <p:nvSpPr>
          <p:cNvPr id="80899" name="Text Box 6"/>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107" charset="-128"/>
              </a:defRPr>
            </a:lvl1pPr>
            <a:lvl2pPr marL="37931725" indent="-37474525" eaLnBrk="0" hangingPunct="0">
              <a:defRPr sz="2400">
                <a:solidFill>
                  <a:schemeClr val="tx1"/>
                </a:solidFill>
                <a:latin typeface="Arial" charset="0"/>
                <a:ea typeface="ＭＳ Ｐゴシック" pitchFamily="-107" charset="-128"/>
              </a:defRPr>
            </a:lvl2pPr>
            <a:lvl3pPr eaLnBrk="0" hangingPunct="0">
              <a:defRPr sz="2400">
                <a:solidFill>
                  <a:schemeClr val="tx1"/>
                </a:solidFill>
                <a:latin typeface="Arial" charset="0"/>
                <a:ea typeface="ＭＳ Ｐゴシック" pitchFamily="-107" charset="-128"/>
              </a:defRPr>
            </a:lvl3pPr>
            <a:lvl4pPr eaLnBrk="0" hangingPunct="0">
              <a:defRPr sz="2400">
                <a:solidFill>
                  <a:schemeClr val="tx1"/>
                </a:solidFill>
                <a:latin typeface="Arial" charset="0"/>
                <a:ea typeface="ＭＳ Ｐゴシック" pitchFamily="-107" charset="-128"/>
              </a:defRPr>
            </a:lvl4pPr>
            <a:lvl5pPr eaLnBrk="0" hangingPunct="0">
              <a:defRPr sz="2400">
                <a:solidFill>
                  <a:schemeClr val="tx1"/>
                </a:solidFill>
                <a:latin typeface="Arial" charset="0"/>
                <a:ea typeface="ＭＳ Ｐゴシック" pitchFamily="-107" charset="-128"/>
              </a:defRPr>
            </a:lvl5pPr>
            <a:lvl6pPr marL="457200" eaLnBrk="0" fontAlgn="base" hangingPunct="0">
              <a:spcBef>
                <a:spcPct val="0"/>
              </a:spcBef>
              <a:spcAft>
                <a:spcPct val="0"/>
              </a:spcAft>
              <a:defRPr sz="2400">
                <a:solidFill>
                  <a:schemeClr val="tx1"/>
                </a:solidFill>
                <a:latin typeface="Arial" charset="0"/>
                <a:ea typeface="ＭＳ Ｐゴシック" pitchFamily="-107" charset="-128"/>
              </a:defRPr>
            </a:lvl6pPr>
            <a:lvl7pPr marL="914400" eaLnBrk="0" fontAlgn="base" hangingPunct="0">
              <a:spcBef>
                <a:spcPct val="0"/>
              </a:spcBef>
              <a:spcAft>
                <a:spcPct val="0"/>
              </a:spcAft>
              <a:defRPr sz="2400">
                <a:solidFill>
                  <a:schemeClr val="tx1"/>
                </a:solidFill>
                <a:latin typeface="Arial" charset="0"/>
                <a:ea typeface="ＭＳ Ｐゴシック" pitchFamily="-107" charset="-128"/>
              </a:defRPr>
            </a:lvl7pPr>
            <a:lvl8pPr marL="1371600" eaLnBrk="0" fontAlgn="base" hangingPunct="0">
              <a:spcBef>
                <a:spcPct val="0"/>
              </a:spcBef>
              <a:spcAft>
                <a:spcPct val="0"/>
              </a:spcAft>
              <a:defRPr sz="2400">
                <a:solidFill>
                  <a:schemeClr val="tx1"/>
                </a:solidFill>
                <a:latin typeface="Arial" charset="0"/>
                <a:ea typeface="ＭＳ Ｐゴシック" pitchFamily="-107" charset="-128"/>
              </a:defRPr>
            </a:lvl8pPr>
            <a:lvl9pPr marL="1828800" eaLnBrk="0" fontAlgn="base" hangingPunct="0">
              <a:spcBef>
                <a:spcPct val="0"/>
              </a:spcBef>
              <a:spcAft>
                <a:spcPct val="0"/>
              </a:spcAft>
              <a:defRPr sz="2400">
                <a:solidFill>
                  <a:schemeClr val="tx1"/>
                </a:solidFill>
                <a:latin typeface="Arial" charset="0"/>
                <a:ea typeface="ＭＳ Ｐゴシック" pitchFamily="-107" charset="-128"/>
              </a:defRPr>
            </a:lvl9pPr>
          </a:lstStyle>
          <a:p>
            <a:pPr eaLnBrk="1" hangingPunct="1"/>
            <a:r>
              <a:rPr lang="en-US" b="1">
                <a:latin typeface="Lucida Sans" pitchFamily="-107" charset="0"/>
              </a:rPr>
              <a:t>Wrappers</a:t>
            </a:r>
          </a:p>
        </p:txBody>
      </p:sp>
      <p:pic>
        <p:nvPicPr>
          <p:cNvPr id="80900" name="Picture 7" descr="wrapp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50" y="1447800"/>
            <a:ext cx="4413250" cy="510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05201371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ChangeArrowheads="1"/>
          </p:cNvSpPr>
          <p:nvPr/>
        </p:nvSpPr>
        <p:spPr bwMode="auto">
          <a:xfrm>
            <a:off x="49213" y="1106488"/>
            <a:ext cx="9094787" cy="5000625"/>
          </a:xfrm>
          <a:prstGeom prst="rect">
            <a:avLst/>
          </a:prstGeom>
          <a:noFill/>
          <a:ln w="9525">
            <a:noFill/>
            <a:miter lim="800000"/>
            <a:headEnd/>
            <a:tailEnd/>
          </a:ln>
        </p:spPr>
        <p:txBody>
          <a:bodyPr anchor="ctr">
            <a:spAutoFit/>
          </a:bodyPr>
          <a:lstStyle/>
          <a:p>
            <a:pPr marL="236538" indent="-236538">
              <a:spcBef>
                <a:spcPts val="1200"/>
              </a:spcBef>
              <a:buFontTx/>
              <a:buChar char="•"/>
            </a:pPr>
            <a:r>
              <a:rPr lang="en-US" sz="2400" b="1"/>
              <a:t>Auto-boxing:</a:t>
            </a:r>
            <a:r>
              <a:rPr lang="en-US" sz="2400"/>
              <a:t> Automatic conversion between primitive types and the corresponding wrapper classes:</a:t>
            </a:r>
          </a:p>
          <a:p>
            <a:pPr lvl="1">
              <a:spcBef>
                <a:spcPts val="1200"/>
              </a:spcBef>
            </a:pPr>
            <a:r>
              <a:rPr lang="en-US" sz="2000">
                <a:solidFill>
                  <a:srgbClr val="6E7069"/>
                </a:solidFill>
                <a:latin typeface="Courier New" pitchFamily="-107" charset="0"/>
              </a:rPr>
              <a:t>Double d = 29.95; // auto-boxing; same as</a:t>
            </a:r>
          </a:p>
          <a:p>
            <a:pPr lvl="1"/>
            <a:r>
              <a:rPr lang="en-US" sz="2000">
                <a:solidFill>
                  <a:srgbClr val="6E7069"/>
                </a:solidFill>
                <a:latin typeface="Courier New" pitchFamily="-107" charset="0"/>
              </a:rPr>
              <a:t>                  // Double d = new Double(29.95);</a:t>
            </a:r>
          </a:p>
          <a:p>
            <a:pPr lvl="1"/>
            <a:r>
              <a:rPr lang="en-US" sz="2000">
                <a:solidFill>
                  <a:srgbClr val="6E7069"/>
                </a:solidFill>
                <a:latin typeface="Courier New" pitchFamily="-107" charset="0"/>
              </a:rPr>
              <a:t>double x = d; // auto-unboxing; same as</a:t>
            </a:r>
          </a:p>
          <a:p>
            <a:pPr lvl="1"/>
            <a:r>
              <a:rPr lang="en-US" sz="2000">
                <a:solidFill>
                  <a:srgbClr val="6E7069"/>
                </a:solidFill>
                <a:latin typeface="Courier New" pitchFamily="-107" charset="0"/>
              </a:rPr>
              <a:t>              // double x = d.doubleValue(); </a:t>
            </a:r>
          </a:p>
          <a:p>
            <a:pPr marL="236538" indent="-236538">
              <a:spcBef>
                <a:spcPts val="1200"/>
              </a:spcBef>
              <a:buFontTx/>
              <a:buChar char="•"/>
            </a:pPr>
            <a:r>
              <a:rPr lang="en-US" sz="2400"/>
              <a:t>Auto-boxing even works inside arithmetic expressions: </a:t>
            </a:r>
          </a:p>
          <a:p>
            <a:pPr lvl="1">
              <a:spcBef>
                <a:spcPts val="600"/>
              </a:spcBef>
            </a:pPr>
            <a:r>
              <a:rPr lang="en-US" sz="2000">
                <a:solidFill>
                  <a:srgbClr val="6E7069"/>
                </a:solidFill>
                <a:latin typeface="Courier New" pitchFamily="-107" charset="0"/>
              </a:rPr>
              <a:t>d = d + 1;</a:t>
            </a:r>
          </a:p>
          <a:p>
            <a:pPr marL="236538" indent="-236538">
              <a:spcBef>
                <a:spcPts val="600"/>
              </a:spcBef>
            </a:pPr>
            <a:r>
              <a:rPr lang="en-US" sz="2400"/>
              <a:t>	Means: </a:t>
            </a:r>
          </a:p>
          <a:p>
            <a:pPr marL="693738" lvl="2" indent="-236538">
              <a:spcBef>
                <a:spcPts val="600"/>
              </a:spcBef>
              <a:buFontTx/>
              <a:buChar char="•"/>
            </a:pPr>
            <a:r>
              <a:rPr lang="en-US" sz="2000" i="1"/>
              <a:t>auto-unbox </a:t>
            </a:r>
            <a:r>
              <a:rPr lang="en-US" sz="2000" i="1">
                <a:solidFill>
                  <a:srgbClr val="6E7069"/>
                </a:solidFill>
                <a:latin typeface="Courier New" pitchFamily="-107" charset="0"/>
                <a:cs typeface="Courier New" pitchFamily="-107" charset="0"/>
              </a:rPr>
              <a:t>d</a:t>
            </a:r>
            <a:r>
              <a:rPr lang="en-US" sz="2000" i="1"/>
              <a:t> into a </a:t>
            </a:r>
            <a:r>
              <a:rPr lang="en-US" sz="2000" i="1">
                <a:solidFill>
                  <a:srgbClr val="6E7069"/>
                </a:solidFill>
                <a:latin typeface="Courier New" pitchFamily="-107" charset="0"/>
              </a:rPr>
              <a:t>double</a:t>
            </a:r>
            <a:r>
              <a:rPr lang="en-US" sz="2000" i="1"/>
              <a:t> </a:t>
            </a:r>
          </a:p>
          <a:p>
            <a:pPr marL="693738" lvl="2" indent="-236538">
              <a:buFontTx/>
              <a:buChar char="•"/>
            </a:pPr>
            <a:r>
              <a:rPr lang="en-US" sz="2000" i="1"/>
              <a:t>add </a:t>
            </a:r>
            <a:r>
              <a:rPr lang="en-US" sz="2000" i="1">
                <a:solidFill>
                  <a:srgbClr val="6E7069"/>
                </a:solidFill>
                <a:latin typeface="Courier New" pitchFamily="-107" charset="0"/>
              </a:rPr>
              <a:t>1</a:t>
            </a:r>
            <a:r>
              <a:rPr lang="en-US" sz="2000" i="1"/>
              <a:t> </a:t>
            </a:r>
          </a:p>
          <a:p>
            <a:pPr marL="693738" lvl="2" indent="-236538">
              <a:buFontTx/>
              <a:buChar char="•"/>
            </a:pPr>
            <a:r>
              <a:rPr lang="en-US" sz="2000" i="1"/>
              <a:t>auto-box the result into a new </a:t>
            </a:r>
            <a:r>
              <a:rPr lang="en-US" sz="2000" i="1">
                <a:solidFill>
                  <a:srgbClr val="6E7069"/>
                </a:solidFill>
                <a:latin typeface="Courier New" pitchFamily="-107" charset="0"/>
              </a:rPr>
              <a:t>Double</a:t>
            </a:r>
            <a:r>
              <a:rPr lang="en-US" sz="2000" i="1">
                <a:solidFill>
                  <a:srgbClr val="6E7069"/>
                </a:solidFill>
              </a:rPr>
              <a:t> </a:t>
            </a:r>
          </a:p>
          <a:p>
            <a:pPr marL="693738" lvl="2" indent="-236538">
              <a:buFontTx/>
              <a:buChar char="•"/>
            </a:pPr>
            <a:r>
              <a:rPr lang="en-US" sz="2000" i="1"/>
              <a:t>store a reference to the newly created wrapper object in </a:t>
            </a:r>
            <a:r>
              <a:rPr lang="en-US" sz="2000" i="1">
                <a:solidFill>
                  <a:srgbClr val="6E7069"/>
                </a:solidFill>
                <a:latin typeface="Courier New" pitchFamily="-107" charset="0"/>
                <a:cs typeface="Courier New" pitchFamily="-107" charset="0"/>
              </a:rPr>
              <a:t>d</a:t>
            </a:r>
            <a:r>
              <a:rPr lang="en-US" sz="2000" i="1"/>
              <a:t> </a:t>
            </a:r>
          </a:p>
        </p:txBody>
      </p:sp>
      <p:sp>
        <p:nvSpPr>
          <p:cNvPr id="81923" name="Text Box 4"/>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107" charset="-128"/>
              </a:defRPr>
            </a:lvl1pPr>
            <a:lvl2pPr marL="37931725" indent="-37474525" eaLnBrk="0" hangingPunct="0">
              <a:defRPr sz="2400">
                <a:solidFill>
                  <a:schemeClr val="tx1"/>
                </a:solidFill>
                <a:latin typeface="Arial" charset="0"/>
                <a:ea typeface="ＭＳ Ｐゴシック" pitchFamily="-107" charset="-128"/>
              </a:defRPr>
            </a:lvl2pPr>
            <a:lvl3pPr eaLnBrk="0" hangingPunct="0">
              <a:defRPr sz="2400">
                <a:solidFill>
                  <a:schemeClr val="tx1"/>
                </a:solidFill>
                <a:latin typeface="Arial" charset="0"/>
                <a:ea typeface="ＭＳ Ｐゴシック" pitchFamily="-107" charset="-128"/>
              </a:defRPr>
            </a:lvl3pPr>
            <a:lvl4pPr eaLnBrk="0" hangingPunct="0">
              <a:defRPr sz="2400">
                <a:solidFill>
                  <a:schemeClr val="tx1"/>
                </a:solidFill>
                <a:latin typeface="Arial" charset="0"/>
                <a:ea typeface="ＭＳ Ｐゴシック" pitchFamily="-107" charset="-128"/>
              </a:defRPr>
            </a:lvl4pPr>
            <a:lvl5pPr eaLnBrk="0" hangingPunct="0">
              <a:defRPr sz="2400">
                <a:solidFill>
                  <a:schemeClr val="tx1"/>
                </a:solidFill>
                <a:latin typeface="Arial" charset="0"/>
                <a:ea typeface="ＭＳ Ｐゴシック" pitchFamily="-107" charset="-128"/>
              </a:defRPr>
            </a:lvl5pPr>
            <a:lvl6pPr marL="457200" eaLnBrk="0" fontAlgn="base" hangingPunct="0">
              <a:spcBef>
                <a:spcPct val="0"/>
              </a:spcBef>
              <a:spcAft>
                <a:spcPct val="0"/>
              </a:spcAft>
              <a:defRPr sz="2400">
                <a:solidFill>
                  <a:schemeClr val="tx1"/>
                </a:solidFill>
                <a:latin typeface="Arial" charset="0"/>
                <a:ea typeface="ＭＳ Ｐゴシック" pitchFamily="-107" charset="-128"/>
              </a:defRPr>
            </a:lvl6pPr>
            <a:lvl7pPr marL="914400" eaLnBrk="0" fontAlgn="base" hangingPunct="0">
              <a:spcBef>
                <a:spcPct val="0"/>
              </a:spcBef>
              <a:spcAft>
                <a:spcPct val="0"/>
              </a:spcAft>
              <a:defRPr sz="2400">
                <a:solidFill>
                  <a:schemeClr val="tx1"/>
                </a:solidFill>
                <a:latin typeface="Arial" charset="0"/>
                <a:ea typeface="ＭＳ Ｐゴシック" pitchFamily="-107" charset="-128"/>
              </a:defRPr>
            </a:lvl7pPr>
            <a:lvl8pPr marL="1371600" eaLnBrk="0" fontAlgn="base" hangingPunct="0">
              <a:spcBef>
                <a:spcPct val="0"/>
              </a:spcBef>
              <a:spcAft>
                <a:spcPct val="0"/>
              </a:spcAft>
              <a:defRPr sz="2400">
                <a:solidFill>
                  <a:schemeClr val="tx1"/>
                </a:solidFill>
                <a:latin typeface="Arial" charset="0"/>
                <a:ea typeface="ＭＳ Ｐゴシック" pitchFamily="-107" charset="-128"/>
              </a:defRPr>
            </a:lvl8pPr>
            <a:lvl9pPr marL="1828800" eaLnBrk="0" fontAlgn="base" hangingPunct="0">
              <a:spcBef>
                <a:spcPct val="0"/>
              </a:spcBef>
              <a:spcAft>
                <a:spcPct val="0"/>
              </a:spcAft>
              <a:defRPr sz="2400">
                <a:solidFill>
                  <a:schemeClr val="tx1"/>
                </a:solidFill>
                <a:latin typeface="Arial" charset="0"/>
                <a:ea typeface="ＭＳ Ｐゴシック" pitchFamily="-107" charset="-128"/>
              </a:defRPr>
            </a:lvl9pPr>
          </a:lstStyle>
          <a:p>
            <a:pPr eaLnBrk="1" hangingPunct="1"/>
            <a:r>
              <a:rPr lang="en-US" b="1">
                <a:latin typeface="Lucida Sans" pitchFamily="-107" charset="0"/>
              </a:rPr>
              <a:t>Auto-boxing</a:t>
            </a:r>
          </a:p>
        </p:txBody>
      </p:sp>
    </p:spTree>
    <p:extLst>
      <p:ext uri="{BB962C8B-B14F-4D97-AF65-F5344CB8AC3E}">
        <p14:creationId xmlns:p14="http://schemas.microsoft.com/office/powerpoint/2010/main" val="20326424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6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6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6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065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65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065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65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65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065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65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065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ChangeArrowheads="1"/>
          </p:cNvSpPr>
          <p:nvPr/>
        </p:nvSpPr>
        <p:spPr bwMode="auto">
          <a:xfrm>
            <a:off x="0" y="869950"/>
            <a:ext cx="9144000" cy="5692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marL="236538" indent="-236538">
              <a:buFontTx/>
              <a:buChar char="•"/>
            </a:pPr>
            <a:r>
              <a:rPr lang="en-US" sz="2400"/>
              <a:t>Traverses all elements of a collection: </a:t>
            </a:r>
          </a:p>
          <a:p>
            <a:pPr marL="236538" indent="-236538">
              <a:spcBef>
                <a:spcPts val="1200"/>
              </a:spcBef>
            </a:pPr>
            <a:r>
              <a:rPr lang="en-US" sz="2000">
                <a:latin typeface="Courier New" pitchFamily="-107" charset="0"/>
              </a:rPr>
              <a:t>  </a:t>
            </a:r>
            <a:r>
              <a:rPr lang="en-US" sz="2000">
                <a:solidFill>
                  <a:srgbClr val="6E7069"/>
                </a:solidFill>
                <a:latin typeface="Courier New" pitchFamily="-107" charset="0"/>
              </a:rPr>
              <a:t>double[] values = ...; </a:t>
            </a:r>
          </a:p>
          <a:p>
            <a:pPr marL="236538" indent="-236538"/>
            <a:r>
              <a:rPr lang="en-US" sz="2000">
                <a:solidFill>
                  <a:srgbClr val="6E7069"/>
                </a:solidFill>
                <a:latin typeface="Courier New" pitchFamily="-107" charset="0"/>
              </a:rPr>
              <a:t>  double sum = 0; </a:t>
            </a:r>
          </a:p>
          <a:p>
            <a:pPr marL="236538" indent="-236538"/>
            <a:r>
              <a:rPr lang="en-US" sz="2000">
                <a:solidFill>
                  <a:srgbClr val="6E7069"/>
                </a:solidFill>
                <a:latin typeface="Courier New" pitchFamily="-107" charset="0"/>
              </a:rPr>
              <a:t>  for (double element : values)</a:t>
            </a:r>
          </a:p>
          <a:p>
            <a:pPr marL="236538" indent="-236538"/>
            <a:r>
              <a:rPr lang="en-US" sz="2000">
                <a:solidFill>
                  <a:srgbClr val="6E7069"/>
                </a:solidFill>
                <a:latin typeface="Courier New" pitchFamily="-107" charset="0"/>
              </a:rPr>
              <a:t>  {</a:t>
            </a:r>
          </a:p>
          <a:p>
            <a:pPr marL="236538" indent="-236538"/>
            <a:r>
              <a:rPr lang="en-US" sz="2000">
                <a:solidFill>
                  <a:srgbClr val="6E7069"/>
                </a:solidFill>
                <a:latin typeface="Courier New" pitchFamily="-107" charset="0"/>
              </a:rPr>
              <a:t>     sum = sum + element;</a:t>
            </a:r>
          </a:p>
          <a:p>
            <a:pPr marL="236538" indent="-236538"/>
            <a:r>
              <a:rPr lang="en-US" sz="2000">
                <a:latin typeface="Courier New" pitchFamily="-107" charset="0"/>
              </a:rPr>
              <a:t>  }</a:t>
            </a:r>
          </a:p>
          <a:p>
            <a:pPr marL="236538" indent="-236538">
              <a:buFont typeface="Arial" charset="0"/>
              <a:buChar char="•"/>
            </a:pPr>
            <a:r>
              <a:rPr lang="en-US" sz="2400"/>
              <a:t>Read the loop as “for each </a:t>
            </a:r>
            <a:r>
              <a:rPr lang="en-US" sz="2400">
                <a:solidFill>
                  <a:srgbClr val="6E7069"/>
                </a:solidFill>
                <a:latin typeface="Courier New" pitchFamily="-107" charset="0"/>
                <a:cs typeface="Courier New" pitchFamily="-107" charset="0"/>
              </a:rPr>
              <a:t>element </a:t>
            </a:r>
            <a:r>
              <a:rPr lang="en-US" sz="2400"/>
              <a:t>in </a:t>
            </a:r>
            <a:r>
              <a:rPr lang="en-US" sz="2400">
                <a:solidFill>
                  <a:srgbClr val="6E7069"/>
                </a:solidFill>
                <a:latin typeface="Courier New" pitchFamily="-107" charset="0"/>
                <a:cs typeface="Courier New" pitchFamily="-107" charset="0"/>
              </a:rPr>
              <a:t>values</a:t>
            </a:r>
            <a:r>
              <a:rPr lang="en-US" sz="2400"/>
              <a:t>” </a:t>
            </a:r>
          </a:p>
          <a:p>
            <a:pPr marL="236538" indent="-236538">
              <a:spcBef>
                <a:spcPct val="50000"/>
              </a:spcBef>
              <a:buFontTx/>
              <a:buChar char="•"/>
            </a:pPr>
            <a:r>
              <a:rPr lang="en-US" sz="2400"/>
              <a:t>Traditional alternative: </a:t>
            </a:r>
          </a:p>
          <a:p>
            <a:pPr marL="236538" indent="-236538">
              <a:spcBef>
                <a:spcPts val="1200"/>
              </a:spcBef>
            </a:pPr>
            <a:r>
              <a:rPr lang="en-US" sz="2000">
                <a:latin typeface="Courier New" pitchFamily="-107" charset="0"/>
              </a:rPr>
              <a:t>  </a:t>
            </a:r>
            <a:r>
              <a:rPr lang="en-US" sz="2000">
                <a:solidFill>
                  <a:srgbClr val="6E7069"/>
                </a:solidFill>
                <a:latin typeface="Courier New" pitchFamily="-107" charset="0"/>
              </a:rPr>
              <a:t>double[] values = ...; </a:t>
            </a:r>
          </a:p>
          <a:p>
            <a:pPr marL="236538" indent="-236538"/>
            <a:r>
              <a:rPr lang="en-US" sz="2000">
                <a:solidFill>
                  <a:srgbClr val="6E7069"/>
                </a:solidFill>
                <a:latin typeface="Courier New" pitchFamily="-107" charset="0"/>
              </a:rPr>
              <a:t>  double sum = 0; </a:t>
            </a:r>
          </a:p>
          <a:p>
            <a:pPr marL="236538" indent="-236538"/>
            <a:r>
              <a:rPr lang="en-US" sz="2000">
                <a:solidFill>
                  <a:srgbClr val="6E7069"/>
                </a:solidFill>
                <a:latin typeface="Courier New" pitchFamily="-107" charset="0"/>
              </a:rPr>
              <a:t>  for (int i = 0; i &lt; values.length; i++) </a:t>
            </a:r>
          </a:p>
          <a:p>
            <a:pPr marL="236538" indent="-236538"/>
            <a:r>
              <a:rPr lang="en-US" sz="2000">
                <a:solidFill>
                  <a:srgbClr val="6E7069"/>
                </a:solidFill>
                <a:latin typeface="Courier New" pitchFamily="-107" charset="0"/>
              </a:rPr>
              <a:t>  {</a:t>
            </a:r>
          </a:p>
          <a:p>
            <a:pPr marL="236538" indent="-236538"/>
            <a:r>
              <a:rPr lang="en-US" sz="2000">
                <a:solidFill>
                  <a:srgbClr val="6E7069"/>
                </a:solidFill>
                <a:latin typeface="Courier New" pitchFamily="-107" charset="0"/>
              </a:rPr>
              <a:t>     double element = values[i]; </a:t>
            </a:r>
          </a:p>
          <a:p>
            <a:pPr marL="236538" indent="-236538"/>
            <a:r>
              <a:rPr lang="en-US" sz="2000">
                <a:solidFill>
                  <a:srgbClr val="6E7069"/>
                </a:solidFill>
                <a:latin typeface="Courier New" pitchFamily="-107" charset="0"/>
              </a:rPr>
              <a:t>     sum = sum + element; </a:t>
            </a:r>
          </a:p>
          <a:p>
            <a:pPr marL="236538" indent="-236538"/>
            <a:r>
              <a:rPr lang="en-US" sz="2000">
                <a:solidFill>
                  <a:srgbClr val="6E7069"/>
                </a:solidFill>
                <a:latin typeface="Courier New" pitchFamily="-107" charset="0"/>
              </a:rPr>
              <a:t>  }</a:t>
            </a:r>
          </a:p>
        </p:txBody>
      </p:sp>
      <p:sp>
        <p:nvSpPr>
          <p:cNvPr id="86019" name="Text Box 4"/>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107" charset="-128"/>
              </a:defRPr>
            </a:lvl1pPr>
            <a:lvl2pPr marL="37931725" indent="-37474525" eaLnBrk="0" hangingPunct="0">
              <a:defRPr sz="2400">
                <a:solidFill>
                  <a:schemeClr val="tx1"/>
                </a:solidFill>
                <a:latin typeface="Arial" charset="0"/>
                <a:ea typeface="ＭＳ Ｐゴシック" pitchFamily="-107" charset="-128"/>
              </a:defRPr>
            </a:lvl2pPr>
            <a:lvl3pPr eaLnBrk="0" hangingPunct="0">
              <a:defRPr sz="2400">
                <a:solidFill>
                  <a:schemeClr val="tx1"/>
                </a:solidFill>
                <a:latin typeface="Arial" charset="0"/>
                <a:ea typeface="ＭＳ Ｐゴシック" pitchFamily="-107" charset="-128"/>
              </a:defRPr>
            </a:lvl3pPr>
            <a:lvl4pPr eaLnBrk="0" hangingPunct="0">
              <a:defRPr sz="2400">
                <a:solidFill>
                  <a:schemeClr val="tx1"/>
                </a:solidFill>
                <a:latin typeface="Arial" charset="0"/>
                <a:ea typeface="ＭＳ Ｐゴシック" pitchFamily="-107" charset="-128"/>
              </a:defRPr>
            </a:lvl4pPr>
            <a:lvl5pPr eaLnBrk="0" hangingPunct="0">
              <a:defRPr sz="2400">
                <a:solidFill>
                  <a:schemeClr val="tx1"/>
                </a:solidFill>
                <a:latin typeface="Arial" charset="0"/>
                <a:ea typeface="ＭＳ Ｐゴシック" pitchFamily="-107" charset="-128"/>
              </a:defRPr>
            </a:lvl5pPr>
            <a:lvl6pPr marL="457200" eaLnBrk="0" fontAlgn="base" hangingPunct="0">
              <a:spcBef>
                <a:spcPct val="0"/>
              </a:spcBef>
              <a:spcAft>
                <a:spcPct val="0"/>
              </a:spcAft>
              <a:defRPr sz="2400">
                <a:solidFill>
                  <a:schemeClr val="tx1"/>
                </a:solidFill>
                <a:latin typeface="Arial" charset="0"/>
                <a:ea typeface="ＭＳ Ｐゴシック" pitchFamily="-107" charset="-128"/>
              </a:defRPr>
            </a:lvl6pPr>
            <a:lvl7pPr marL="914400" eaLnBrk="0" fontAlgn="base" hangingPunct="0">
              <a:spcBef>
                <a:spcPct val="0"/>
              </a:spcBef>
              <a:spcAft>
                <a:spcPct val="0"/>
              </a:spcAft>
              <a:defRPr sz="2400">
                <a:solidFill>
                  <a:schemeClr val="tx1"/>
                </a:solidFill>
                <a:latin typeface="Arial" charset="0"/>
                <a:ea typeface="ＭＳ Ｐゴシック" pitchFamily="-107" charset="-128"/>
              </a:defRPr>
            </a:lvl7pPr>
            <a:lvl8pPr marL="1371600" eaLnBrk="0" fontAlgn="base" hangingPunct="0">
              <a:spcBef>
                <a:spcPct val="0"/>
              </a:spcBef>
              <a:spcAft>
                <a:spcPct val="0"/>
              </a:spcAft>
              <a:defRPr sz="2400">
                <a:solidFill>
                  <a:schemeClr val="tx1"/>
                </a:solidFill>
                <a:latin typeface="Arial" charset="0"/>
                <a:ea typeface="ＭＳ Ｐゴシック" pitchFamily="-107" charset="-128"/>
              </a:defRPr>
            </a:lvl8pPr>
            <a:lvl9pPr marL="1828800" eaLnBrk="0" fontAlgn="base" hangingPunct="0">
              <a:spcBef>
                <a:spcPct val="0"/>
              </a:spcBef>
              <a:spcAft>
                <a:spcPct val="0"/>
              </a:spcAft>
              <a:defRPr sz="2400">
                <a:solidFill>
                  <a:schemeClr val="tx1"/>
                </a:solidFill>
                <a:latin typeface="Arial" charset="0"/>
                <a:ea typeface="ＭＳ Ｐゴシック" pitchFamily="-107" charset="-128"/>
              </a:defRPr>
            </a:lvl9pPr>
          </a:lstStyle>
          <a:p>
            <a:pPr eaLnBrk="1" hangingPunct="1"/>
            <a:r>
              <a:rPr lang="en-US" b="1">
                <a:latin typeface="Lucida Sans" pitchFamily="-107" charset="0"/>
              </a:rPr>
              <a:t>The Enhanced </a:t>
            </a:r>
            <a:r>
              <a:rPr lang="en-US" b="1">
                <a:solidFill>
                  <a:srgbClr val="6E7069"/>
                </a:solidFill>
                <a:latin typeface="Courier New" pitchFamily="-107" charset="0"/>
                <a:cs typeface="Courier New" pitchFamily="-107" charset="0"/>
              </a:rPr>
              <a:t>for </a:t>
            </a:r>
            <a:r>
              <a:rPr lang="en-US" b="1">
                <a:latin typeface="Lucida Sans" pitchFamily="-107" charset="0"/>
              </a:rPr>
              <a:t>Loop</a:t>
            </a:r>
          </a:p>
        </p:txBody>
      </p:sp>
    </p:spTree>
    <p:extLst>
      <p:ext uri="{BB962C8B-B14F-4D97-AF65-F5344CB8AC3E}">
        <p14:creationId xmlns:p14="http://schemas.microsoft.com/office/powerpoint/2010/main" val="4272692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11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113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113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113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113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1139">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1139">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113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113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1139">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1139">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1139">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1139">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1139">
                                            <p:txEl>
                                              <p:pRg st="14" end="1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113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3"/>
          <p:cNvSpPr>
            <a:spLocks noChangeArrowheads="1"/>
          </p:cNvSpPr>
          <p:nvPr/>
        </p:nvSpPr>
        <p:spPr bwMode="auto">
          <a:xfrm>
            <a:off x="0" y="914400"/>
            <a:ext cx="9144000" cy="4524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marL="236538" indent="-236538">
              <a:buFontTx/>
              <a:buChar char="•"/>
            </a:pPr>
            <a:r>
              <a:rPr lang="en-US" sz="2400"/>
              <a:t>Array length = maximum number of elements in array </a:t>
            </a:r>
          </a:p>
          <a:p>
            <a:pPr marL="236538" indent="-236538">
              <a:spcBef>
                <a:spcPct val="50000"/>
              </a:spcBef>
              <a:buFontTx/>
              <a:buChar char="•"/>
            </a:pPr>
            <a:r>
              <a:rPr lang="en-US" sz="2400"/>
              <a:t>Usually, array is partially filled </a:t>
            </a:r>
          </a:p>
          <a:p>
            <a:pPr marL="236538" indent="-236538">
              <a:spcBef>
                <a:spcPct val="50000"/>
              </a:spcBef>
              <a:buFontTx/>
              <a:buChar char="•"/>
            </a:pPr>
            <a:r>
              <a:rPr lang="en-US" sz="2400"/>
              <a:t>Need companion variable to keep track of current size </a:t>
            </a:r>
          </a:p>
          <a:p>
            <a:pPr marL="693738" lvl="1" indent="-236538">
              <a:spcBef>
                <a:spcPct val="50000"/>
              </a:spcBef>
              <a:buFontTx/>
              <a:buChar char="•"/>
            </a:pPr>
            <a:r>
              <a:rPr lang="en-US" sz="2400" i="1"/>
              <a:t>Uniform naming convention:</a:t>
            </a:r>
            <a:r>
              <a:rPr lang="en-US" sz="2000" i="1"/>
              <a:t> </a:t>
            </a:r>
            <a:br>
              <a:rPr lang="en-US" sz="2000"/>
            </a:br>
            <a:br>
              <a:rPr lang="en-US" sz="1000"/>
            </a:br>
            <a:r>
              <a:rPr lang="en-US" sz="2000">
                <a:solidFill>
                  <a:srgbClr val="6E7069"/>
                </a:solidFill>
                <a:latin typeface="Courier New" pitchFamily="-107" charset="0"/>
              </a:rPr>
              <a:t>final int VALUES_LENGTH = 100; </a:t>
            </a:r>
            <a:br>
              <a:rPr lang="en-US" sz="2000">
                <a:solidFill>
                  <a:srgbClr val="6E7069"/>
                </a:solidFill>
                <a:latin typeface="Courier New" pitchFamily="-107" charset="0"/>
              </a:rPr>
            </a:br>
            <a:r>
              <a:rPr lang="en-US" sz="2000">
                <a:solidFill>
                  <a:srgbClr val="6E7069"/>
                </a:solidFill>
                <a:latin typeface="Courier New" pitchFamily="-107" charset="0"/>
              </a:rPr>
              <a:t>double[] values = new double[VALUES_LENGTH]; </a:t>
            </a:r>
            <a:br>
              <a:rPr lang="en-US" sz="2000">
                <a:solidFill>
                  <a:srgbClr val="6E7069"/>
                </a:solidFill>
                <a:latin typeface="Courier New" pitchFamily="-107" charset="0"/>
              </a:rPr>
            </a:br>
            <a:r>
              <a:rPr lang="en-US" sz="2000">
                <a:solidFill>
                  <a:srgbClr val="6E7069"/>
                </a:solidFill>
                <a:latin typeface="Courier New" pitchFamily="-107" charset="0"/>
              </a:rPr>
              <a:t>int valuesSize = 0;</a:t>
            </a:r>
            <a:r>
              <a:rPr lang="en-US" sz="2000">
                <a:solidFill>
                  <a:srgbClr val="6E7069"/>
                </a:solidFill>
              </a:rPr>
              <a:t> </a:t>
            </a:r>
          </a:p>
          <a:p>
            <a:pPr marL="236538" indent="-236538">
              <a:spcBef>
                <a:spcPct val="50000"/>
              </a:spcBef>
              <a:buFontTx/>
              <a:buChar char="•"/>
            </a:pPr>
            <a:r>
              <a:rPr lang="en-US" sz="2400"/>
              <a:t>Update </a:t>
            </a:r>
            <a:r>
              <a:rPr lang="en-US" sz="2400">
                <a:solidFill>
                  <a:srgbClr val="6E7069"/>
                </a:solidFill>
                <a:latin typeface="Courier New" pitchFamily="-107" charset="0"/>
                <a:cs typeface="Courier New" pitchFamily="-107" charset="0"/>
              </a:rPr>
              <a:t>valuesSize</a:t>
            </a:r>
            <a:r>
              <a:rPr lang="en-US" sz="2400">
                <a:solidFill>
                  <a:srgbClr val="6E7069"/>
                </a:solidFill>
              </a:rPr>
              <a:t> </a:t>
            </a:r>
            <a:r>
              <a:rPr lang="en-US" sz="2400"/>
              <a:t>as array is filled:</a:t>
            </a:r>
            <a:r>
              <a:rPr lang="en-US" sz="2000"/>
              <a:t> </a:t>
            </a:r>
            <a:br>
              <a:rPr lang="en-US" sz="2000"/>
            </a:br>
            <a:br>
              <a:rPr lang="en-US" sz="1000"/>
            </a:br>
            <a:r>
              <a:rPr lang="en-US" sz="2000">
                <a:solidFill>
                  <a:srgbClr val="6E7069"/>
                </a:solidFill>
                <a:latin typeface="Courier New" pitchFamily="-107" charset="0"/>
              </a:rPr>
              <a:t>values[valuesSize] = x; </a:t>
            </a:r>
            <a:br>
              <a:rPr lang="en-US" sz="2000">
                <a:solidFill>
                  <a:srgbClr val="6E7069"/>
                </a:solidFill>
                <a:latin typeface="Courier New" pitchFamily="-107" charset="0"/>
              </a:rPr>
            </a:br>
            <a:r>
              <a:rPr lang="en-US" sz="2000">
                <a:solidFill>
                  <a:srgbClr val="6E7069"/>
                </a:solidFill>
                <a:latin typeface="Courier New" pitchFamily="-107" charset="0"/>
              </a:rPr>
              <a:t>valuesSize++;</a:t>
            </a:r>
            <a:endParaRPr lang="en-US" sz="2000">
              <a:solidFill>
                <a:srgbClr val="6E7069"/>
              </a:solidFill>
            </a:endParaRPr>
          </a:p>
        </p:txBody>
      </p:sp>
      <p:sp>
        <p:nvSpPr>
          <p:cNvPr id="92163" name="Text Box 4"/>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107" charset="-128"/>
              </a:defRPr>
            </a:lvl1pPr>
            <a:lvl2pPr marL="37931725" indent="-37474525" eaLnBrk="0" hangingPunct="0">
              <a:defRPr sz="2400">
                <a:solidFill>
                  <a:schemeClr val="tx1"/>
                </a:solidFill>
                <a:latin typeface="Arial" charset="0"/>
                <a:ea typeface="ＭＳ Ｐゴシック" pitchFamily="-107" charset="-128"/>
              </a:defRPr>
            </a:lvl2pPr>
            <a:lvl3pPr eaLnBrk="0" hangingPunct="0">
              <a:defRPr sz="2400">
                <a:solidFill>
                  <a:schemeClr val="tx1"/>
                </a:solidFill>
                <a:latin typeface="Arial" charset="0"/>
                <a:ea typeface="ＭＳ Ｐゴシック" pitchFamily="-107" charset="-128"/>
              </a:defRPr>
            </a:lvl3pPr>
            <a:lvl4pPr eaLnBrk="0" hangingPunct="0">
              <a:defRPr sz="2400">
                <a:solidFill>
                  <a:schemeClr val="tx1"/>
                </a:solidFill>
                <a:latin typeface="Arial" charset="0"/>
                <a:ea typeface="ＭＳ Ｐゴシック" pitchFamily="-107" charset="-128"/>
              </a:defRPr>
            </a:lvl4pPr>
            <a:lvl5pPr eaLnBrk="0" hangingPunct="0">
              <a:defRPr sz="2400">
                <a:solidFill>
                  <a:schemeClr val="tx1"/>
                </a:solidFill>
                <a:latin typeface="Arial" charset="0"/>
                <a:ea typeface="ＭＳ Ｐゴシック" pitchFamily="-107" charset="-128"/>
              </a:defRPr>
            </a:lvl5pPr>
            <a:lvl6pPr marL="457200" eaLnBrk="0" fontAlgn="base" hangingPunct="0">
              <a:spcBef>
                <a:spcPct val="0"/>
              </a:spcBef>
              <a:spcAft>
                <a:spcPct val="0"/>
              </a:spcAft>
              <a:defRPr sz="2400">
                <a:solidFill>
                  <a:schemeClr val="tx1"/>
                </a:solidFill>
                <a:latin typeface="Arial" charset="0"/>
                <a:ea typeface="ＭＳ Ｐゴシック" pitchFamily="-107" charset="-128"/>
              </a:defRPr>
            </a:lvl6pPr>
            <a:lvl7pPr marL="914400" eaLnBrk="0" fontAlgn="base" hangingPunct="0">
              <a:spcBef>
                <a:spcPct val="0"/>
              </a:spcBef>
              <a:spcAft>
                <a:spcPct val="0"/>
              </a:spcAft>
              <a:defRPr sz="2400">
                <a:solidFill>
                  <a:schemeClr val="tx1"/>
                </a:solidFill>
                <a:latin typeface="Arial" charset="0"/>
                <a:ea typeface="ＭＳ Ｐゴシック" pitchFamily="-107" charset="-128"/>
              </a:defRPr>
            </a:lvl7pPr>
            <a:lvl8pPr marL="1371600" eaLnBrk="0" fontAlgn="base" hangingPunct="0">
              <a:spcBef>
                <a:spcPct val="0"/>
              </a:spcBef>
              <a:spcAft>
                <a:spcPct val="0"/>
              </a:spcAft>
              <a:defRPr sz="2400">
                <a:solidFill>
                  <a:schemeClr val="tx1"/>
                </a:solidFill>
                <a:latin typeface="Arial" charset="0"/>
                <a:ea typeface="ＭＳ Ｐゴシック" pitchFamily="-107" charset="-128"/>
              </a:defRPr>
            </a:lvl8pPr>
            <a:lvl9pPr marL="1828800" eaLnBrk="0" fontAlgn="base" hangingPunct="0">
              <a:spcBef>
                <a:spcPct val="0"/>
              </a:spcBef>
              <a:spcAft>
                <a:spcPct val="0"/>
              </a:spcAft>
              <a:defRPr sz="2400">
                <a:solidFill>
                  <a:schemeClr val="tx1"/>
                </a:solidFill>
                <a:latin typeface="Arial" charset="0"/>
                <a:ea typeface="ＭＳ Ｐゴシック" pitchFamily="-107" charset="-128"/>
              </a:defRPr>
            </a:lvl9pPr>
          </a:lstStyle>
          <a:p>
            <a:pPr eaLnBrk="1" hangingPunct="1"/>
            <a:r>
              <a:rPr lang="en-US" b="1">
                <a:latin typeface="Lucida Sans" pitchFamily="-107" charset="0"/>
              </a:rPr>
              <a:t>Partially Filled Arrays</a:t>
            </a:r>
          </a:p>
        </p:txBody>
      </p:sp>
    </p:spTree>
    <p:extLst>
      <p:ext uri="{BB962C8B-B14F-4D97-AF65-F5344CB8AC3E}">
        <p14:creationId xmlns:p14="http://schemas.microsoft.com/office/powerpoint/2010/main" val="17048076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99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99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4996">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499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Chapter 9</a:t>
            </a:r>
          </a:p>
        </p:txBody>
      </p:sp>
      <p:sp>
        <p:nvSpPr>
          <p:cNvPr id="5" name="Subtitle 4"/>
          <p:cNvSpPr>
            <a:spLocks noGrp="1"/>
          </p:cNvSpPr>
          <p:nvPr>
            <p:ph type="subTitle" idx="1"/>
          </p:nvPr>
        </p:nvSpPr>
        <p:spPr/>
        <p:txBody>
          <a:bodyPr/>
          <a:lstStyle/>
          <a:p>
            <a:r>
              <a:rPr lang="en-US" dirty="0"/>
              <a:t>Objects and Classes</a:t>
            </a:r>
          </a:p>
        </p:txBody>
      </p:sp>
    </p:spTree>
    <p:extLst>
      <p:ext uri="{BB962C8B-B14F-4D97-AF65-F5344CB8AC3E}">
        <p14:creationId xmlns:p14="http://schemas.microsoft.com/office/powerpoint/2010/main" val="92120890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 Programming Concepts</a:t>
            </a:r>
          </a:p>
        </p:txBody>
      </p:sp>
      <p:sp>
        <p:nvSpPr>
          <p:cNvPr id="3" name="Content Placeholder 2"/>
          <p:cNvSpPr>
            <a:spLocks noGrp="1"/>
          </p:cNvSpPr>
          <p:nvPr>
            <p:ph idx="1"/>
          </p:nvPr>
        </p:nvSpPr>
        <p:spPr/>
        <p:txBody>
          <a:bodyPr/>
          <a:lstStyle/>
          <a:p>
            <a:r>
              <a:rPr lang="en-US" dirty="0"/>
              <a:t>Object-oriented programming (OOP)</a:t>
            </a:r>
          </a:p>
          <a:p>
            <a:pPr lvl="1"/>
            <a:r>
              <a:rPr lang="en-US" dirty="0"/>
              <a:t>Objects represent real world entities</a:t>
            </a:r>
          </a:p>
          <a:p>
            <a:pPr lvl="2"/>
            <a:r>
              <a:rPr lang="en-US" dirty="0"/>
              <a:t>Student</a:t>
            </a:r>
          </a:p>
          <a:p>
            <a:pPr lvl="2"/>
            <a:r>
              <a:rPr lang="en-US" dirty="0"/>
              <a:t>Bank Account</a:t>
            </a:r>
          </a:p>
          <a:p>
            <a:pPr lvl="1"/>
            <a:r>
              <a:rPr lang="en-US" dirty="0"/>
              <a:t>Object has a unique identity, state and behavior</a:t>
            </a:r>
          </a:p>
          <a:p>
            <a:pPr lvl="2"/>
            <a:r>
              <a:rPr lang="en-US" dirty="0"/>
              <a:t>State contained in properties, instance variables</a:t>
            </a:r>
          </a:p>
          <a:p>
            <a:pPr lvl="2"/>
            <a:r>
              <a:rPr lang="en-US" dirty="0"/>
              <a:t>Behavior provided by methods</a:t>
            </a:r>
          </a:p>
        </p:txBody>
      </p:sp>
    </p:spTree>
    <p:extLst>
      <p:ext uri="{BB962C8B-B14F-4D97-AF65-F5344CB8AC3E}">
        <p14:creationId xmlns:p14="http://schemas.microsoft.com/office/powerpoint/2010/main" val="150854005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762000" y="152400"/>
            <a:ext cx="7772400" cy="609600"/>
          </a:xfrm>
        </p:spPr>
        <p:txBody>
          <a:bodyPr>
            <a:normAutofit fontScale="90000"/>
          </a:bodyPr>
          <a:lstStyle/>
          <a:p>
            <a:pPr>
              <a:defRPr/>
            </a:pPr>
            <a:r>
              <a:rPr lang="en-US">
                <a:latin typeface="Times New Roman" charset="0"/>
                <a:cs typeface="+mj-cs"/>
              </a:rPr>
              <a:t>Objects</a:t>
            </a:r>
          </a:p>
        </p:txBody>
      </p:sp>
      <p:sp>
        <p:nvSpPr>
          <p:cNvPr id="7172" name="Rectangle 3"/>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7173" name="Text Box 5"/>
          <p:cNvSpPr txBox="1">
            <a:spLocks noChangeArrowheads="1"/>
          </p:cNvSpPr>
          <p:nvPr/>
        </p:nvSpPr>
        <p:spPr bwMode="auto">
          <a:xfrm>
            <a:off x="304800" y="4267200"/>
            <a:ext cx="8686800" cy="1554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spcBef>
                <a:spcPct val="50000"/>
              </a:spcBef>
              <a:defRPr/>
            </a:pPr>
            <a:r>
              <a:rPr lang="en-US">
                <a:cs typeface="Times New Roman" charset="0"/>
              </a:rPr>
              <a:t>An object has both a state and behavior. The state defines the object, and the behavior defines what the object does.</a:t>
            </a:r>
            <a:endParaRPr lang="en-US">
              <a:cs typeface="+mn-cs"/>
            </a:endParaRPr>
          </a:p>
        </p:txBody>
      </p:sp>
      <p:sp>
        <p:nvSpPr>
          <p:cNvPr id="7174" name="Rectangle 7"/>
          <p:cNvSpPr>
            <a:spLocks noChangeArrowheads="1"/>
          </p:cNvSpPr>
          <p:nvPr/>
        </p:nvSpPr>
        <p:spPr bwMode="auto">
          <a:xfrm>
            <a:off x="0" y="25527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graphicFrame>
        <p:nvGraphicFramePr>
          <p:cNvPr id="17414" name="Object 6"/>
          <p:cNvGraphicFramePr>
            <a:graphicFrameLocks noChangeAspect="1"/>
          </p:cNvGraphicFramePr>
          <p:nvPr/>
        </p:nvGraphicFramePr>
        <p:xfrm>
          <a:off x="385763" y="1047750"/>
          <a:ext cx="8299450" cy="2940050"/>
        </p:xfrm>
        <a:graphic>
          <a:graphicData uri="http://schemas.openxmlformats.org/presentationml/2006/ole">
            <mc:AlternateContent xmlns:mc="http://schemas.openxmlformats.org/markup-compatibility/2006">
              <mc:Choice xmlns:v="urn:schemas-microsoft-com:vml" Requires="v">
                <p:oleObj spid="_x0000_s17421" name="Picture" r:id="rId4" imgW="4956048" imgH="1751076" progId="Word.Picture.8">
                  <p:embed/>
                </p:oleObj>
              </mc:Choice>
              <mc:Fallback>
                <p:oleObj name="Picture" r:id="rId4" imgW="4956048" imgH="1751076"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763" y="1047750"/>
                        <a:ext cx="8299450" cy="294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3908133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a:t>
            </a:r>
          </a:p>
        </p:txBody>
      </p:sp>
      <p:sp>
        <p:nvSpPr>
          <p:cNvPr id="3" name="Content Placeholder 2"/>
          <p:cNvSpPr>
            <a:spLocks noGrp="1"/>
          </p:cNvSpPr>
          <p:nvPr>
            <p:ph idx="1"/>
          </p:nvPr>
        </p:nvSpPr>
        <p:spPr/>
        <p:txBody>
          <a:bodyPr/>
          <a:lstStyle/>
          <a:p>
            <a:r>
              <a:rPr lang="en-US" dirty="0"/>
              <a:t>Classes define objects of the same type</a:t>
            </a:r>
          </a:p>
          <a:p>
            <a:r>
              <a:rPr lang="en-US" dirty="0"/>
              <a:t>A class is the blueprint</a:t>
            </a:r>
          </a:p>
          <a:p>
            <a:endParaRPr lang="en-US" dirty="0"/>
          </a:p>
          <a:p>
            <a:r>
              <a:rPr lang="en-US" dirty="0"/>
              <a:t>Classes use variables to hold state</a:t>
            </a:r>
          </a:p>
          <a:p>
            <a:r>
              <a:rPr lang="en-US" dirty="0"/>
              <a:t>Methods to provide behavior</a:t>
            </a:r>
          </a:p>
          <a:p>
            <a:r>
              <a:rPr lang="en-US" dirty="0"/>
              <a:t>Special method, Constructor, to create objects of this class</a:t>
            </a:r>
          </a:p>
        </p:txBody>
      </p:sp>
    </p:spTree>
    <p:extLst>
      <p:ext uri="{BB962C8B-B14F-4D97-AF65-F5344CB8AC3E}">
        <p14:creationId xmlns:p14="http://schemas.microsoft.com/office/powerpoint/2010/main" val="310275916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685800" y="0"/>
            <a:ext cx="7772400" cy="1428750"/>
          </a:xfrm>
        </p:spPr>
        <p:txBody>
          <a:bodyPr/>
          <a:lstStyle/>
          <a:p>
            <a:pPr>
              <a:defRPr/>
            </a:pPr>
            <a:r>
              <a:rPr lang="en-US">
                <a:latin typeface="Times New Roman" charset="0"/>
                <a:cs typeface="+mj-cs"/>
              </a:rPr>
              <a:t>UML Class Diagram</a:t>
            </a:r>
          </a:p>
        </p:txBody>
      </p:sp>
      <p:sp>
        <p:nvSpPr>
          <p:cNvPr id="10244" name="Rectangle 8"/>
          <p:cNvSpPr>
            <a:spLocks noChangeArrowheads="1"/>
          </p:cNvSpPr>
          <p:nvPr/>
        </p:nvSpPr>
        <p:spPr bwMode="auto">
          <a:xfrm>
            <a:off x="2400300" y="22860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10245" name="Rectangle 10"/>
          <p:cNvSpPr>
            <a:spLocks noChangeArrowheads="1"/>
          </p:cNvSpPr>
          <p:nvPr/>
        </p:nvSpPr>
        <p:spPr bwMode="auto">
          <a:xfrm>
            <a:off x="0" y="26289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10246" name="Rectangle 12"/>
          <p:cNvSpPr>
            <a:spLocks noChangeArrowheads="1"/>
          </p:cNvSpPr>
          <p:nvPr/>
        </p:nvSpPr>
        <p:spPr bwMode="auto">
          <a:xfrm>
            <a:off x="0" y="26289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graphicFrame>
        <p:nvGraphicFramePr>
          <p:cNvPr id="21510" name="Object 11"/>
          <p:cNvGraphicFramePr>
            <a:graphicFrameLocks noChangeAspect="1"/>
          </p:cNvGraphicFramePr>
          <p:nvPr>
            <p:extLst>
              <p:ext uri="{D42A27DB-BD31-4B8C-83A1-F6EECF244321}">
                <p14:modId xmlns:p14="http://schemas.microsoft.com/office/powerpoint/2010/main" val="4056102828"/>
              </p:ext>
            </p:extLst>
          </p:nvPr>
        </p:nvGraphicFramePr>
        <p:xfrm>
          <a:off x="117475" y="1619250"/>
          <a:ext cx="8912225" cy="2933700"/>
        </p:xfrm>
        <a:graphic>
          <a:graphicData uri="http://schemas.openxmlformats.org/presentationml/2006/ole">
            <mc:AlternateContent xmlns:mc="http://schemas.openxmlformats.org/markup-compatibility/2006">
              <mc:Choice xmlns:v="urn:schemas-microsoft-com:vml" Requires="v">
                <p:oleObj spid="_x0000_s18445" name="Picture" r:id="rId3" imgW="4876800" imgH="1600200" progId="Word.Picture.8">
                  <p:embed/>
                </p:oleObj>
              </mc:Choice>
              <mc:Fallback>
                <p:oleObj name="Picture" r:id="rId3" imgW="4876800" imgH="1600200" progId="Word.Picture.8">
                  <p:embed/>
                  <p:pic>
                    <p:nvPicPr>
                      <p:cNvPr id="0" name=""/>
                      <p:cNvPicPr>
                        <a:picLocks noChangeAspect="1" noChangeArrowheads="1"/>
                      </p:cNvPicPr>
                      <p:nvPr/>
                    </p:nvPicPr>
                    <p:blipFill>
                      <a:blip r:embed="rId4"/>
                      <a:srcRect/>
                      <a:stretch>
                        <a:fillRect/>
                      </a:stretch>
                    </p:blipFill>
                    <p:spPr bwMode="auto">
                      <a:xfrm>
                        <a:off x="117475" y="1619250"/>
                        <a:ext cx="8912225" cy="2933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0182578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685800" y="0"/>
            <a:ext cx="7772400" cy="1428750"/>
          </a:xfrm>
        </p:spPr>
        <p:txBody>
          <a:bodyPr/>
          <a:lstStyle/>
          <a:p>
            <a:pPr>
              <a:defRPr/>
            </a:pPr>
            <a:r>
              <a:rPr lang="en-US">
                <a:latin typeface="Times New Roman" charset="0"/>
                <a:cs typeface="+mj-cs"/>
              </a:rPr>
              <a:t>Constructors</a:t>
            </a:r>
            <a:endParaRPr lang="en-US" b="1">
              <a:latin typeface="Book Antiqua" charset="0"/>
              <a:cs typeface="+mj-cs"/>
            </a:endParaRPr>
          </a:p>
        </p:txBody>
      </p:sp>
      <p:sp>
        <p:nvSpPr>
          <p:cNvPr id="13316" name="Rectangle 3"/>
          <p:cNvSpPr>
            <a:spLocks noGrp="1" noChangeArrowheads="1"/>
          </p:cNvSpPr>
          <p:nvPr>
            <p:ph type="body" idx="1"/>
          </p:nvPr>
        </p:nvSpPr>
        <p:spPr>
          <a:xfrm>
            <a:off x="533400" y="1524000"/>
            <a:ext cx="7772400" cy="4953000"/>
          </a:xfrm>
        </p:spPr>
        <p:txBody>
          <a:bodyPr/>
          <a:lstStyle/>
          <a:p>
            <a:pPr>
              <a:spcBef>
                <a:spcPct val="0"/>
              </a:spcBef>
              <a:buFont typeface="Monotype Sorts" charset="0"/>
              <a:buNone/>
              <a:defRPr/>
            </a:pPr>
            <a:r>
              <a:rPr lang="en-US" b="1" dirty="0">
                <a:solidFill>
                  <a:schemeClr val="tx2"/>
                </a:solidFill>
                <a:latin typeface="Courier New" charset="0"/>
                <a:cs typeface="+mn-cs"/>
              </a:rPr>
              <a:t>Circle() </a:t>
            </a:r>
          </a:p>
          <a:p>
            <a:pPr>
              <a:spcBef>
                <a:spcPct val="0"/>
              </a:spcBef>
              <a:buFont typeface="Monotype Sorts" charset="0"/>
              <a:buNone/>
              <a:defRPr/>
            </a:pPr>
            <a:r>
              <a:rPr lang="en-US" b="1" dirty="0">
                <a:solidFill>
                  <a:schemeClr val="tx2"/>
                </a:solidFill>
                <a:latin typeface="Courier New" charset="0"/>
                <a:cs typeface="+mn-cs"/>
              </a:rPr>
              <a:t>{</a:t>
            </a:r>
          </a:p>
          <a:p>
            <a:pPr>
              <a:spcBef>
                <a:spcPct val="0"/>
              </a:spcBef>
              <a:buFont typeface="Monotype Sorts" charset="0"/>
              <a:buNone/>
              <a:defRPr/>
            </a:pPr>
            <a:r>
              <a:rPr lang="en-US" b="1" dirty="0">
                <a:solidFill>
                  <a:schemeClr val="tx2"/>
                </a:solidFill>
                <a:latin typeface="Courier New" charset="0"/>
                <a:cs typeface="+mn-cs"/>
              </a:rPr>
              <a:t>}</a:t>
            </a:r>
          </a:p>
          <a:p>
            <a:pPr>
              <a:spcBef>
                <a:spcPct val="0"/>
              </a:spcBef>
              <a:buFont typeface="Monotype Sorts" charset="0"/>
              <a:buNone/>
              <a:defRPr/>
            </a:pPr>
            <a:endParaRPr lang="en-US" b="1" dirty="0">
              <a:solidFill>
                <a:schemeClr val="tx2"/>
              </a:solidFill>
              <a:latin typeface="Courier New" charset="0"/>
              <a:cs typeface="+mn-cs"/>
            </a:endParaRPr>
          </a:p>
          <a:p>
            <a:pPr>
              <a:buFont typeface="Monotype Sorts" charset="0"/>
              <a:buNone/>
              <a:defRPr/>
            </a:pPr>
            <a:r>
              <a:rPr lang="en-US" b="1" dirty="0">
                <a:solidFill>
                  <a:schemeClr val="tx2"/>
                </a:solidFill>
                <a:latin typeface="Courier New" charset="0"/>
                <a:cs typeface="+mn-cs"/>
              </a:rPr>
              <a:t>Circle(double </a:t>
            </a:r>
            <a:r>
              <a:rPr lang="en-US" b="1" dirty="0" err="1">
                <a:solidFill>
                  <a:schemeClr val="tx2"/>
                </a:solidFill>
                <a:latin typeface="Courier New" charset="0"/>
                <a:cs typeface="+mn-cs"/>
              </a:rPr>
              <a:t>newRadius</a:t>
            </a:r>
            <a:r>
              <a:rPr lang="en-US" b="1" dirty="0">
                <a:solidFill>
                  <a:schemeClr val="tx2"/>
                </a:solidFill>
                <a:latin typeface="Courier New" charset="0"/>
                <a:cs typeface="+mn-cs"/>
              </a:rPr>
              <a:t>) </a:t>
            </a:r>
          </a:p>
          <a:p>
            <a:pPr>
              <a:buFont typeface="Monotype Sorts" charset="0"/>
              <a:buNone/>
              <a:defRPr/>
            </a:pPr>
            <a:r>
              <a:rPr lang="en-US" b="1" dirty="0">
                <a:solidFill>
                  <a:schemeClr val="tx2"/>
                </a:solidFill>
                <a:latin typeface="Courier New" charset="0"/>
                <a:cs typeface="+mn-cs"/>
              </a:rPr>
              <a:t>{  </a:t>
            </a:r>
          </a:p>
          <a:p>
            <a:pPr>
              <a:spcBef>
                <a:spcPct val="0"/>
              </a:spcBef>
              <a:buFont typeface="Monotype Sorts" charset="0"/>
              <a:buNone/>
              <a:defRPr/>
            </a:pPr>
            <a:r>
              <a:rPr lang="en-US" b="1" dirty="0">
                <a:solidFill>
                  <a:schemeClr val="tx2"/>
                </a:solidFill>
                <a:latin typeface="Courier New" charset="0"/>
                <a:cs typeface="+mn-cs"/>
              </a:rPr>
              <a:t>  radius = </a:t>
            </a:r>
            <a:r>
              <a:rPr lang="en-US" b="1" dirty="0" err="1">
                <a:solidFill>
                  <a:schemeClr val="tx2"/>
                </a:solidFill>
                <a:latin typeface="Courier New" charset="0"/>
                <a:cs typeface="+mn-cs"/>
              </a:rPr>
              <a:t>newRadius</a:t>
            </a:r>
            <a:r>
              <a:rPr lang="en-US" b="1" dirty="0">
                <a:solidFill>
                  <a:schemeClr val="tx2"/>
                </a:solidFill>
                <a:latin typeface="Courier New" charset="0"/>
                <a:cs typeface="+mn-cs"/>
              </a:rPr>
              <a:t>;</a:t>
            </a:r>
          </a:p>
          <a:p>
            <a:pPr>
              <a:spcBef>
                <a:spcPct val="0"/>
              </a:spcBef>
              <a:buFont typeface="Monotype Sorts" charset="0"/>
              <a:buNone/>
              <a:defRPr/>
            </a:pPr>
            <a:r>
              <a:rPr lang="en-US" b="1" dirty="0">
                <a:solidFill>
                  <a:schemeClr val="tx2"/>
                </a:solidFill>
                <a:latin typeface="Courier New" charset="0"/>
                <a:cs typeface="+mn-cs"/>
              </a:rPr>
              <a:t>}</a:t>
            </a:r>
          </a:p>
        </p:txBody>
      </p:sp>
      <p:sp>
        <p:nvSpPr>
          <p:cNvPr id="13317" name="Text Box 4"/>
          <p:cNvSpPr txBox="1">
            <a:spLocks noChangeArrowheads="1"/>
          </p:cNvSpPr>
          <p:nvPr/>
        </p:nvSpPr>
        <p:spPr bwMode="auto">
          <a:xfrm>
            <a:off x="4267200" y="1143000"/>
            <a:ext cx="4876800" cy="1554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spcBef>
                <a:spcPct val="50000"/>
              </a:spcBef>
              <a:defRPr/>
            </a:pPr>
            <a:r>
              <a:rPr lang="en-US">
                <a:cs typeface="+mn-cs"/>
              </a:rPr>
              <a:t>Constructors are a special kind of methods that are invoked to construct objects.</a:t>
            </a:r>
          </a:p>
        </p:txBody>
      </p:sp>
    </p:spTree>
    <p:extLst>
      <p:ext uri="{BB962C8B-B14F-4D97-AF65-F5344CB8AC3E}">
        <p14:creationId xmlns:p14="http://schemas.microsoft.com/office/powerpoint/2010/main" val="19165085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Flow</Template>
  <TotalTime>5003</TotalTime>
  <Words>3617</Words>
  <Application>Microsoft Macintosh PowerPoint</Application>
  <PresentationFormat>On-screen Show (4:3)</PresentationFormat>
  <Paragraphs>693</Paragraphs>
  <Slides>105</Slides>
  <Notes>25</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105</vt:i4>
      </vt:variant>
    </vt:vector>
  </HeadingPairs>
  <TitlesOfParts>
    <vt:vector size="121" baseType="lpstr">
      <vt:lpstr>ＭＳ Ｐゴシック</vt:lpstr>
      <vt:lpstr>Arial</vt:lpstr>
      <vt:lpstr>Book Antiqua</vt:lpstr>
      <vt:lpstr>Bookman Old Style</vt:lpstr>
      <vt:lpstr>Calibri</vt:lpstr>
      <vt:lpstr>Constantia</vt:lpstr>
      <vt:lpstr>Courier</vt:lpstr>
      <vt:lpstr>Courier New</vt:lpstr>
      <vt:lpstr>Lucida Sans</vt:lpstr>
      <vt:lpstr>Monotype Sorts</vt:lpstr>
      <vt:lpstr>Symbol</vt:lpstr>
      <vt:lpstr>Times New Roman</vt:lpstr>
      <vt:lpstr>Wingdings</vt:lpstr>
      <vt:lpstr>Wingdings 2</vt:lpstr>
      <vt:lpstr>Flow</vt:lpstr>
      <vt:lpstr>Picture</vt:lpstr>
      <vt:lpstr>ITEC 2150</vt:lpstr>
      <vt:lpstr>Instructor</vt:lpstr>
      <vt:lpstr>PowerPoint Presentation</vt:lpstr>
      <vt:lpstr>Software Development</vt:lpstr>
      <vt:lpstr>Contact Information</vt:lpstr>
      <vt:lpstr>About you</vt:lpstr>
      <vt:lpstr>Syllabus</vt:lpstr>
      <vt:lpstr>How to Succeed</vt:lpstr>
      <vt:lpstr>Requirements/Tools</vt:lpstr>
      <vt:lpstr>Grades</vt:lpstr>
      <vt:lpstr>Graded Events</vt:lpstr>
      <vt:lpstr>Late and Resubmitted Work</vt:lpstr>
      <vt:lpstr>Academic Enhancement Center</vt:lpstr>
      <vt:lpstr>Cell phones and computer use</vt:lpstr>
      <vt:lpstr>Communication</vt:lpstr>
      <vt:lpstr>Academic integrity</vt:lpstr>
      <vt:lpstr>Course changes</vt:lpstr>
      <vt:lpstr>Chapter 1</vt:lpstr>
      <vt:lpstr>Programs</vt:lpstr>
      <vt:lpstr>Interpreting/Compiling Source Code</vt:lpstr>
      <vt:lpstr>Anatomy of a Java Program</vt:lpstr>
      <vt:lpstr>Chapter 2</vt:lpstr>
      <vt:lpstr>Identifiers</vt:lpstr>
      <vt:lpstr>PowerPoint Presentation</vt:lpstr>
      <vt:lpstr>Declaring Variables</vt:lpstr>
      <vt:lpstr>PowerPoint Presentation</vt:lpstr>
      <vt:lpstr>PowerPoint Presentation</vt:lpstr>
      <vt:lpstr>PowerPoint Presentation</vt:lpstr>
      <vt:lpstr>PowerPoint Presentation</vt:lpstr>
      <vt:lpstr>Remainder Operator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Binary Number Conversion</vt:lpstr>
      <vt:lpstr>Decimal Number Conversion</vt:lpstr>
      <vt:lpstr>Chapter 3</vt:lpstr>
      <vt:lpstr>The boolean Type and Operators</vt:lpstr>
      <vt:lpstr>Relational Operators</vt:lpstr>
      <vt:lpstr>One-way if Statements</vt:lpstr>
      <vt:lpstr>The Two-way if Statement</vt:lpstr>
      <vt:lpstr>switch Statements</vt:lpstr>
      <vt:lpstr>Conditional Expressions</vt:lpstr>
      <vt:lpstr>Chapter 4</vt:lpstr>
      <vt:lpstr>PowerPoint Presentation</vt:lpstr>
      <vt:lpstr>PowerPoint Presentation</vt:lpstr>
      <vt:lpstr>PowerPoint Presentation</vt:lpstr>
      <vt:lpstr>PowerPoint Presentation</vt:lpstr>
      <vt:lpstr>PowerPoint Presentation</vt:lpstr>
      <vt:lpstr>PowerPoint Presentation</vt:lpstr>
      <vt:lpstr>Chapter 5</vt:lpstr>
      <vt:lpstr>PowerPoint Presentation</vt:lpstr>
      <vt:lpstr>PowerPoint Presentation</vt:lpstr>
      <vt:lpstr>PowerPoint Presentation</vt:lpstr>
      <vt:lpstr>PowerPoint Presentation</vt:lpstr>
      <vt:lpstr>do-while Loop</vt:lpstr>
      <vt:lpstr>PowerPoint Presentation</vt:lpstr>
      <vt:lpstr>PowerPoint Presentation</vt:lpstr>
      <vt:lpstr>PowerPoint Presentation</vt:lpstr>
      <vt:lpstr>PowerPoint Presentation</vt:lpstr>
      <vt:lpstr>PowerPoint Presentation</vt:lpstr>
      <vt:lpstr>Nested Loops </vt:lpstr>
      <vt:lpstr>break</vt:lpstr>
      <vt:lpstr>continue</vt:lpstr>
      <vt:lpstr>Chapter 6</vt:lpstr>
      <vt:lpstr>Why Write Methods?</vt:lpstr>
      <vt:lpstr>Two Parts of Method Declaration</vt:lpstr>
      <vt:lpstr>Parts of a Method Header</vt:lpstr>
      <vt:lpstr>Calling a Method</vt:lpstr>
      <vt:lpstr>Defining Methods</vt:lpstr>
      <vt:lpstr>Method Signature</vt:lpstr>
      <vt:lpstr>Formal Parameters</vt:lpstr>
      <vt:lpstr>Actual Parameters</vt:lpstr>
      <vt:lpstr>Return Value Type</vt:lpstr>
      <vt:lpstr>Scope of Local Variables</vt:lpstr>
      <vt:lpstr>Chapter 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9</vt:lpstr>
      <vt:lpstr>OO Programming Concepts</vt:lpstr>
      <vt:lpstr>Objects</vt:lpstr>
      <vt:lpstr>Classes</vt:lpstr>
      <vt:lpstr>UML Class Diagram</vt:lpstr>
      <vt:lpstr>Constructors</vt:lpstr>
      <vt:lpstr>Constructors, cont.</vt:lpstr>
      <vt:lpstr>Default Constructor</vt:lpstr>
      <vt:lpstr>Static Variables, Constants,  and Methods</vt:lpstr>
      <vt:lpstr>Static Variables, Constants,  and Methods, cont.</vt:lpstr>
      <vt:lpstr>Visibility Modifiers and  Accessor/Mutator Methods</vt:lpstr>
      <vt:lpstr>The this Keyword </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ITEC 2120</dc:title>
  <dc:creator>Dr. Cynthia Johnson</dc:creator>
  <cp:lastModifiedBy>Rick Price</cp:lastModifiedBy>
  <cp:revision>67</cp:revision>
  <dcterms:created xsi:type="dcterms:W3CDTF">2011-08-09T18:56:48Z</dcterms:created>
  <dcterms:modified xsi:type="dcterms:W3CDTF">2018-05-22T21:39:46Z</dcterms:modified>
</cp:coreProperties>
</file>