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4" r:id="rId1"/>
  </p:sldMasterIdLst>
  <p:notesMasterIdLst>
    <p:notesMasterId r:id="rId47"/>
  </p:notesMasterIdLst>
  <p:handoutMasterIdLst>
    <p:handoutMasterId r:id="rId48"/>
  </p:handoutMasterIdLst>
  <p:sldIdLst>
    <p:sldId id="256" r:id="rId2"/>
    <p:sldId id="671" r:id="rId3"/>
    <p:sldId id="573" r:id="rId4"/>
    <p:sldId id="651" r:id="rId5"/>
    <p:sldId id="652" r:id="rId6"/>
    <p:sldId id="653" r:id="rId7"/>
    <p:sldId id="654" r:id="rId8"/>
    <p:sldId id="655" r:id="rId9"/>
    <p:sldId id="656" r:id="rId10"/>
    <p:sldId id="658" r:id="rId11"/>
    <p:sldId id="659" r:id="rId12"/>
    <p:sldId id="660" r:id="rId13"/>
    <p:sldId id="661" r:id="rId14"/>
    <p:sldId id="662" r:id="rId15"/>
    <p:sldId id="663" r:id="rId16"/>
    <p:sldId id="664" r:id="rId17"/>
    <p:sldId id="665" r:id="rId18"/>
    <p:sldId id="666" r:id="rId19"/>
    <p:sldId id="667" r:id="rId20"/>
    <p:sldId id="668" r:id="rId21"/>
    <p:sldId id="669" r:id="rId22"/>
    <p:sldId id="670" r:id="rId23"/>
    <p:sldId id="650" r:id="rId24"/>
    <p:sldId id="585" r:id="rId25"/>
    <p:sldId id="586" r:id="rId26"/>
    <p:sldId id="568" r:id="rId27"/>
    <p:sldId id="587" r:id="rId28"/>
    <p:sldId id="588" r:id="rId29"/>
    <p:sldId id="589" r:id="rId30"/>
    <p:sldId id="603" r:id="rId31"/>
    <p:sldId id="606" r:id="rId32"/>
    <p:sldId id="590" r:id="rId33"/>
    <p:sldId id="591" r:id="rId34"/>
    <p:sldId id="592" r:id="rId35"/>
    <p:sldId id="593" r:id="rId36"/>
    <p:sldId id="594" r:id="rId37"/>
    <p:sldId id="595" r:id="rId38"/>
    <p:sldId id="600" r:id="rId39"/>
    <p:sldId id="639" r:id="rId40"/>
    <p:sldId id="640" r:id="rId41"/>
    <p:sldId id="641" r:id="rId42"/>
    <p:sldId id="643" r:id="rId43"/>
    <p:sldId id="644" r:id="rId44"/>
    <p:sldId id="645" r:id="rId45"/>
    <p:sldId id="647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771"/>
  </p:normalViewPr>
  <p:slideViewPr>
    <p:cSldViewPr>
      <p:cViewPr varScale="1">
        <p:scale>
          <a:sx n="120" d="100"/>
          <a:sy n="120" d="100"/>
        </p:scale>
        <p:origin x="1400" y="184"/>
      </p:cViewPr>
      <p:guideLst>
        <p:guide orient="horz" pos="576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04" y="-78"/>
      </p:cViewPr>
      <p:guideLst>
        <p:guide orient="horz" pos="2160"/>
        <p:guide pos="288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842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>
                <a:cs typeface="+mn-cs"/>
              </a:defRPr>
            </a:lvl1pPr>
          </a:lstStyle>
          <a:p>
            <a:pPr>
              <a:defRPr/>
            </a:pPr>
            <a:fld id="{BF95D088-A878-6D46-A7FA-3FBCFB33F6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52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5/17/18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92EC-E5DD-5D4D-8D3F-2FBDFEDF47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3C33CE-387B-EB42-A886-1CD049A885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997B8-5C78-3940-B8B6-2A765C445D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D91E4-4C2C-A948-BC27-DA80B13394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0CA35-DE5D-AE43-87B9-999ADB79B2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ABA8D-C1D3-B44E-81F4-BCFF44C1E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194098-7D73-0847-8F56-0738A4F700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6F7D6-B589-7845-B412-7381258416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DC3ED-4B8D-F94E-ABE2-B409671468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09100D-663A-9040-AD24-EC9023A76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winword%20TestCircle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>
          <a:xfrm>
            <a:off x="501650" y="1316038"/>
            <a:ext cx="7880350" cy="685800"/>
          </a:xfrm>
        </p:spPr>
        <p:txBody>
          <a:bodyPr/>
          <a:lstStyle/>
          <a:p>
            <a:pPr>
              <a:defRPr/>
            </a:pPr>
            <a:r>
              <a:rPr lang="en-US" sz="4000">
                <a:latin typeface="Times New Roman" charset="0"/>
                <a:cs typeface="+mj-cs"/>
              </a:rPr>
              <a:t>Chapter 10 Thinking in Objects</a:t>
            </a:r>
            <a:endParaRPr lang="en-US">
              <a:latin typeface="Times New Roman" charset="0"/>
              <a:cs typeface="+mj-cs"/>
            </a:endParaRPr>
          </a:p>
        </p:txBody>
      </p:sp>
      <p:sp>
        <p:nvSpPr>
          <p:cNvPr id="3074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42648B69-C236-5C4E-B54C-82E0B709629D}" type="slidenum">
              <a:rPr lang="en-US" sz="1400" smtClean="0"/>
              <a:pPr>
                <a:defRPr/>
              </a:pPr>
              <a:t>1</a:t>
            </a:fld>
            <a:endParaRPr lang="en-US" sz="1400"/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2090738" y="2195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77" name="Rectangle 12"/>
          <p:cNvSpPr>
            <a:spLocks noChangeArrowheads="1"/>
          </p:cNvSpPr>
          <p:nvPr/>
        </p:nvSpPr>
        <p:spPr bwMode="auto">
          <a:xfrm>
            <a:off x="2090738" y="176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78" name="Rectangle 14"/>
          <p:cNvSpPr>
            <a:spLocks noChangeArrowheads="1"/>
          </p:cNvSpPr>
          <p:nvPr/>
        </p:nvSpPr>
        <p:spPr bwMode="auto">
          <a:xfrm>
            <a:off x="2090738" y="176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79" name="Rectangle 16"/>
          <p:cNvSpPr>
            <a:spLocks noChangeArrowheads="1"/>
          </p:cNvSpPr>
          <p:nvPr/>
        </p:nvSpPr>
        <p:spPr bwMode="auto">
          <a:xfrm>
            <a:off x="0" y="1951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0" y="852488"/>
            <a:ext cx="91440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36538" indent="-236538">
              <a:buFontTx/>
              <a:buChar char="•"/>
            </a:pPr>
            <a:r>
              <a:rPr lang="en-US" sz="2400"/>
              <a:t> Every method must be in a class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 A static method is not invoked on an object </a:t>
            </a:r>
          </a:p>
          <a:p>
            <a:pPr marL="236538" indent="-236538">
              <a:spcBef>
                <a:spcPct val="50000"/>
              </a:spcBef>
              <a:buFont typeface="Arial" charset="0"/>
              <a:buChar char="•"/>
            </a:pPr>
            <a:r>
              <a:rPr lang="en-US" sz="2400"/>
              <a:t> Why write a method that does not operate on an object</a:t>
            </a:r>
          </a:p>
          <a:p>
            <a:pPr marL="236538" indent="-236538">
              <a:spcBef>
                <a:spcPct val="50000"/>
              </a:spcBef>
              <a:buFont typeface="Arial" charset="0"/>
              <a:buChar char="•"/>
            </a:pPr>
            <a:r>
              <a:rPr lang="en-US" sz="2400"/>
              <a:t>Common reason: encapsulate some computation that involves only numbers.</a:t>
            </a:r>
          </a:p>
          <a:p>
            <a:pPr marL="693738" lvl="1" indent="-236538">
              <a:spcBef>
                <a:spcPct val="50000"/>
              </a:spcBef>
              <a:buFont typeface="Arial" charset="0"/>
              <a:buChar char="•"/>
            </a:pPr>
            <a:r>
              <a:rPr lang="en-US" sz="2000" i="1"/>
              <a:t>Numbers aren’t objects, you can’t invoke methods on them. E.g. </a:t>
            </a:r>
            <a:r>
              <a:rPr lang="en-US" sz="2000" i="1">
                <a:solidFill>
                  <a:srgbClr val="6E7069"/>
                </a:solidFill>
                <a:latin typeface="Courier New" pitchFamily="-107" charset="0"/>
              </a:rPr>
              <a:t>x.sqrt()</a:t>
            </a:r>
            <a:r>
              <a:rPr lang="en-US" sz="2000" i="1">
                <a:solidFill>
                  <a:srgbClr val="6E7069"/>
                </a:solidFill>
              </a:rPr>
              <a:t> </a:t>
            </a:r>
            <a:r>
              <a:rPr lang="en-US" sz="2000" i="1"/>
              <a:t>can never be legal in Java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b="1">
                <a:latin typeface="Lucida Sans" pitchFamily="-107" charset="0"/>
              </a:rPr>
              <a:t>Static</a:t>
            </a:r>
            <a:r>
              <a:rPr lang="en-US" b="1">
                <a:solidFill>
                  <a:srgbClr val="0033CC"/>
                </a:solidFill>
              </a:rPr>
              <a:t> </a:t>
            </a:r>
            <a:r>
              <a:rPr lang="en-US" b="1">
                <a:latin typeface="Lucida Sans" pitchFamily="-107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56609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0" y="901700"/>
            <a:ext cx="914400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36538" indent="-236538">
              <a:buFontTx/>
              <a:buChar char="•"/>
            </a:pPr>
            <a:r>
              <a:rPr lang="en-US" sz="2400"/>
              <a:t> A static variable belongs to the class, not to any object of the class:</a:t>
            </a:r>
          </a:p>
          <a:p>
            <a:pPr marL="236538" indent="-236538">
              <a:spcBef>
                <a:spcPct val="50000"/>
              </a:spcBef>
            </a:pPr>
            <a:r>
              <a:rPr lang="en-US" sz="2400">
                <a:solidFill>
                  <a:srgbClr val="6E7069"/>
                </a:solidFill>
              </a:rPr>
              <a:t>    </a:t>
            </a:r>
            <a:r>
              <a:rPr lang="en-US" sz="2000">
                <a:solidFill>
                  <a:srgbClr val="6E7069"/>
                </a:solidFill>
                <a:latin typeface="Courier New" pitchFamily="-107" charset="0"/>
              </a:rPr>
              <a:t>public class BankAccount </a:t>
            </a:r>
            <a:br>
              <a:rPr lang="en-US" sz="200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400">
                <a:solidFill>
                  <a:srgbClr val="6E7069"/>
                </a:solidFill>
                <a:cs typeface="Arial" charset="0"/>
              </a:rPr>
              <a:t> </a:t>
            </a:r>
            <a:r>
              <a:rPr lang="en-US" sz="2000">
                <a:solidFill>
                  <a:srgbClr val="6E7069"/>
                </a:solidFill>
                <a:latin typeface="Courier New" pitchFamily="-107" charset="0"/>
                <a:cs typeface="Arial" charset="0"/>
              </a:rPr>
              <a:t>{</a:t>
            </a:r>
            <a:br>
              <a:rPr lang="en-US" sz="2000">
                <a:solidFill>
                  <a:srgbClr val="6E7069"/>
                </a:solidFill>
                <a:latin typeface="Courier New" pitchFamily="-107" charset="0"/>
                <a:cs typeface="Arial" charset="0"/>
              </a:rPr>
            </a:br>
            <a:r>
              <a:rPr lang="en-US" sz="2000">
                <a:solidFill>
                  <a:srgbClr val="6E7069"/>
                </a:solidFill>
                <a:cs typeface="Arial" charset="0"/>
              </a:rPr>
              <a:t> </a:t>
            </a:r>
            <a:r>
              <a:rPr lang="en-US" sz="2000">
                <a:solidFill>
                  <a:srgbClr val="6E7069"/>
                </a:solidFill>
                <a:latin typeface="Courier New" pitchFamily="-107" charset="0"/>
                <a:cs typeface="Arial" charset="0"/>
              </a:rPr>
              <a:t>   ... </a:t>
            </a:r>
            <a:br>
              <a:rPr lang="en-US" sz="2000">
                <a:solidFill>
                  <a:srgbClr val="6E7069"/>
                </a:solidFill>
                <a:latin typeface="Courier New" pitchFamily="-107" charset="0"/>
                <a:cs typeface="Arial" charset="0"/>
              </a:rPr>
            </a:br>
            <a:r>
              <a:rPr lang="en-US" sz="2000">
                <a:solidFill>
                  <a:srgbClr val="6E7069"/>
                </a:solidFill>
                <a:cs typeface="Arial" charset="0"/>
              </a:rPr>
              <a:t> </a:t>
            </a:r>
            <a:r>
              <a:rPr lang="en-US" sz="2000">
                <a:solidFill>
                  <a:srgbClr val="6E7069"/>
                </a:solidFill>
                <a:latin typeface="Courier New" pitchFamily="-107" charset="0"/>
                <a:cs typeface="Arial" charset="0"/>
              </a:rPr>
              <a:t>   private double balance; </a:t>
            </a:r>
            <a:br>
              <a:rPr lang="en-US" sz="2000">
                <a:solidFill>
                  <a:srgbClr val="6E7069"/>
                </a:solidFill>
                <a:latin typeface="Courier New" pitchFamily="-107" charset="0"/>
                <a:cs typeface="Arial" charset="0"/>
              </a:rPr>
            </a:br>
            <a:r>
              <a:rPr lang="en-US" sz="2000">
                <a:solidFill>
                  <a:srgbClr val="6E7069"/>
                </a:solidFill>
                <a:cs typeface="Arial" charset="0"/>
              </a:rPr>
              <a:t> </a:t>
            </a:r>
            <a:r>
              <a:rPr lang="en-US" sz="2000">
                <a:solidFill>
                  <a:srgbClr val="6E7069"/>
                </a:solidFill>
                <a:latin typeface="Courier New" pitchFamily="-107" charset="0"/>
                <a:cs typeface="Arial" charset="0"/>
              </a:rPr>
              <a:t>   private int accountNumber; </a:t>
            </a:r>
            <a:br>
              <a:rPr lang="en-US" sz="2000">
                <a:solidFill>
                  <a:srgbClr val="6E7069"/>
                </a:solidFill>
                <a:latin typeface="Courier New" pitchFamily="-107" charset="0"/>
                <a:cs typeface="Arial" charset="0"/>
              </a:rPr>
            </a:br>
            <a:r>
              <a:rPr lang="en-US" sz="2000">
                <a:solidFill>
                  <a:srgbClr val="6E7069"/>
                </a:solidFill>
                <a:cs typeface="Arial" charset="0"/>
              </a:rPr>
              <a:t> </a:t>
            </a:r>
            <a:r>
              <a:rPr lang="en-US" sz="2000">
                <a:solidFill>
                  <a:srgbClr val="6E7069"/>
                </a:solidFill>
                <a:latin typeface="Courier New" pitchFamily="-107" charset="0"/>
                <a:cs typeface="Arial" charset="0"/>
              </a:rPr>
              <a:t>   private </a:t>
            </a:r>
            <a:r>
              <a:rPr lang="en-US" sz="2000">
                <a:solidFill>
                  <a:srgbClr val="0033CC"/>
                </a:solidFill>
                <a:latin typeface="Courier New" pitchFamily="-107" charset="0"/>
                <a:cs typeface="Arial" charset="0"/>
              </a:rPr>
              <a:t>static</a:t>
            </a:r>
            <a:r>
              <a:rPr lang="en-US" sz="2000">
                <a:solidFill>
                  <a:srgbClr val="6E7069"/>
                </a:solidFill>
                <a:latin typeface="Courier New" pitchFamily="-107" charset="0"/>
                <a:cs typeface="Arial" charset="0"/>
              </a:rPr>
              <a:t> int lastAssignedNumber = 1000; </a:t>
            </a:r>
            <a:br>
              <a:rPr lang="en-US" sz="2000">
                <a:solidFill>
                  <a:srgbClr val="6E7069"/>
                </a:solidFill>
                <a:latin typeface="Courier New" pitchFamily="-107" charset="0"/>
                <a:cs typeface="Arial" charset="0"/>
              </a:rPr>
            </a:br>
            <a:r>
              <a:rPr lang="en-US" sz="2000">
                <a:solidFill>
                  <a:srgbClr val="6E7069"/>
                </a:solidFill>
                <a:cs typeface="Arial" charset="0"/>
              </a:rPr>
              <a:t> </a:t>
            </a:r>
            <a:r>
              <a:rPr lang="en-US" sz="2000">
                <a:solidFill>
                  <a:srgbClr val="6E7069"/>
                </a:solidFill>
                <a:latin typeface="Courier New" pitchFamily="-107" charset="0"/>
                <a:cs typeface="Arial" charset="0"/>
              </a:rPr>
              <a:t>}</a:t>
            </a:r>
          </a:p>
          <a:p>
            <a:pPr marL="236538" indent="-236538">
              <a:spcBef>
                <a:spcPct val="50000"/>
              </a:spcBef>
              <a:buFont typeface="Arial" charset="0"/>
              <a:buChar char="•"/>
            </a:pPr>
            <a:r>
              <a:rPr lang="en-US" sz="2400">
                <a:cs typeface="Arial" charset="0"/>
              </a:rPr>
              <a:t>If </a:t>
            </a:r>
            <a:r>
              <a:rPr lang="en-US" sz="2400">
                <a:solidFill>
                  <a:srgbClr val="6E7069"/>
                </a:solidFill>
                <a:latin typeface="Courier New" pitchFamily="-107" charset="0"/>
                <a:cs typeface="Arial" charset="0"/>
              </a:rPr>
              <a:t>lastAssignedNumber</a:t>
            </a:r>
            <a:r>
              <a:rPr lang="en-US" sz="2400">
                <a:solidFill>
                  <a:srgbClr val="6E7069"/>
                </a:solidFill>
                <a:cs typeface="Arial" charset="0"/>
              </a:rPr>
              <a:t> </a:t>
            </a:r>
            <a:r>
              <a:rPr lang="en-US" sz="2400">
                <a:cs typeface="Arial" charset="0"/>
              </a:rPr>
              <a:t>was not </a:t>
            </a:r>
            <a:r>
              <a:rPr lang="en-US" sz="2400">
                <a:solidFill>
                  <a:srgbClr val="6E7069"/>
                </a:solidFill>
                <a:latin typeface="Courier New" pitchFamily="-107" charset="0"/>
                <a:cs typeface="Arial" charset="0"/>
              </a:rPr>
              <a:t>static</a:t>
            </a:r>
            <a:r>
              <a:rPr lang="en-US" sz="2400">
                <a:cs typeface="Arial" charset="0"/>
              </a:rPr>
              <a:t>, each instance of </a:t>
            </a:r>
            <a:br>
              <a:rPr lang="en-US" sz="2400">
                <a:cs typeface="Arial" charset="0"/>
              </a:rPr>
            </a:br>
            <a:r>
              <a:rPr lang="en-US" sz="2400">
                <a:cs typeface="Arial" charset="0"/>
              </a:rPr>
              <a:t> </a:t>
            </a:r>
            <a:r>
              <a:rPr lang="en-US" sz="2400">
                <a:solidFill>
                  <a:srgbClr val="6E7069"/>
                </a:solidFill>
                <a:latin typeface="Courier New" pitchFamily="-107" charset="0"/>
                <a:cs typeface="Arial" charset="0"/>
              </a:rPr>
              <a:t>BankAccount</a:t>
            </a:r>
            <a:r>
              <a:rPr lang="en-US" sz="2400">
                <a:cs typeface="Arial" charset="0"/>
              </a:rPr>
              <a:t> would have its own value of </a:t>
            </a:r>
            <a:r>
              <a:rPr lang="en-US" sz="2400">
                <a:solidFill>
                  <a:srgbClr val="6E7069"/>
                </a:solidFill>
                <a:latin typeface="Courier New" pitchFamily="-107" charset="0"/>
                <a:cs typeface="Arial" charset="0"/>
              </a:rPr>
              <a:t>lastAssignedNumber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b="1">
                <a:latin typeface="Lucida Sans" pitchFamily="-107" charset="0"/>
              </a:rPr>
              <a:t>Static</a:t>
            </a:r>
            <a:r>
              <a:rPr lang="en-US" b="1">
                <a:solidFill>
                  <a:srgbClr val="0033CC"/>
                </a:solidFill>
              </a:rPr>
              <a:t> </a:t>
            </a:r>
            <a:r>
              <a:rPr lang="en-US" b="1">
                <a:latin typeface="Lucida Sans" pitchFamily="-107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806845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0" y="898525"/>
            <a:ext cx="914400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/>
              <a:t>Three ways to initialize: </a:t>
            </a:r>
          </a:p>
          <a:p>
            <a:pPr marL="800100" lvl="1" indent="-342900">
              <a:spcBef>
                <a:spcPts val="1200"/>
              </a:spcBef>
              <a:buFontTx/>
              <a:buAutoNum type="arabicPeriod"/>
            </a:pPr>
            <a:r>
              <a:rPr lang="en-US" sz="2000" i="1"/>
              <a:t>Do nothing. variable is initialized with </a:t>
            </a:r>
            <a:r>
              <a:rPr lang="en-US" sz="2000" i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0</a:t>
            </a:r>
            <a:r>
              <a:rPr lang="en-US" sz="2000" i="1">
                <a:cs typeface="Courier New" pitchFamily="-107" charset="0"/>
              </a:rPr>
              <a:t> (for numbers), </a:t>
            </a:r>
            <a:r>
              <a:rPr lang="en-US" sz="2000" i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false</a:t>
            </a:r>
            <a:r>
              <a:rPr lang="en-US" sz="2000" i="1">
                <a:cs typeface="Courier New" pitchFamily="-107" charset="0"/>
              </a:rPr>
              <a:t> (for boolean values), or </a:t>
            </a:r>
            <a:r>
              <a:rPr lang="en-US" sz="2000" i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null</a:t>
            </a:r>
            <a:r>
              <a:rPr lang="en-US" sz="2000" i="1">
                <a:cs typeface="Courier New" pitchFamily="-107" charset="0"/>
              </a:rPr>
              <a:t> (for objects) </a:t>
            </a:r>
          </a:p>
          <a:p>
            <a:pPr marL="800100" lvl="1" indent="-342900">
              <a:spcBef>
                <a:spcPts val="1200"/>
              </a:spcBef>
              <a:buFontTx/>
              <a:buAutoNum type="arabicPeriod"/>
            </a:pPr>
            <a:r>
              <a:rPr lang="en-US" sz="2000" i="1">
                <a:cs typeface="Courier New" pitchFamily="-107" charset="0"/>
              </a:rPr>
              <a:t>Use an explicit initializer, such as</a:t>
            </a:r>
            <a:r>
              <a:rPr lang="en-US" sz="2400">
                <a:cs typeface="Courier New" pitchFamily="-107" charset="0"/>
              </a:rPr>
              <a:t> </a:t>
            </a:r>
          </a:p>
          <a:p>
            <a:pPr marL="800100" lvl="1" indent="-342900"/>
            <a:r>
              <a:rPr lang="en-US" sz="2400" i="1">
                <a:latin typeface="Courier New" pitchFamily="-107" charset="0"/>
                <a:cs typeface="Courier New" pitchFamily="-107" charset="0"/>
              </a:rPr>
              <a:t>	</a:t>
            </a:r>
            <a:r>
              <a:rPr lang="en-US" sz="2000" i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public class BankAccount </a:t>
            </a:r>
            <a:br>
              <a:rPr lang="en-US" sz="2000" i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</a:br>
            <a:r>
              <a:rPr lang="en-US" sz="2000" i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{</a:t>
            </a:r>
            <a:br>
              <a:rPr lang="en-US" sz="2000" i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</a:br>
            <a:r>
              <a:rPr lang="en-US" sz="2000" i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... </a:t>
            </a:r>
            <a:br>
              <a:rPr lang="en-US" sz="2000" i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</a:br>
            <a:r>
              <a:rPr lang="en-US" sz="2000" i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private static int lastAssignedNumber = 1000; </a:t>
            </a:r>
            <a:br>
              <a:rPr lang="en-US" sz="2000" i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</a:br>
            <a:r>
              <a:rPr lang="en-US" sz="2000" i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   // Executed once, </a:t>
            </a:r>
            <a:br>
              <a:rPr lang="en-US" sz="2000" i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</a:br>
            <a:r>
              <a:rPr lang="en-US" sz="2000" i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} </a:t>
            </a:r>
          </a:p>
          <a:p>
            <a:pPr marL="800100" lvl="1" indent="-342900">
              <a:spcBef>
                <a:spcPts val="1200"/>
              </a:spcBef>
              <a:buFontTx/>
              <a:buAutoNum type="arabicPeriod" startAt="3"/>
            </a:pPr>
            <a:r>
              <a:rPr lang="en-US" sz="2000" i="1">
                <a:cs typeface="Courier New" pitchFamily="-107" charset="0"/>
              </a:rPr>
              <a:t>Use a static initialization block</a:t>
            </a:r>
            <a:r>
              <a:rPr lang="en-US" sz="2400">
                <a:cs typeface="Courier New" pitchFamily="-107" charset="0"/>
              </a:rPr>
              <a:t> 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400">
                <a:cs typeface="Courier New" pitchFamily="-107" charset="0"/>
              </a:rPr>
              <a:t>Static variables should always be declared as </a:t>
            </a:r>
            <a:r>
              <a:rPr lang="en-US" sz="240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private</a:t>
            </a:r>
            <a:r>
              <a:rPr lang="en-US" sz="2400">
                <a:solidFill>
                  <a:srgbClr val="6E7069"/>
                </a:solidFill>
                <a:cs typeface="Courier New" pitchFamily="-107" charset="0"/>
              </a:rPr>
              <a:t> 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b="1">
                <a:latin typeface="Lucida Sans" pitchFamily="-107" charset="0"/>
              </a:rPr>
              <a:t>Static</a:t>
            </a:r>
            <a:r>
              <a:rPr lang="en-US" b="1">
                <a:solidFill>
                  <a:srgbClr val="0033CC"/>
                </a:solidFill>
              </a:rPr>
              <a:t> </a:t>
            </a:r>
            <a:r>
              <a:rPr lang="en-US" b="1">
                <a:latin typeface="Lucida Sans" pitchFamily="-107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308720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0" y="930275"/>
            <a:ext cx="914400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400"/>
              <a:t>Exception: Static constants, which may be either private or public: </a:t>
            </a:r>
          </a:p>
          <a:p>
            <a:pPr marL="800100" lvl="1" indent="-342900"/>
            <a:r>
              <a:rPr lang="en-US" sz="2400">
                <a:latin typeface="Courier New" pitchFamily="-107" charset="0"/>
              </a:rPr>
              <a:t>	</a:t>
            </a:r>
            <a:r>
              <a:rPr lang="en-US" sz="2000">
                <a:solidFill>
                  <a:srgbClr val="6E7069"/>
                </a:solidFill>
                <a:latin typeface="Courier New" pitchFamily="-107" charset="0"/>
              </a:rPr>
              <a:t>public class BankAccount </a:t>
            </a:r>
            <a:br>
              <a:rPr lang="en-US" sz="200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-107" charset="0"/>
              </a:rPr>
              <a:t>{</a:t>
            </a:r>
            <a:br>
              <a:rPr lang="en-US" sz="200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-107" charset="0"/>
              </a:rPr>
              <a:t>   ... </a:t>
            </a:r>
            <a:br>
              <a:rPr lang="en-US" sz="200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-107" charset="0"/>
              </a:rPr>
              <a:t>   public static final double OVERDRAFT_FEE = 5;</a:t>
            </a:r>
          </a:p>
          <a:p>
            <a:pPr marL="800100" lvl="1" indent="-342900"/>
            <a:r>
              <a:rPr lang="en-US" sz="2000">
                <a:solidFill>
                  <a:srgbClr val="6E7069"/>
                </a:solidFill>
                <a:latin typeface="Courier New" pitchFamily="-107" charset="0"/>
              </a:rPr>
              <a:t>     // Refer to it as BankAccount.OVERDRAFT_FEE </a:t>
            </a:r>
            <a:br>
              <a:rPr lang="en-US" sz="200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-107" charset="0"/>
              </a:rPr>
              <a:t>}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</a:pPr>
            <a:r>
              <a:rPr lang="en-US" sz="2400"/>
              <a:t>Minimize the use of static variables (static final variables are ok)</a:t>
            </a:r>
            <a:endParaRPr lang="en-US" sz="2400">
              <a:latin typeface="Courier New" pitchFamily="-107" charset="0"/>
            </a:endParaRP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b="1">
                <a:latin typeface="Lucida Sans" pitchFamily="-107" charset="0"/>
              </a:rPr>
              <a:t>Static</a:t>
            </a:r>
            <a:r>
              <a:rPr lang="en-US" b="1">
                <a:solidFill>
                  <a:srgbClr val="0033CC"/>
                </a:solidFill>
              </a:rPr>
              <a:t> </a:t>
            </a:r>
            <a:r>
              <a:rPr lang="en-US" b="1">
                <a:latin typeface="Lucida Sans" pitchFamily="-107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94877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36538" indent="-236538">
              <a:buFontTx/>
              <a:buChar char="•"/>
            </a:pPr>
            <a:r>
              <a:rPr lang="en-US" sz="2400" b="1"/>
              <a:t>Scope of variable: </a:t>
            </a:r>
            <a:r>
              <a:rPr lang="en-US" sz="2400"/>
              <a:t>Region of program in which the variable can be accessed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Scope of a local variable extends from its declaration to end of the block that encloses it 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b="1">
                <a:latin typeface="Lucida Sans" pitchFamily="-107" charset="0"/>
              </a:rPr>
              <a:t>Scope of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3793933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Sometimes the same variable name is used in two methods: </a:t>
            </a:r>
          </a:p>
          <a:p>
            <a:pPr marL="693738" lvl="1" indent="-236538">
              <a:spcBef>
                <a:spcPct val="50000"/>
              </a:spcBef>
            </a:pPr>
            <a:r>
              <a:rPr lang="en-US" sz="2000" dirty="0">
                <a:latin typeface="Courier New" pitchFamily="-107" charset="0"/>
              </a:rPr>
              <a:t>	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public class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RectangleTester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{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public static double area(Rectangle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rect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)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{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   </a:t>
            </a:r>
            <a:r>
              <a:rPr lang="en-US" sz="2000" dirty="0">
                <a:solidFill>
                  <a:srgbClr val="0033CC"/>
                </a:solidFill>
                <a:latin typeface="Courier New" pitchFamily="-107" charset="0"/>
              </a:rPr>
              <a:t>double r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=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rect.getWidth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() *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rect.getHeight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();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   return r;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}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public static void main(String[]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args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)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{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   </a:t>
            </a:r>
            <a:r>
              <a:rPr lang="en-US" sz="2000" dirty="0">
                <a:solidFill>
                  <a:srgbClr val="0033CC"/>
                </a:solidFill>
                <a:latin typeface="Courier New" pitchFamily="-107" charset="0"/>
              </a:rPr>
              <a:t>Rectangle r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= new Rectangle(5, 10, 20, 30);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   double a = area(r);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  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System.out.println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(r);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}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}</a:t>
            </a:r>
          </a:p>
          <a:p>
            <a:pPr marL="236538" indent="-236538">
              <a:spcBef>
                <a:spcPct val="50000"/>
              </a:spcBef>
              <a:buFont typeface="Arial" charset="0"/>
              <a:buChar char="•"/>
            </a:pPr>
            <a:r>
              <a:rPr lang="en-US" sz="2400" dirty="0"/>
              <a:t>These variables are independent from each other; their scopes are disjoint 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b="1">
                <a:latin typeface="Lucida Sans" pitchFamily="-107" charset="0"/>
              </a:rPr>
              <a:t>Scope of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4102608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0" y="1006475"/>
            <a:ext cx="9144000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36538" indent="-236538">
              <a:buFontTx/>
              <a:buChar char="•"/>
            </a:pPr>
            <a:r>
              <a:rPr lang="en-US" sz="2400"/>
              <a:t>Scope of a local variable cannot contain the definition of another variable with the same name:</a:t>
            </a:r>
          </a:p>
          <a:p>
            <a:pPr marL="693738" lvl="1" indent="-236538"/>
            <a:r>
              <a:rPr lang="en-US" sz="2400" b="1">
                <a:solidFill>
                  <a:srgbClr val="0033CC"/>
                </a:solidFill>
                <a:latin typeface="Courier New" pitchFamily="-107" charset="0"/>
              </a:rPr>
              <a:t>	</a:t>
            </a:r>
            <a:r>
              <a:rPr lang="en-US" sz="2000">
                <a:solidFill>
                  <a:srgbClr val="0033CC"/>
                </a:solidFill>
                <a:latin typeface="Courier New" pitchFamily="-107" charset="0"/>
              </a:rPr>
              <a:t>Rectangle r</a:t>
            </a:r>
            <a:r>
              <a:rPr lang="en-US" sz="2000">
                <a:solidFill>
                  <a:srgbClr val="6E7069"/>
                </a:solidFill>
                <a:latin typeface="Courier New" pitchFamily="-107" charset="0"/>
              </a:rPr>
              <a:t> = new Rectangle(5, 10, 20, 30); </a:t>
            </a:r>
            <a:br>
              <a:rPr lang="en-US" sz="200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-107" charset="0"/>
              </a:rPr>
              <a:t>if (x &gt;= 0) </a:t>
            </a:r>
            <a:br>
              <a:rPr lang="en-US" sz="200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-107" charset="0"/>
              </a:rPr>
              <a:t>{</a:t>
            </a:r>
            <a:br>
              <a:rPr lang="en-US" sz="200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-107" charset="0"/>
              </a:rPr>
              <a:t>   </a:t>
            </a:r>
            <a:r>
              <a:rPr lang="en-US" sz="2000">
                <a:solidFill>
                  <a:srgbClr val="0033CC"/>
                </a:solidFill>
                <a:latin typeface="Courier New" pitchFamily="-107" charset="0"/>
              </a:rPr>
              <a:t>double r</a:t>
            </a:r>
            <a:r>
              <a:rPr lang="en-US" sz="2000">
                <a:solidFill>
                  <a:srgbClr val="6E7069"/>
                </a:solidFill>
                <a:latin typeface="Courier New" pitchFamily="-107" charset="0"/>
              </a:rPr>
              <a:t> = Math.sqrt(x); </a:t>
            </a:r>
            <a:br>
              <a:rPr lang="en-US" sz="200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-107" charset="0"/>
              </a:rPr>
              <a:t>   // Error - can't declare another variable</a:t>
            </a:r>
          </a:p>
          <a:p>
            <a:pPr marL="693738" lvl="1" indent="-236538"/>
            <a:r>
              <a:rPr lang="en-US" sz="2000">
                <a:solidFill>
                  <a:srgbClr val="6E7069"/>
                </a:solidFill>
                <a:latin typeface="Courier New" pitchFamily="-107" charset="0"/>
              </a:rPr>
              <a:t>    // called r here </a:t>
            </a:r>
            <a:br>
              <a:rPr lang="en-US" sz="200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-107" charset="0"/>
              </a:rPr>
              <a:t>   ... </a:t>
            </a:r>
            <a:br>
              <a:rPr lang="en-US" sz="200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-107" charset="0"/>
              </a:rPr>
              <a:t>}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b="1">
                <a:latin typeface="Lucida Sans" pitchFamily="-107" charset="0"/>
              </a:rPr>
              <a:t>Scope of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3551295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0" y="837278"/>
            <a:ext cx="91440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36538" indent="-236538">
              <a:buFontTx/>
              <a:buChar char="•"/>
            </a:pPr>
            <a:r>
              <a:rPr lang="en-US" sz="2400" dirty="0"/>
              <a:t>A local variable can </a:t>
            </a:r>
            <a:r>
              <a:rPr lang="en-US" sz="2400" i="1" dirty="0"/>
              <a:t>shadow</a:t>
            </a:r>
            <a:r>
              <a:rPr lang="en-US" sz="2400" dirty="0"/>
              <a:t> a variable with the same name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Local scope wins over class scope</a:t>
            </a:r>
            <a:r>
              <a:rPr lang="en-US" sz="2000" dirty="0"/>
              <a:t>:</a:t>
            </a:r>
          </a:p>
          <a:p>
            <a:pPr marL="693738" lvl="1" indent="-236538">
              <a:spcBef>
                <a:spcPct val="50000"/>
              </a:spcBef>
            </a:pPr>
            <a:r>
              <a:rPr lang="en-US" sz="2000" dirty="0">
                <a:latin typeface="Courier New" pitchFamily="-107" charset="0"/>
              </a:rPr>
              <a:t>	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public class Coin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{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private String name;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private </a:t>
            </a:r>
            <a:r>
              <a:rPr lang="en-US" sz="2000" dirty="0">
                <a:solidFill>
                  <a:srgbClr val="0033CC"/>
                </a:solidFill>
                <a:latin typeface="Courier New" pitchFamily="-107" charset="0"/>
              </a:rPr>
              <a:t>double value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; // variable with same name </a:t>
            </a:r>
          </a:p>
          <a:p>
            <a:pPr marL="693738" lvl="1" indent="-236538">
              <a:spcBef>
                <a:spcPct val="50000"/>
              </a:spcBef>
            </a:pP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public double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getExchangeValue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(double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exchangeRate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)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{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 </a:t>
            </a:r>
            <a:r>
              <a:rPr lang="en-US" sz="2000" dirty="0">
                <a:solidFill>
                  <a:srgbClr val="0033CC"/>
                </a:solidFill>
                <a:latin typeface="Courier New" pitchFamily="-107" charset="0"/>
              </a:rPr>
              <a:t>double value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; // Local variable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 ...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 return value;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}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} 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b="1">
                <a:latin typeface="Lucida Sans" pitchFamily="-107" charset="0"/>
              </a:rPr>
              <a:t>Overlapping</a:t>
            </a:r>
            <a:r>
              <a:rPr lang="en-US" b="1">
                <a:solidFill>
                  <a:srgbClr val="0033CC"/>
                </a:solidFill>
              </a:rPr>
              <a:t> </a:t>
            </a:r>
            <a:r>
              <a:rPr lang="en-US" b="1">
                <a:latin typeface="Lucida Sans" pitchFamily="-107" charset="0"/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2180048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36538" indent="-236538">
              <a:buFontTx/>
              <a:buChar char="•"/>
            </a:pPr>
            <a:r>
              <a:rPr lang="en-US" sz="2400"/>
              <a:t>Access shadowed variables by qualifying them with the </a:t>
            </a:r>
            <a:r>
              <a:rPr lang="en-US" sz="240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this </a:t>
            </a:r>
            <a:r>
              <a:rPr lang="en-US" sz="2400">
                <a:cs typeface="Courier New" pitchFamily="-107" charset="0"/>
              </a:rPr>
              <a:t>reference: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400">
                <a:latin typeface="Courier New" pitchFamily="-107" charset="0"/>
                <a:cs typeface="Courier New" pitchFamily="-107" charset="0"/>
              </a:rPr>
              <a:t>	</a:t>
            </a:r>
            <a:r>
              <a:rPr lang="en-US" sz="200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value = this.value * exchangeRate;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b="1">
                <a:latin typeface="Lucida Sans" pitchFamily="-107" charset="0"/>
              </a:rPr>
              <a:t>Overlapping</a:t>
            </a:r>
            <a:r>
              <a:rPr lang="en-US" b="1">
                <a:solidFill>
                  <a:srgbClr val="0033CC"/>
                </a:solidFill>
              </a:rPr>
              <a:t> </a:t>
            </a:r>
            <a:r>
              <a:rPr lang="en-US" b="1">
                <a:latin typeface="Lucida Sans" pitchFamily="-107" charset="0"/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472716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3"/>
          <p:cNvSpPr>
            <a:spLocks noChangeArrowheads="1"/>
          </p:cNvSpPr>
          <p:nvPr/>
        </p:nvSpPr>
        <p:spPr bwMode="auto">
          <a:xfrm>
            <a:off x="769904" y="1209675"/>
            <a:ext cx="8374095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To put classes in a package, you must place a line </a:t>
            </a:r>
          </a:p>
          <a:p>
            <a:pPr marL="693738" lvl="1" indent="-236538">
              <a:spcBef>
                <a:spcPct val="50000"/>
              </a:spcBef>
            </a:pPr>
            <a:r>
              <a:rPr lang="en-US" sz="2400" dirty="0">
                <a:latin typeface="Courier New" pitchFamily="-107" charset="0"/>
              </a:rPr>
              <a:t>	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package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packageName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;</a:t>
            </a:r>
          </a:p>
          <a:p>
            <a:pPr marL="236538" indent="-236538">
              <a:spcBef>
                <a:spcPct val="50000"/>
              </a:spcBef>
            </a:pPr>
            <a:r>
              <a:rPr lang="en-US" sz="2400" dirty="0">
                <a:latin typeface="Courier New" pitchFamily="-107" charset="0"/>
              </a:rPr>
              <a:t>	</a:t>
            </a:r>
            <a:r>
              <a:rPr lang="en-US" sz="2400" dirty="0"/>
              <a:t>as the first instruction in the source file containing the classes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Package name consists of one or more identifiers separated by periods 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b="1">
                <a:latin typeface="Lucida Sans" pitchFamily="-107" charset="0"/>
              </a:rPr>
              <a:t>Organizing Related Classes into Packages</a:t>
            </a:r>
          </a:p>
        </p:txBody>
      </p:sp>
    </p:spTree>
    <p:extLst>
      <p:ext uri="{BB962C8B-B14F-4D97-AF65-F5344CB8AC3E}">
        <p14:creationId xmlns:p14="http://schemas.microsoft.com/office/powerpoint/2010/main" val="409365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997B8-5C78-3940-B8B6-2A765C445D3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96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3"/>
          <p:cNvSpPr>
            <a:spLocks noChangeArrowheads="1"/>
          </p:cNvSpPr>
          <p:nvPr/>
        </p:nvSpPr>
        <p:spPr bwMode="auto">
          <a:xfrm>
            <a:off x="462664" y="698927"/>
            <a:ext cx="8681335" cy="575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Can always use class without importing: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400" dirty="0">
                <a:latin typeface="Courier New" pitchFamily="-107" charset="0"/>
              </a:rPr>
              <a:t>	</a:t>
            </a:r>
            <a:r>
              <a:rPr lang="en-US" dirty="0" err="1">
                <a:solidFill>
                  <a:srgbClr val="6E7069"/>
                </a:solidFill>
                <a:latin typeface="Courier New" pitchFamily="-107" charset="0"/>
              </a:rPr>
              <a:t>java.util.Scanner</a:t>
            </a:r>
            <a:r>
              <a:rPr lang="en-US" dirty="0">
                <a:solidFill>
                  <a:srgbClr val="6E7069"/>
                </a:solidFill>
                <a:latin typeface="Courier New" pitchFamily="-107" charset="0"/>
              </a:rPr>
              <a:t> in = new </a:t>
            </a:r>
            <a:r>
              <a:rPr lang="en-US" dirty="0" err="1">
                <a:solidFill>
                  <a:srgbClr val="6E7069"/>
                </a:solidFill>
                <a:latin typeface="Courier New" pitchFamily="-107" charset="0"/>
              </a:rPr>
              <a:t>java.util.Scanner</a:t>
            </a:r>
            <a:r>
              <a:rPr lang="en-US" dirty="0">
                <a:solidFill>
                  <a:srgbClr val="6E7069"/>
                </a:solidFill>
                <a:latin typeface="Courier New" pitchFamily="-107" charset="0"/>
              </a:rPr>
              <a:t>(</a:t>
            </a:r>
            <a:r>
              <a:rPr lang="en-US" dirty="0" err="1">
                <a:solidFill>
                  <a:srgbClr val="6E7069"/>
                </a:solidFill>
                <a:latin typeface="Courier New" pitchFamily="-107" charset="0"/>
              </a:rPr>
              <a:t>System.in</a:t>
            </a:r>
            <a:r>
              <a:rPr lang="en-US" dirty="0">
                <a:solidFill>
                  <a:srgbClr val="6E7069"/>
                </a:solidFill>
                <a:latin typeface="Courier New" pitchFamily="-107" charset="0"/>
              </a:rPr>
              <a:t>);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Tedious to use fully qualified name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Import lets you use shorter class name: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400" dirty="0">
                <a:latin typeface="Courier New" pitchFamily="-107" charset="0"/>
              </a:rPr>
              <a:t>	</a:t>
            </a:r>
            <a:r>
              <a:rPr lang="en-US" dirty="0">
                <a:solidFill>
                  <a:srgbClr val="6E7069"/>
                </a:solidFill>
                <a:latin typeface="Courier New" pitchFamily="-107" charset="0"/>
              </a:rPr>
              <a:t>import </a:t>
            </a:r>
            <a:r>
              <a:rPr lang="en-US" dirty="0" err="1">
                <a:solidFill>
                  <a:srgbClr val="6E7069"/>
                </a:solidFill>
                <a:latin typeface="Courier New" pitchFamily="-107" charset="0"/>
              </a:rPr>
              <a:t>java.util.Scanner</a:t>
            </a:r>
            <a:r>
              <a:rPr lang="en-US" dirty="0">
                <a:solidFill>
                  <a:srgbClr val="6E7069"/>
                </a:solidFill>
                <a:latin typeface="Courier New" pitchFamily="-107" charset="0"/>
              </a:rPr>
              <a:t>; </a:t>
            </a:r>
          </a:p>
          <a:p>
            <a:pPr marL="693738" lvl="1" indent="-236538"/>
            <a:r>
              <a:rPr lang="en-US" dirty="0">
                <a:solidFill>
                  <a:srgbClr val="6E7069"/>
                </a:solidFill>
                <a:latin typeface="Courier New" pitchFamily="-107" charset="0"/>
              </a:rPr>
              <a:t>	... </a:t>
            </a:r>
          </a:p>
          <a:p>
            <a:pPr marL="693738" lvl="1" indent="-236538"/>
            <a:r>
              <a:rPr lang="en-US" dirty="0">
                <a:solidFill>
                  <a:srgbClr val="6E7069"/>
                </a:solidFill>
                <a:latin typeface="Courier New" pitchFamily="-107" charset="0"/>
              </a:rPr>
              <a:t>	Scanner in = new Scanner(</a:t>
            </a:r>
            <a:r>
              <a:rPr lang="en-US" dirty="0" err="1">
                <a:solidFill>
                  <a:srgbClr val="6E7069"/>
                </a:solidFill>
                <a:latin typeface="Courier New" pitchFamily="-107" charset="0"/>
              </a:rPr>
              <a:t>System.in</a:t>
            </a:r>
            <a:r>
              <a:rPr lang="en-US" dirty="0">
                <a:solidFill>
                  <a:srgbClr val="6E7069"/>
                </a:solidFill>
                <a:latin typeface="Courier New" pitchFamily="-107" charset="0"/>
              </a:rPr>
              <a:t>)</a:t>
            </a:r>
            <a:r>
              <a:rPr lang="en-US" dirty="0">
                <a:solidFill>
                  <a:srgbClr val="6E7069"/>
                </a:solidFill>
              </a:rPr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Can import all classes in a package: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400" dirty="0">
                <a:latin typeface="Courier New" pitchFamily="-107" charset="0"/>
              </a:rPr>
              <a:t>	</a:t>
            </a:r>
            <a:r>
              <a:rPr lang="en-US" dirty="0">
                <a:solidFill>
                  <a:srgbClr val="6E7069"/>
                </a:solidFill>
                <a:latin typeface="Courier New" pitchFamily="-107" charset="0"/>
              </a:rPr>
              <a:t>import </a:t>
            </a:r>
            <a:r>
              <a:rPr lang="en-US" dirty="0" err="1">
                <a:solidFill>
                  <a:srgbClr val="6E7069"/>
                </a:solidFill>
                <a:latin typeface="Courier New" pitchFamily="-107" charset="0"/>
              </a:rPr>
              <a:t>java.util</a:t>
            </a:r>
            <a:r>
              <a:rPr lang="en-US" dirty="0">
                <a:solidFill>
                  <a:srgbClr val="6E7069"/>
                </a:solidFill>
                <a:latin typeface="Courier New" pitchFamily="-107" charset="0"/>
              </a:rPr>
              <a:t>.*;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Never need to import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java.lang</a:t>
            </a:r>
            <a:r>
              <a:rPr lang="en-US" sz="2400" dirty="0">
                <a:solidFill>
                  <a:srgbClr val="6E7069"/>
                </a:solidFill>
              </a:rPr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You don’t need to import other classes in the same package</a:t>
            </a:r>
            <a:r>
              <a:rPr lang="en-US" sz="2000" dirty="0"/>
              <a:t> 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b="1">
                <a:latin typeface="Lucida Sans" pitchFamily="-107" charset="0"/>
              </a:rPr>
              <a:t>Importing</a:t>
            </a:r>
            <a:r>
              <a:rPr lang="en-US" b="1">
                <a:solidFill>
                  <a:srgbClr val="0033CC"/>
                </a:solidFill>
              </a:rPr>
              <a:t> </a:t>
            </a:r>
            <a:r>
              <a:rPr lang="en-US" b="1">
                <a:latin typeface="Lucida Sans" pitchFamily="-107" charset="0"/>
              </a:rPr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2808078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3"/>
          <p:cNvSpPr>
            <a:spLocks noChangeArrowheads="1"/>
          </p:cNvSpPr>
          <p:nvPr/>
        </p:nvSpPr>
        <p:spPr bwMode="auto">
          <a:xfrm>
            <a:off x="539474" y="908050"/>
            <a:ext cx="8604525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236538" indent="-236538">
              <a:buFontTx/>
              <a:buChar char="•"/>
            </a:pPr>
            <a:r>
              <a:rPr lang="en-US" sz="2400" dirty="0">
                <a:cs typeface="Arial" charset="0"/>
              </a:rPr>
              <a:t>Use packages to avoid name clashes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java.util.Timer</a:t>
            </a:r>
            <a:endParaRPr lang="en-US" sz="2000" dirty="0">
              <a:solidFill>
                <a:srgbClr val="6E7069"/>
              </a:solidFill>
              <a:cs typeface="Arial" charset="0"/>
            </a:endParaRPr>
          </a:p>
          <a:p>
            <a:pPr marL="693738" lvl="1" indent="-236538">
              <a:spcBef>
                <a:spcPts val="1200"/>
              </a:spcBef>
            </a:pPr>
            <a:r>
              <a:rPr lang="en-US" sz="2400" dirty="0">
                <a:cs typeface="Arial" charset="0"/>
              </a:rPr>
              <a:t>vs.</a:t>
            </a:r>
          </a:p>
          <a:p>
            <a:pPr marL="693738" lvl="2" indent="-236538">
              <a:spcBef>
                <a:spcPts val="1200"/>
              </a:spcBef>
            </a:pP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javax.swing.Timer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Package names should be unambiguous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Recommendation: start with reversed domain name:</a:t>
            </a:r>
          </a:p>
          <a:p>
            <a:pPr marL="693738" lvl="1" indent="-236538">
              <a:spcBef>
                <a:spcPct val="50000"/>
              </a:spcBef>
            </a:pP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com.horstmann.bigjava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</a:t>
            </a:r>
          </a:p>
          <a:p>
            <a:pPr marL="236538" indent="-236538">
              <a:spcBef>
                <a:spcPct val="50000"/>
              </a:spcBef>
              <a:buFont typeface="Arial" charset="0"/>
              <a:buChar char="•"/>
            </a:pP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edu.sjsu.cs.walters</a:t>
            </a:r>
            <a:r>
              <a:rPr lang="en-US" sz="2400" dirty="0">
                <a:cs typeface="Arial" charset="0"/>
              </a:rPr>
              <a:t>: for Britney Walters’ classes (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walters@cs.sjsu.edu</a:t>
            </a:r>
            <a:r>
              <a:rPr lang="en-US" sz="2400" dirty="0">
                <a:cs typeface="Arial" charset="0"/>
              </a:rPr>
              <a:t>)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Path name should match package name:</a:t>
            </a:r>
          </a:p>
          <a:p>
            <a:pPr marL="693738" lvl="1" indent="-236538">
              <a:spcBef>
                <a:spcPct val="50000"/>
              </a:spcBef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com/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horstmann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/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bigjava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/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Financial.java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b="1">
                <a:latin typeface="Lucida Sans" pitchFamily="-107" charset="0"/>
              </a:rPr>
              <a:t>Package</a:t>
            </a:r>
            <a:r>
              <a:rPr lang="en-US" b="1">
                <a:solidFill>
                  <a:srgbClr val="0033CC"/>
                </a:solidFill>
              </a:rPr>
              <a:t> </a:t>
            </a:r>
            <a:r>
              <a:rPr lang="en-US" b="1">
                <a:latin typeface="Lucida Sans" pitchFamily="-107" charset="0"/>
              </a:rPr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4205912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3"/>
          <p:cNvSpPr>
            <a:spLocks noChangeArrowheads="1"/>
          </p:cNvSpPr>
          <p:nvPr/>
        </p:nvSpPr>
        <p:spPr bwMode="auto">
          <a:xfrm>
            <a:off x="0" y="865188"/>
            <a:ext cx="9144000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36538" indent="-236538">
              <a:buFontTx/>
              <a:buChar char="•"/>
            </a:pPr>
            <a:r>
              <a:rPr lang="en-US" sz="2400" b="1"/>
              <a:t>Base directory:</a:t>
            </a:r>
            <a:r>
              <a:rPr lang="en-US" sz="2400"/>
              <a:t> holds your program's Files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/>
              <a:t>Path name, relative to base directory, must match package name:</a:t>
            </a:r>
          </a:p>
          <a:p>
            <a:pPr marL="236538" indent="-236538">
              <a:spcBef>
                <a:spcPts val="1200"/>
              </a:spcBef>
            </a:pPr>
            <a:r>
              <a:rPr lang="en-US" sz="2400">
                <a:cs typeface="Arial" charset="0"/>
              </a:rPr>
              <a:t>	</a:t>
            </a:r>
            <a:r>
              <a:rPr lang="en-US" sz="200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com/horstmann/bigjava/Financial.java</a:t>
            </a:r>
            <a:r>
              <a:rPr lang="en-US" sz="2000">
                <a:latin typeface="Courier New" pitchFamily="-107" charset="0"/>
                <a:cs typeface="Courier New" pitchFamily="-107" charset="0"/>
              </a:rPr>
              <a:t> 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b="1">
                <a:latin typeface="Lucida Sans" pitchFamily="-107" charset="0"/>
              </a:rPr>
              <a:t>Package</a:t>
            </a:r>
            <a:r>
              <a:rPr lang="en-US" b="1">
                <a:solidFill>
                  <a:srgbClr val="0033CC"/>
                </a:solidFill>
              </a:rPr>
              <a:t> </a:t>
            </a:r>
            <a:r>
              <a:rPr lang="en-US" b="1">
                <a:latin typeface="Lucida Sans" pitchFamily="-107" charset="0"/>
              </a:rPr>
              <a:t>and</a:t>
            </a:r>
            <a:r>
              <a:rPr lang="en-US" b="1">
                <a:solidFill>
                  <a:srgbClr val="0033CC"/>
                </a:solidFill>
              </a:rPr>
              <a:t> </a:t>
            </a:r>
            <a:r>
              <a:rPr lang="en-US" b="1">
                <a:latin typeface="Lucida Sans" pitchFamily="-107" charset="0"/>
              </a:rPr>
              <a:t>Source</a:t>
            </a:r>
            <a:r>
              <a:rPr lang="en-US" b="1">
                <a:solidFill>
                  <a:srgbClr val="0033CC"/>
                </a:solidFill>
              </a:rPr>
              <a:t> </a:t>
            </a:r>
            <a:r>
              <a:rPr lang="en-US" b="1">
                <a:latin typeface="Lucida Sans" pitchFamily="-107" charset="0"/>
              </a:rPr>
              <a:t>Files</a:t>
            </a:r>
          </a:p>
        </p:txBody>
      </p:sp>
      <p:pic>
        <p:nvPicPr>
          <p:cNvPr id="106501" name="Picture 5" descr="base_directo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895600"/>
            <a:ext cx="705008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474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0" y="356600"/>
            <a:ext cx="8229600" cy="93636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38" y="1393825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Has A relationship</a:t>
            </a:r>
          </a:p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Represents an ownership relationship between two objects</a:t>
            </a:r>
          </a:p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Owner object </a:t>
            </a:r>
          </a:p>
          <a:p>
            <a:pPr lvl="1">
              <a:defRPr/>
            </a:pPr>
            <a:r>
              <a:rPr lang="en-US" i="1" dirty="0">
                <a:latin typeface="Times New Roman" charset="0"/>
              </a:rPr>
              <a:t>Aggregating object</a:t>
            </a:r>
            <a:r>
              <a:rPr lang="en-US" dirty="0">
                <a:latin typeface="Times New Roman" charset="0"/>
              </a:rPr>
              <a:t> </a:t>
            </a:r>
          </a:p>
          <a:p>
            <a:pPr lvl="1">
              <a:defRPr/>
            </a:pPr>
            <a:r>
              <a:rPr lang="en-US" i="1" dirty="0">
                <a:latin typeface="Times New Roman" charset="0"/>
              </a:rPr>
              <a:t>Aggregating class</a:t>
            </a:r>
            <a:r>
              <a:rPr lang="en-US" dirty="0">
                <a:latin typeface="Times New Roman" charset="0"/>
              </a:rPr>
              <a:t>. </a:t>
            </a:r>
          </a:p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Subject object </a:t>
            </a:r>
          </a:p>
          <a:p>
            <a:pPr lvl="1">
              <a:defRPr/>
            </a:pPr>
            <a:r>
              <a:rPr lang="en-US" i="1" dirty="0">
                <a:latin typeface="Times New Roman" charset="0"/>
              </a:rPr>
              <a:t>Aggregated object</a:t>
            </a:r>
          </a:p>
          <a:p>
            <a:pPr lvl="1">
              <a:defRPr/>
            </a:pPr>
            <a:r>
              <a:rPr lang="en-US" i="1" dirty="0">
                <a:latin typeface="Times New Roman" charset="0"/>
              </a:rPr>
              <a:t>Aggregated class</a:t>
            </a:r>
            <a:r>
              <a:rPr lang="en-US" dirty="0">
                <a:latin typeface="Times New Roman" charset="0"/>
              </a:rPr>
              <a:t>. </a:t>
            </a:r>
          </a:p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53C821D-E377-DF46-943B-A9BA2F1FC5C2}" type="slidenum">
              <a:rPr lang="en-US" sz="1400"/>
              <a:pPr/>
              <a:t>23</a:t>
            </a:fld>
            <a:endParaRPr 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14350"/>
          </a:xfrm>
        </p:spPr>
        <p:txBody>
          <a:bodyPr/>
          <a:lstStyle/>
          <a:p>
            <a:pPr>
              <a:defRPr/>
            </a:pPr>
            <a:r>
              <a:rPr lang="en-US" sz="4000">
                <a:latin typeface="Book Antiqua" charset="0"/>
                <a:cs typeface="+mj-cs"/>
              </a:rPr>
              <a:t>Object Composition</a:t>
            </a:r>
            <a:endParaRPr lang="en-US" sz="4000">
              <a:latin typeface="Book Antiqua" charset="0"/>
              <a:cs typeface="+mj-cs"/>
              <a:hlinkClick r:id="rId2" action="ppaction://program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309563" y="1123950"/>
            <a:ext cx="8486775" cy="32194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Times New Roman" charset="0"/>
                <a:cs typeface="+mn-cs"/>
              </a:rPr>
              <a:t>Composition is actually a special case of the aggregation relationship. </a:t>
            </a:r>
          </a:p>
          <a:p>
            <a:pPr>
              <a:defRPr/>
            </a:pPr>
            <a:r>
              <a:rPr lang="en-US" sz="2800" dirty="0">
                <a:latin typeface="Times New Roman" charset="0"/>
                <a:cs typeface="+mn-cs"/>
              </a:rPr>
              <a:t>Care that you get the same object </a:t>
            </a:r>
          </a:p>
          <a:p>
            <a:pPr lvl="1">
              <a:defRPr/>
            </a:pPr>
            <a:r>
              <a:rPr lang="en-US" sz="2400" dirty="0">
                <a:latin typeface="Times New Roman" charset="0"/>
              </a:rPr>
              <a:t>Strong relation between objects</a:t>
            </a:r>
          </a:p>
        </p:txBody>
      </p:sp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20968801-9FA8-0149-95A2-0C783BA823A1}" type="slidenum">
              <a:rPr lang="en-US" sz="1400" smtClean="0"/>
              <a:pPr>
                <a:defRPr/>
              </a:pPr>
              <a:t>24</a:t>
            </a:fld>
            <a:endParaRPr lang="en-US" sz="1400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0" y="3001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946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389438"/>
            <a:ext cx="8840787" cy="118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57250"/>
          </a:xfrm>
        </p:spPr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cs typeface="+mj-cs"/>
              </a:rPr>
              <a:t>Class Representation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231775" y="1277938"/>
            <a:ext cx="8680450" cy="998537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sz="2800" dirty="0">
                <a:latin typeface="Times New Roman" charset="0"/>
                <a:cs typeface="+mn-cs"/>
              </a:rPr>
              <a:t>An aggregation relationship is can be represented as a data field in the aggregating class. </a:t>
            </a: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2148A283-1B5C-FB4F-A147-A5A6C4AE5D39}" type="slidenum">
              <a:rPr lang="en-US" sz="1400" smtClean="0"/>
              <a:pPr>
                <a:defRPr/>
              </a:pPr>
              <a:t>25</a:t>
            </a:fld>
            <a:endParaRPr lang="en-US" sz="1400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2598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0" y="2719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155575" y="2506663"/>
          <a:ext cx="8832850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r:id="rId3" imgW="5283200" imgH="1422400" progId="Word.Picture.8">
                  <p:embed/>
                </p:oleObj>
              </mc:Choice>
              <mc:Fallback>
                <p:oleObj r:id="rId3" imgW="5283200" imgH="14224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2506663"/>
                        <a:ext cx="8832850" cy="237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85" y="932675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j-cs"/>
              </a:rPr>
              <a:t>Example: The Course Class</a:t>
            </a:r>
            <a:endParaRPr lang="en-US" dirty="0">
              <a:latin typeface="Times New Roman" charset="0"/>
              <a:cs typeface="+mj-cs"/>
              <a:hlinkClick r:id="rId3" action="ppaction://program"/>
            </a:endParaRPr>
          </a:p>
        </p:txBody>
      </p:sp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7BE90BB1-CE06-7946-A483-8E6963B1A485}" type="slidenum">
              <a:rPr lang="en-US" sz="1400" smtClean="0"/>
              <a:pPr>
                <a:defRPr/>
              </a:pPr>
              <a:t>26</a:t>
            </a:fld>
            <a:endParaRPr lang="en-US" sz="140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37185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3055938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0" y="180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0" y="1806575"/>
            <a:ext cx="9144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/>
            </a:pPr>
            <a:r>
              <a:rPr lang="en-US" sz="1200" b="1" i="1">
                <a:solidFill>
                  <a:srgbClr val="0000FF"/>
                </a:solidFill>
                <a:latin typeface="Courier" charset="0"/>
                <a:cs typeface="Times New Roman" charset="0"/>
              </a:rPr>
              <a:t>	</a:t>
            </a:r>
          </a:p>
          <a:p>
            <a:pPr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/>
            </a:pPr>
            <a:endParaRPr lang="en-US">
              <a:cs typeface="+mn-cs"/>
            </a:endParaRP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2557463" y="1728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374" name="Rectangle 15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2458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889149"/>
              </p:ext>
            </p:extLst>
          </p:nvPr>
        </p:nvGraphicFramePr>
        <p:xfrm>
          <a:off x="6379" y="1700775"/>
          <a:ext cx="9144000" cy="355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Picture" r:id="rId4" imgW="4521200" imgH="1752600" progId="Word.Picture.8">
                  <p:embed/>
                </p:oleObj>
              </mc:Choice>
              <mc:Fallback>
                <p:oleObj name="Picture" r:id="rId4" imgW="4521200" imgH="1752600" progId="Word.Picture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9" y="1700775"/>
                        <a:ext cx="9144000" cy="355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54690" y="318195"/>
            <a:ext cx="7772400" cy="142875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j-cs"/>
              </a:rPr>
              <a:t>Aggregation or Composition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654690" y="1689795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Aggregation </a:t>
            </a:r>
          </a:p>
          <a:p>
            <a:pPr lvl="1">
              <a:defRPr/>
            </a:pPr>
            <a:r>
              <a:rPr lang="en-US" dirty="0">
                <a:latin typeface="Times New Roman" charset="0"/>
              </a:rPr>
              <a:t>“Weaker”</a:t>
            </a:r>
          </a:p>
          <a:p>
            <a:pPr lvl="1">
              <a:defRPr/>
            </a:pPr>
            <a:r>
              <a:rPr lang="en-US" dirty="0">
                <a:latin typeface="Times New Roman" charset="0"/>
              </a:rPr>
              <a:t>Don’t care that you get the exact object, just one of that type</a:t>
            </a:r>
          </a:p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Composition</a:t>
            </a:r>
          </a:p>
          <a:p>
            <a:pPr lvl="1">
              <a:defRPr/>
            </a:pPr>
            <a:r>
              <a:rPr lang="en-US" dirty="0">
                <a:latin typeface="Times New Roman" charset="0"/>
              </a:rPr>
              <a:t>“Stronger” relationship</a:t>
            </a:r>
          </a:p>
          <a:p>
            <a:pPr lvl="1">
              <a:defRPr/>
            </a:pPr>
            <a:r>
              <a:rPr lang="en-US" dirty="0">
                <a:latin typeface="Times New Roman" charset="0"/>
              </a:rPr>
              <a:t>Want the same object when being used</a:t>
            </a:r>
          </a:p>
        </p:txBody>
      </p:sp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357B513B-CEB7-7042-94EA-3B08EFE11DD1}" type="slidenum">
              <a:rPr lang="en-US" sz="1400" smtClean="0"/>
              <a:pPr>
                <a:defRPr/>
              </a:pPr>
              <a:t>27</a:t>
            </a:fld>
            <a:endParaRPr 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17460"/>
            <a:ext cx="8915400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j-cs"/>
              </a:rPr>
              <a:t>Aggregation Between Same Class</a:t>
            </a:r>
            <a:endParaRPr lang="en-US" dirty="0">
              <a:latin typeface="Times New Roman" charset="0"/>
              <a:cs typeface="+mj-cs"/>
              <a:hlinkClick r:id="rId3" action="ppaction://program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155425" y="1547155"/>
            <a:ext cx="8763000" cy="121920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Monotype Sorts" charset="0"/>
              <a:buNone/>
              <a:tabLst>
                <a:tab pos="0" algn="l"/>
              </a:tabLst>
              <a:defRPr/>
            </a:pPr>
            <a:r>
              <a:rPr lang="en-US" sz="2800" dirty="0">
                <a:latin typeface="Times New Roman" charset="0"/>
                <a:cs typeface="+mn-cs"/>
              </a:rPr>
              <a:t>Aggregation may exist between objects of the same class. For example, a person may have a supervisor. </a:t>
            </a:r>
          </a:p>
        </p:txBody>
      </p:sp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610E5732-380C-1E45-8571-FA8EF1748BEC}" type="slidenum">
              <a:rPr lang="en-US" sz="1400" smtClean="0"/>
              <a:pPr>
                <a:defRPr/>
              </a:pPr>
              <a:t>28</a:t>
            </a:fld>
            <a:endParaRPr lang="en-US" sz="140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190500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19050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190500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190500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0500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152059"/>
              </p:ext>
            </p:extLst>
          </p:nvPr>
        </p:nvGraphicFramePr>
        <p:xfrm>
          <a:off x="232235" y="2545685"/>
          <a:ext cx="5262563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Picture" r:id="rId4" imgW="3073400" imgH="1104900" progId="Word.Picture.8">
                  <p:embed/>
                </p:oleObj>
              </mc:Choice>
              <mc:Fallback>
                <p:oleObj name="Picture" r:id="rId4" imgW="3073400" imgH="1104900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35" y="2545685"/>
                        <a:ext cx="5262563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3151188" y="3967163"/>
            <a:ext cx="5608637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tabLst>
                <a:tab pos="0" algn="l"/>
              </a:tabLst>
            </a:pPr>
            <a:r>
              <a:rPr lang="en-US" b="1">
                <a:solidFill>
                  <a:schemeClr val="tx2"/>
                </a:solidFill>
              </a:rPr>
              <a:t>public class</a:t>
            </a:r>
            <a:r>
              <a:rPr lang="en-US">
                <a:solidFill>
                  <a:schemeClr val="tx2"/>
                </a:solidFill>
              </a:rPr>
              <a:t> Person {  </a:t>
            </a:r>
            <a:endParaRPr lang="en-US" b="1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tabLst>
                <a:tab pos="0" algn="l"/>
              </a:tabLst>
            </a:pPr>
            <a:r>
              <a:rPr lang="en-US" b="1">
                <a:solidFill>
                  <a:schemeClr val="tx2"/>
                </a:solidFill>
              </a:rPr>
              <a:t>  </a:t>
            </a:r>
            <a:r>
              <a:rPr lang="en-US">
                <a:solidFill>
                  <a:schemeClr val="tx2"/>
                </a:solidFill>
              </a:rPr>
              <a:t>// The type for the data is the class itself</a:t>
            </a:r>
            <a:endParaRPr lang="en-US" b="1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tabLst>
                <a:tab pos="0" algn="l"/>
              </a:tabLst>
            </a:pPr>
            <a:r>
              <a:rPr lang="en-US" b="1">
                <a:solidFill>
                  <a:schemeClr val="tx2"/>
                </a:solidFill>
              </a:rPr>
              <a:t>  private </a:t>
            </a:r>
            <a:r>
              <a:rPr lang="en-US">
                <a:solidFill>
                  <a:schemeClr val="tx2"/>
                </a:solidFill>
              </a:rPr>
              <a:t>Person supervisor;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tabLst>
                <a:tab pos="0" algn="l"/>
              </a:tabLst>
            </a:pPr>
            <a:r>
              <a:rPr lang="en-US">
                <a:solidFill>
                  <a:schemeClr val="tx2"/>
                </a:solidFill>
              </a:rPr>
              <a:t>  ...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tabLst>
                <a:tab pos="0" algn="l"/>
              </a:tabLst>
            </a:pPr>
            <a:r>
              <a:rPr lang="en-US">
                <a:solidFill>
                  <a:schemeClr val="tx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49" y="844432"/>
            <a:ext cx="8915400" cy="8382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cs typeface="+mj-cs"/>
              </a:rPr>
              <a:t>Aggregation Between Same Class</a:t>
            </a:r>
            <a:endParaRPr lang="en-US">
              <a:latin typeface="Times New Roman" charset="0"/>
              <a:cs typeface="+mj-cs"/>
              <a:hlinkClick r:id="rId3" action="ppaction://program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161624" y="1739782"/>
            <a:ext cx="8763000" cy="121920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Monotype Sorts" charset="0"/>
              <a:buNone/>
              <a:tabLst>
                <a:tab pos="0" algn="l"/>
              </a:tabLst>
              <a:defRPr/>
            </a:pPr>
            <a:r>
              <a:rPr lang="en-US" dirty="0">
                <a:latin typeface="Times New Roman" charset="0"/>
                <a:cs typeface="+mn-cs"/>
              </a:rPr>
              <a:t>What happens if a person has several supervisors? </a:t>
            </a:r>
          </a:p>
        </p:txBody>
      </p:sp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4E345F5D-3989-134D-BFCC-A1744ADC6E9F}" type="slidenum">
              <a:rPr lang="en-US" sz="1400" smtClean="0"/>
              <a:pPr>
                <a:defRPr/>
              </a:pPr>
              <a:t>29</a:t>
            </a:fld>
            <a:endParaRPr lang="en-US" sz="1400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190500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19050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190500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190500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190500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346" name="Rectangle 13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2356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025539"/>
              </p:ext>
            </p:extLst>
          </p:nvPr>
        </p:nvGraphicFramePr>
        <p:xfrm>
          <a:off x="429912" y="2814520"/>
          <a:ext cx="468630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name="Picture" r:id="rId4" imgW="2679700" imgH="863600" progId="Word.Picture.8">
                  <p:embed/>
                </p:oleObj>
              </mc:Choice>
              <mc:Fallback>
                <p:oleObj name="Picture" r:id="rId4" imgW="2679700" imgH="86360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912" y="2814520"/>
                        <a:ext cx="4686300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Rectangle 15"/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2356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505377"/>
              </p:ext>
            </p:extLst>
          </p:nvPr>
        </p:nvGraphicFramePr>
        <p:xfrm>
          <a:off x="4117674" y="4851282"/>
          <a:ext cx="464820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r:id="rId6" imgW="2342367" imgH="601249" progId="Word.Picture.8">
                  <p:embed/>
                </p:oleObj>
              </mc:Choice>
              <mc:Fallback>
                <p:oleObj r:id="rId6" imgW="2342367" imgH="601249" progId="Word.Picture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674" y="4851282"/>
                        <a:ext cx="4648200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9045" y="894270"/>
            <a:ext cx="8534400" cy="6858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j-cs"/>
              </a:rPr>
              <a:t>Class Abstraction and Encapsulation</a:t>
            </a:r>
            <a:endParaRPr lang="en-US" dirty="0">
              <a:latin typeface="Times New Roman" charset="0"/>
              <a:cs typeface="+mj-cs"/>
              <a:hlinkClick r:id="rId3" action="ppaction://program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70640" y="1892800"/>
            <a:ext cx="8534400" cy="2514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Times New Roman" charset="0"/>
                <a:cs typeface="+mn-cs"/>
              </a:rPr>
              <a:t>Class abstraction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Times New Roman" charset="0"/>
              </a:rPr>
              <a:t>Separate class implementation from the use of the class. 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</a:rPr>
              <a:t>User of the class does not need to know how the class is implemented. 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</a:rPr>
              <a:t>Detail of implementation is encapsulated and hidden from the user. </a:t>
            </a:r>
          </a:p>
        </p:txBody>
      </p:sp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92F955AF-9149-7E4A-9460-64C275328E69}" type="slidenum">
              <a:rPr lang="en-US" sz="1400" smtClean="0"/>
              <a:pPr>
                <a:defRPr/>
              </a:pPr>
              <a:t>3</a:t>
            </a:fld>
            <a:endParaRPr lang="en-US" sz="1400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914525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228600" y="4191000"/>
          <a:ext cx="8610600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r:id="rId4" imgW="5315712" imgH="914400" progId="Word.Picture.8">
                  <p:embed/>
                </p:oleObj>
              </mc:Choice>
              <mc:Fallback>
                <p:oleObj r:id="rId4" imgW="5315712" imgH="9144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91000"/>
                        <a:ext cx="8610600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5BE6D46E-DF97-A343-BF85-94ACF07C752A}" type="slidenum">
              <a:rPr lang="en-US" sz="1400" smtClean="0"/>
              <a:pPr>
                <a:defRPr/>
              </a:pPr>
              <a:t>30</a:t>
            </a:fld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1428750"/>
          </a:xfrm>
        </p:spPr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cs typeface="+mj-cs"/>
              </a:rPr>
              <a:t>Wrapper Classes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2286000" cy="2133600"/>
          </a:xfrm>
        </p:spPr>
        <p:txBody>
          <a:bodyPr/>
          <a:lstStyle/>
          <a:p>
            <a:pPr>
              <a:buFont typeface="Wingdings" charset="0"/>
              <a:buChar char="q"/>
              <a:defRPr/>
            </a:pPr>
            <a:r>
              <a:rPr lang="en-US" sz="2400">
                <a:latin typeface="Times New Roman" charset="0"/>
                <a:cs typeface="+mn-cs"/>
              </a:rPr>
              <a:t>Boolean</a:t>
            </a:r>
          </a:p>
          <a:p>
            <a:pPr>
              <a:spcBef>
                <a:spcPct val="50000"/>
              </a:spcBef>
              <a:buFont typeface="Wingdings" charset="0"/>
              <a:buChar char="q"/>
              <a:defRPr/>
            </a:pPr>
            <a:r>
              <a:rPr lang="en-US" sz="2400">
                <a:latin typeface="Times New Roman" charset="0"/>
                <a:cs typeface="+mn-cs"/>
              </a:rPr>
              <a:t>Character</a:t>
            </a:r>
          </a:p>
          <a:p>
            <a:pPr>
              <a:spcBef>
                <a:spcPct val="50000"/>
              </a:spcBef>
              <a:buFont typeface="Wingdings" charset="0"/>
              <a:buChar char="q"/>
              <a:defRPr/>
            </a:pPr>
            <a:r>
              <a:rPr lang="en-US" sz="2400">
                <a:latin typeface="Times New Roman" charset="0"/>
                <a:cs typeface="+mn-cs"/>
              </a:rPr>
              <a:t>Short</a:t>
            </a:r>
          </a:p>
          <a:p>
            <a:pPr>
              <a:spcBef>
                <a:spcPct val="50000"/>
              </a:spcBef>
              <a:buFont typeface="Wingdings" charset="0"/>
              <a:buChar char="q"/>
              <a:defRPr/>
            </a:pPr>
            <a:r>
              <a:rPr lang="en-US" sz="2400">
                <a:latin typeface="Times New Roman" charset="0"/>
                <a:cs typeface="+mn-cs"/>
              </a:rPr>
              <a:t>Byte</a:t>
            </a:r>
            <a:endParaRPr lang="en-US" sz="2800">
              <a:latin typeface="Times New Roman" charset="0"/>
              <a:cs typeface="+mn-cs"/>
            </a:endParaRPr>
          </a:p>
        </p:txBody>
      </p:sp>
      <p:sp>
        <p:nvSpPr>
          <p:cNvPr id="25602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4A2F879A-A436-0541-99FE-48AE1F50D7A5}" type="slidenum">
              <a:rPr lang="en-US" sz="1400"/>
              <a:pPr algn="r"/>
              <a:t>30</a:t>
            </a:fld>
            <a:endParaRPr lang="en-US" sz="1400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2743200" y="14478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q"/>
            </a:pPr>
            <a:r>
              <a:rPr lang="en-US"/>
              <a:t>Integer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q"/>
            </a:pPr>
            <a:r>
              <a:rPr lang="en-US"/>
              <a:t>Long</a:t>
            </a:r>
          </a:p>
          <a:p>
            <a:pPr marL="342900" indent="-342900">
              <a:spcBef>
                <a:spcPct val="50000"/>
              </a:spcBef>
              <a:buClr>
                <a:schemeClr val="tx2"/>
              </a:buClr>
              <a:buSzPct val="75000"/>
              <a:buFont typeface="Wingdings" charset="0"/>
              <a:buChar char="q"/>
            </a:pPr>
            <a:r>
              <a:rPr lang="en-US"/>
              <a:t>Float</a:t>
            </a:r>
          </a:p>
          <a:p>
            <a:pPr marL="342900" indent="-342900">
              <a:spcBef>
                <a:spcPct val="50000"/>
              </a:spcBef>
              <a:buClr>
                <a:schemeClr val="tx2"/>
              </a:buClr>
              <a:buSzPct val="75000"/>
              <a:buFont typeface="Wingdings" charset="0"/>
              <a:buChar char="q"/>
            </a:pPr>
            <a:r>
              <a:rPr lang="en-US"/>
              <a:t>Double</a:t>
            </a:r>
            <a:endParaRPr lang="en-US" sz="2800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2114550" y="2541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5181600" y="1371600"/>
            <a:ext cx="38100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cs typeface="Courier New" charset="0"/>
              </a:rPr>
              <a:t>NOTE: (1) The wrapper classes do not have no-arg constructors. (2) The instances of all wrapper classes are immutable, i.e., their internal values cannot be changed once the objects are created.</a:t>
            </a:r>
            <a:r>
              <a:rPr lang="en-US" sz="2000"/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99383FB2-8792-EA45-B3B1-CCF230E92AA1}" type="slidenum">
              <a:rPr lang="en-US" sz="1400" smtClean="0"/>
              <a:pPr>
                <a:defRPr/>
              </a:pPr>
              <a:t>31</a:t>
            </a:fld>
            <a:endParaRPr lang="en-US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0640" y="971080"/>
            <a:ext cx="86106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j-cs"/>
              </a:rPr>
              <a:t>The </a:t>
            </a:r>
            <a:r>
              <a:rPr lang="en-US" sz="4200" dirty="0">
                <a:latin typeface="Courier New" charset="0"/>
                <a:cs typeface="+mj-cs"/>
              </a:rPr>
              <a:t>Integer</a:t>
            </a:r>
            <a:r>
              <a:rPr lang="en-US" dirty="0">
                <a:latin typeface="Times New Roman" charset="0"/>
                <a:cs typeface="+mj-cs"/>
              </a:rPr>
              <a:t> and </a:t>
            </a:r>
            <a:r>
              <a:rPr lang="en-US" sz="4200" dirty="0">
                <a:latin typeface="Courier New" charset="0"/>
                <a:cs typeface="+mj-cs"/>
              </a:rPr>
              <a:t>Double</a:t>
            </a:r>
            <a:r>
              <a:rPr lang="en-US" dirty="0">
                <a:latin typeface="Times New Roman" charset="0"/>
                <a:cs typeface="+mj-cs"/>
              </a:rPr>
              <a:t> Classes</a:t>
            </a:r>
          </a:p>
        </p:txBody>
      </p:sp>
      <p:sp>
        <p:nvSpPr>
          <p:cNvPr id="26626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51950508-B7E5-A744-A400-23EA90FD36E5}" type="slidenum">
              <a:rPr lang="en-US" sz="1400"/>
              <a:pPr algn="r"/>
              <a:t>31</a:t>
            </a:fld>
            <a:endParaRPr lang="en-US" sz="1400"/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2743200" y="1885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9" name="Rectangle 8"/>
          <p:cNvSpPr>
            <a:spLocks noChangeArrowheads="1"/>
          </p:cNvSpPr>
          <p:nvPr/>
        </p:nvSpPr>
        <p:spPr bwMode="auto">
          <a:xfrm>
            <a:off x="2743200" y="1885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30" name="Rectangle 10"/>
          <p:cNvSpPr>
            <a:spLocks noChangeArrowheads="1"/>
          </p:cNvSpPr>
          <p:nvPr/>
        </p:nvSpPr>
        <p:spPr bwMode="auto">
          <a:xfrm>
            <a:off x="2628900" y="1885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0" y="185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4763" y="1331913"/>
          <a:ext cx="9134475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Picture" r:id="rId3" imgW="5774917" imgH="3144681" progId="Word.Picture.8">
                  <p:embed/>
                </p:oleObj>
              </mc:Choice>
              <mc:Fallback>
                <p:oleObj name="Picture" r:id="rId3" imgW="5774917" imgH="3144681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3" y="1331913"/>
                        <a:ext cx="9134475" cy="496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B796D427-A32B-CB4C-B4BD-1EE57195609B}" type="slidenum">
              <a:rPr lang="en-US" sz="1400" smtClean="0"/>
              <a:pPr>
                <a:defRPr/>
              </a:pPr>
              <a:t>32</a:t>
            </a:fld>
            <a:endParaRPr lang="en-US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7772400" cy="1428750"/>
          </a:xfrm>
        </p:spPr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cs typeface="+mj-cs"/>
              </a:rPr>
              <a:t>The </a:t>
            </a:r>
            <a:r>
              <a:rPr lang="en-US" sz="4200">
                <a:latin typeface="Courier New" charset="0"/>
                <a:cs typeface="+mj-cs"/>
              </a:rPr>
              <a:t>Integer</a:t>
            </a:r>
            <a:r>
              <a:rPr lang="en-US">
                <a:latin typeface="Times New Roman" charset="0"/>
                <a:cs typeface="+mj-cs"/>
              </a:rPr>
              <a:t> Class</a:t>
            </a:r>
            <a:br>
              <a:rPr lang="en-US">
                <a:latin typeface="Times New Roman" charset="0"/>
                <a:cs typeface="+mj-cs"/>
              </a:rPr>
            </a:br>
            <a:r>
              <a:rPr lang="en-US">
                <a:latin typeface="Times New Roman" charset="0"/>
                <a:cs typeface="+mj-cs"/>
              </a:rPr>
              <a:t>and the </a:t>
            </a:r>
            <a:r>
              <a:rPr lang="en-US" sz="4200">
                <a:latin typeface="Courier New" charset="0"/>
                <a:cs typeface="+mj-cs"/>
              </a:rPr>
              <a:t>Double</a:t>
            </a:r>
            <a:r>
              <a:rPr lang="en-US">
                <a:latin typeface="Times New Roman" charset="0"/>
                <a:cs typeface="+mj-cs"/>
              </a:rPr>
              <a:t> Class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981200"/>
            <a:ext cx="77724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charset="0"/>
              <a:buChar char="q"/>
              <a:defRPr/>
            </a:pPr>
            <a:r>
              <a:rPr lang="en-US">
                <a:latin typeface="Times New Roman" charset="0"/>
                <a:cs typeface="+mn-cs"/>
              </a:rPr>
              <a:t>Constructors</a:t>
            </a:r>
          </a:p>
          <a:p>
            <a:pPr>
              <a:lnSpc>
                <a:spcPct val="90000"/>
              </a:lnSpc>
              <a:spcBef>
                <a:spcPct val="100000"/>
              </a:spcBef>
              <a:buFont typeface="Wingdings" charset="0"/>
              <a:buChar char="q"/>
              <a:defRPr/>
            </a:pPr>
            <a:r>
              <a:rPr lang="en-US">
                <a:latin typeface="Times New Roman" charset="0"/>
                <a:cs typeface="+mn-cs"/>
              </a:rPr>
              <a:t>Class Constants </a:t>
            </a:r>
            <a:r>
              <a:rPr lang="en-US" sz="3000">
                <a:latin typeface="Courier New" charset="0"/>
                <a:cs typeface="+mn-cs"/>
              </a:rPr>
              <a:t>MAX_VALUE</a:t>
            </a:r>
            <a:r>
              <a:rPr lang="en-US">
                <a:latin typeface="Times New Roman" charset="0"/>
                <a:cs typeface="+mn-cs"/>
              </a:rPr>
              <a:t>, </a:t>
            </a:r>
            <a:r>
              <a:rPr lang="en-US" sz="3000">
                <a:latin typeface="Courier New" charset="0"/>
                <a:cs typeface="+mn-cs"/>
              </a:rPr>
              <a:t>MIN_VALUE</a:t>
            </a:r>
            <a:endParaRPr lang="en-US">
              <a:latin typeface="Times New Roman" charset="0"/>
              <a:cs typeface="+mn-cs"/>
            </a:endParaRPr>
          </a:p>
          <a:p>
            <a:pPr>
              <a:lnSpc>
                <a:spcPct val="90000"/>
              </a:lnSpc>
              <a:spcBef>
                <a:spcPct val="100000"/>
              </a:spcBef>
              <a:buFont typeface="Wingdings" charset="0"/>
              <a:buChar char="q"/>
              <a:defRPr/>
            </a:pPr>
            <a:r>
              <a:rPr lang="en-US">
                <a:latin typeface="Times New Roman" charset="0"/>
                <a:cs typeface="+mn-cs"/>
              </a:rPr>
              <a:t>Conversion Methods</a:t>
            </a:r>
          </a:p>
        </p:txBody>
      </p:sp>
      <p:sp>
        <p:nvSpPr>
          <p:cNvPr id="27650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1B81A425-1455-4645-92B0-812B3AA3482A}" type="slidenum">
              <a:rPr lang="en-US" sz="1400"/>
              <a:pPr algn="r"/>
              <a:t>32</a:t>
            </a:fld>
            <a:endParaRPr 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6C6CC970-5F80-6B46-B47D-69DC6F8F04F9}" type="slidenum">
              <a:rPr lang="en-US" sz="1400" smtClean="0"/>
              <a:pPr>
                <a:defRPr/>
              </a:pPr>
              <a:t>33</a:t>
            </a:fld>
            <a:endParaRPr lang="en-US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87030"/>
            <a:ext cx="8839200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Times New Roman" charset="0"/>
              </a:rPr>
              <a:t>Numeric Wrapper Class Constructors</a:t>
            </a:r>
            <a:r>
              <a:rPr lang="en-US" dirty="0">
                <a:latin typeface="Times New Roman" charset="0"/>
                <a:cs typeface="+mj-cs"/>
              </a:rPr>
              <a:t> 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77630"/>
            <a:ext cx="8534400" cy="4953000"/>
          </a:xfrm>
        </p:spPr>
        <p:txBody>
          <a:bodyPr/>
          <a:lstStyle/>
          <a:p>
            <a:pPr marL="0" indent="0">
              <a:spcBef>
                <a:spcPct val="50000"/>
              </a:spcBef>
              <a:buFont typeface="Monotype Sorts" charset="0"/>
              <a:buNone/>
              <a:defRPr/>
            </a:pPr>
            <a:r>
              <a:rPr lang="en-US">
                <a:latin typeface="Times New Roman" charset="0"/>
                <a:cs typeface="Times New Roman" charset="0"/>
              </a:rPr>
              <a:t>You can construct a wrapper object either from a primitive data type value or from a string representing the numeric value. The constructors for Integer and Double are:</a:t>
            </a:r>
          </a:p>
          <a:p>
            <a:pPr lvl="1">
              <a:spcBef>
                <a:spcPct val="50000"/>
              </a:spcBef>
              <a:buFontTx/>
              <a:buNone/>
              <a:defRPr/>
            </a:pPr>
            <a:r>
              <a:rPr lang="en-US">
                <a:latin typeface="Times New Roman" charset="0"/>
                <a:cs typeface="Times New Roman" charset="0"/>
              </a:rPr>
              <a:t>public Integer(int value)</a:t>
            </a:r>
          </a:p>
          <a:p>
            <a:pPr lvl="1">
              <a:spcBef>
                <a:spcPct val="50000"/>
              </a:spcBef>
              <a:buFontTx/>
              <a:buNone/>
              <a:defRPr/>
            </a:pPr>
            <a:r>
              <a:rPr lang="en-US">
                <a:latin typeface="Times New Roman" charset="0"/>
                <a:cs typeface="Times New Roman" charset="0"/>
              </a:rPr>
              <a:t>public Integer(String s)</a:t>
            </a:r>
          </a:p>
          <a:p>
            <a:pPr lvl="1">
              <a:spcBef>
                <a:spcPct val="50000"/>
              </a:spcBef>
              <a:buFontTx/>
              <a:buNone/>
              <a:defRPr/>
            </a:pPr>
            <a:r>
              <a:rPr lang="en-US">
                <a:latin typeface="Times New Roman" charset="0"/>
                <a:cs typeface="Times New Roman" charset="0"/>
              </a:rPr>
              <a:t>public Double(double value)</a:t>
            </a:r>
          </a:p>
          <a:p>
            <a:pPr lvl="1">
              <a:spcBef>
                <a:spcPct val="50000"/>
              </a:spcBef>
              <a:buFontTx/>
              <a:buNone/>
              <a:defRPr/>
            </a:pPr>
            <a:r>
              <a:rPr lang="en-US">
                <a:latin typeface="Times New Roman" charset="0"/>
                <a:cs typeface="Times New Roman" charset="0"/>
              </a:rPr>
              <a:t>public Double(String s)</a:t>
            </a:r>
          </a:p>
        </p:txBody>
      </p:sp>
      <p:sp>
        <p:nvSpPr>
          <p:cNvPr id="28674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559A5161-648F-7B49-AFA3-790F749C69A2}" type="slidenum">
              <a:rPr lang="en-US" sz="1400"/>
              <a:pPr algn="r"/>
              <a:t>33</a:t>
            </a:fld>
            <a:endParaRPr lang="en-US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F9D373AC-062E-6146-AE49-C733EA6DAC3E}" type="slidenum">
              <a:rPr lang="en-US" sz="1400" smtClean="0"/>
              <a:pPr>
                <a:defRPr/>
              </a:pPr>
              <a:t>34</a:t>
            </a:fld>
            <a:endParaRPr lang="en-US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79055"/>
            <a:ext cx="8839200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Times New Roman" charset="0"/>
              </a:rPr>
              <a:t>Numeric Wrapper Class Constants</a:t>
            </a:r>
            <a:r>
              <a:rPr lang="en-US" dirty="0">
                <a:latin typeface="Times New Roman" charset="0"/>
                <a:cs typeface="+mj-cs"/>
              </a:rPr>
              <a:t> 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2046420"/>
            <a:ext cx="8305800" cy="4278180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sz="2800" u="sng" dirty="0">
                <a:latin typeface="Times New Roman" charset="0"/>
                <a:cs typeface="Times New Roman" charset="0"/>
              </a:rPr>
              <a:t>MAX_VALUE</a:t>
            </a:r>
            <a:r>
              <a:rPr lang="en-US" sz="2800" dirty="0">
                <a:latin typeface="Times New Roman" charset="0"/>
                <a:cs typeface="Times New Roman" charset="0"/>
              </a:rPr>
              <a:t> represents the maximum value of the corresponding primitive data type. </a:t>
            </a:r>
          </a:p>
          <a:p>
            <a:pPr lvl="1">
              <a:spcBef>
                <a:spcPct val="50000"/>
              </a:spcBef>
              <a:defRPr/>
            </a:pPr>
            <a:r>
              <a:rPr lang="en-US" sz="2000" dirty="0">
                <a:latin typeface="Times New Roman" charset="0"/>
                <a:cs typeface="Times New Roman" charset="0"/>
              </a:rPr>
              <a:t>For </a:t>
            </a:r>
            <a:r>
              <a:rPr lang="en-US" sz="2000" u="sng" dirty="0">
                <a:latin typeface="Times New Roman" charset="0"/>
                <a:cs typeface="Times New Roman" charset="0"/>
              </a:rPr>
              <a:t>Byte</a:t>
            </a:r>
            <a:r>
              <a:rPr lang="en-US" sz="2000" dirty="0">
                <a:latin typeface="Times New Roman" charset="0"/>
                <a:cs typeface="Times New Roman" charset="0"/>
              </a:rPr>
              <a:t>, </a:t>
            </a:r>
            <a:r>
              <a:rPr lang="en-US" sz="2000" u="sng" dirty="0">
                <a:latin typeface="Times New Roman" charset="0"/>
                <a:cs typeface="Times New Roman" charset="0"/>
              </a:rPr>
              <a:t>Short</a:t>
            </a:r>
            <a:r>
              <a:rPr lang="en-US" sz="2000" dirty="0">
                <a:latin typeface="Times New Roman" charset="0"/>
                <a:cs typeface="Times New Roman" charset="0"/>
              </a:rPr>
              <a:t>, </a:t>
            </a:r>
            <a:r>
              <a:rPr lang="en-US" sz="2000" u="sng" dirty="0">
                <a:latin typeface="Times New Roman" charset="0"/>
                <a:cs typeface="Times New Roman" charset="0"/>
              </a:rPr>
              <a:t>Integer</a:t>
            </a:r>
            <a:r>
              <a:rPr lang="en-US" sz="2000" dirty="0">
                <a:latin typeface="Times New Roman" charset="0"/>
                <a:cs typeface="Times New Roman" charset="0"/>
              </a:rPr>
              <a:t>, and </a:t>
            </a:r>
            <a:r>
              <a:rPr lang="en-US" sz="2000" u="sng" dirty="0">
                <a:latin typeface="Times New Roman" charset="0"/>
                <a:cs typeface="Times New Roman" charset="0"/>
              </a:rPr>
              <a:t>Long</a:t>
            </a:r>
            <a:r>
              <a:rPr lang="en-US" sz="2000" dirty="0">
                <a:latin typeface="Times New Roman" charset="0"/>
                <a:cs typeface="Times New Roman" charset="0"/>
              </a:rPr>
              <a:t>, </a:t>
            </a:r>
            <a:r>
              <a:rPr lang="en-US" sz="2000" u="sng" dirty="0">
                <a:latin typeface="Times New Roman" charset="0"/>
                <a:cs typeface="Times New Roman" charset="0"/>
              </a:rPr>
              <a:t>MIN_VALUE</a:t>
            </a:r>
            <a:r>
              <a:rPr lang="en-US" sz="2000" dirty="0">
                <a:latin typeface="Times New Roman" charset="0"/>
                <a:cs typeface="Times New Roman" charset="0"/>
              </a:rPr>
              <a:t> represents the minimum </a:t>
            </a:r>
            <a:r>
              <a:rPr lang="en-US" sz="2000" u="sng" dirty="0">
                <a:latin typeface="Times New Roman" charset="0"/>
                <a:cs typeface="Times New Roman" charset="0"/>
              </a:rPr>
              <a:t>byte</a:t>
            </a:r>
            <a:r>
              <a:rPr lang="en-US" sz="2000" dirty="0">
                <a:latin typeface="Times New Roman" charset="0"/>
                <a:cs typeface="Times New Roman" charset="0"/>
              </a:rPr>
              <a:t>, </a:t>
            </a:r>
            <a:r>
              <a:rPr lang="en-US" sz="2000" u="sng" dirty="0">
                <a:latin typeface="Times New Roman" charset="0"/>
                <a:cs typeface="Times New Roman" charset="0"/>
              </a:rPr>
              <a:t>short</a:t>
            </a:r>
            <a:r>
              <a:rPr lang="en-US" sz="2000" dirty="0">
                <a:latin typeface="Times New Roman" charset="0"/>
                <a:cs typeface="Times New Roman" charset="0"/>
              </a:rPr>
              <a:t>, </a:t>
            </a:r>
            <a:r>
              <a:rPr lang="en-US" sz="2000" u="sng" dirty="0" err="1">
                <a:latin typeface="Times New Roman" charset="0"/>
                <a:cs typeface="Times New Roman" charset="0"/>
              </a:rPr>
              <a:t>int</a:t>
            </a:r>
            <a:r>
              <a:rPr lang="en-US" sz="2000" dirty="0">
                <a:latin typeface="Times New Roman" charset="0"/>
                <a:cs typeface="Times New Roman" charset="0"/>
              </a:rPr>
              <a:t>, and </a:t>
            </a:r>
            <a:r>
              <a:rPr lang="en-US" sz="2000" u="sng" dirty="0">
                <a:latin typeface="Times New Roman" charset="0"/>
                <a:cs typeface="Times New Roman" charset="0"/>
              </a:rPr>
              <a:t>long</a:t>
            </a:r>
            <a:r>
              <a:rPr lang="en-US" sz="2000" dirty="0">
                <a:latin typeface="Times New Roman" charset="0"/>
                <a:cs typeface="Times New Roman" charset="0"/>
              </a:rPr>
              <a:t> values. </a:t>
            </a:r>
          </a:p>
          <a:p>
            <a:pPr lvl="1">
              <a:spcBef>
                <a:spcPct val="50000"/>
              </a:spcBef>
              <a:defRPr/>
            </a:pPr>
            <a:r>
              <a:rPr lang="en-US" sz="2000" dirty="0">
                <a:latin typeface="Times New Roman" charset="0"/>
                <a:cs typeface="Times New Roman" charset="0"/>
              </a:rPr>
              <a:t>For </a:t>
            </a:r>
            <a:r>
              <a:rPr lang="en-US" sz="2000" u="sng" dirty="0">
                <a:latin typeface="Times New Roman" charset="0"/>
                <a:cs typeface="Times New Roman" charset="0"/>
              </a:rPr>
              <a:t>Float</a:t>
            </a:r>
            <a:r>
              <a:rPr lang="en-US" sz="2000" dirty="0">
                <a:latin typeface="Times New Roman" charset="0"/>
                <a:cs typeface="Times New Roman" charset="0"/>
              </a:rPr>
              <a:t> and </a:t>
            </a:r>
            <a:r>
              <a:rPr lang="en-US" sz="2000" u="sng" dirty="0">
                <a:latin typeface="Times New Roman" charset="0"/>
                <a:cs typeface="Times New Roman" charset="0"/>
              </a:rPr>
              <a:t>Double</a:t>
            </a:r>
            <a:r>
              <a:rPr lang="en-US" sz="2000" dirty="0">
                <a:latin typeface="Times New Roman" charset="0"/>
                <a:cs typeface="Times New Roman" charset="0"/>
              </a:rPr>
              <a:t>, </a:t>
            </a:r>
            <a:r>
              <a:rPr lang="en-US" sz="2000" u="sng" dirty="0">
                <a:latin typeface="Times New Roman" charset="0"/>
                <a:cs typeface="Times New Roman" charset="0"/>
              </a:rPr>
              <a:t>MIN_VALUE</a:t>
            </a:r>
            <a:r>
              <a:rPr lang="en-US" sz="2000" dirty="0">
                <a:latin typeface="Times New Roman" charset="0"/>
                <a:cs typeface="Times New Roman" charset="0"/>
              </a:rPr>
              <a:t> represents the minimum </a:t>
            </a:r>
            <a:r>
              <a:rPr lang="en-US" sz="2000" i="1" dirty="0">
                <a:latin typeface="Times New Roman" charset="0"/>
                <a:cs typeface="Times New Roman" charset="0"/>
              </a:rPr>
              <a:t>positive</a:t>
            </a:r>
            <a:r>
              <a:rPr lang="en-US" sz="2000" dirty="0">
                <a:latin typeface="Times New Roman" charset="0"/>
                <a:cs typeface="Times New Roman" charset="0"/>
              </a:rPr>
              <a:t> </a:t>
            </a:r>
            <a:r>
              <a:rPr lang="en-US" sz="2000" u="sng" dirty="0">
                <a:latin typeface="Times New Roman" charset="0"/>
                <a:cs typeface="Times New Roman" charset="0"/>
              </a:rPr>
              <a:t>float</a:t>
            </a:r>
            <a:r>
              <a:rPr lang="en-US" sz="2000" dirty="0">
                <a:latin typeface="Times New Roman" charset="0"/>
                <a:cs typeface="Times New Roman" charset="0"/>
              </a:rPr>
              <a:t> and </a:t>
            </a:r>
            <a:r>
              <a:rPr lang="en-US" sz="2000" u="sng" dirty="0">
                <a:latin typeface="Times New Roman" charset="0"/>
                <a:cs typeface="Times New Roman" charset="0"/>
              </a:rPr>
              <a:t>double</a:t>
            </a:r>
            <a:r>
              <a:rPr lang="en-US" sz="2000" dirty="0">
                <a:latin typeface="Times New Roman" charset="0"/>
                <a:cs typeface="Times New Roman" charset="0"/>
              </a:rPr>
              <a:t> values. </a:t>
            </a:r>
          </a:p>
        </p:txBody>
      </p:sp>
      <p:sp>
        <p:nvSpPr>
          <p:cNvPr id="29698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9B82B0E6-780B-7F40-A6B6-B1769FD8D218}" type="slidenum">
              <a:rPr lang="en-US" sz="1400"/>
              <a:pPr algn="r"/>
              <a:t>34</a:t>
            </a:fld>
            <a:endParaRPr 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BF79CAD7-E3E8-B24A-B205-D0C77512E5BC}" type="slidenum">
              <a:rPr lang="en-US" sz="1400" smtClean="0"/>
              <a:pPr>
                <a:defRPr/>
              </a:pPr>
              <a:t>35</a:t>
            </a:fld>
            <a:endParaRPr lang="en-US" sz="14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839200" cy="9144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cs typeface="Times New Roman" charset="0"/>
              </a:rPr>
              <a:t>Conversion Methods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534400" cy="5181600"/>
          </a:xfrm>
        </p:spPr>
        <p:txBody>
          <a:bodyPr/>
          <a:lstStyle/>
          <a:p>
            <a:pPr marL="0" indent="0">
              <a:spcBef>
                <a:spcPct val="50000"/>
              </a:spcBef>
              <a:buFont typeface="Monotype Sorts" charset="0"/>
              <a:buNone/>
              <a:defRPr/>
            </a:pPr>
            <a:r>
              <a:rPr lang="en-US" sz="3600">
                <a:latin typeface="Times New Roman" charset="0"/>
                <a:cs typeface="Times New Roman" charset="0"/>
              </a:rPr>
              <a:t>Each numeric wrapper class implements the abstract methods </a:t>
            </a:r>
            <a:r>
              <a:rPr lang="en-US" sz="3600" u="sng">
                <a:latin typeface="Times New Roman" charset="0"/>
                <a:cs typeface="Times New Roman" charset="0"/>
              </a:rPr>
              <a:t>doubleValue</a:t>
            </a:r>
            <a:r>
              <a:rPr lang="en-US" sz="3600">
                <a:latin typeface="Times New Roman" charset="0"/>
                <a:cs typeface="Times New Roman" charset="0"/>
              </a:rPr>
              <a:t>, </a:t>
            </a:r>
            <a:r>
              <a:rPr lang="en-US" sz="3600" u="sng">
                <a:latin typeface="Times New Roman" charset="0"/>
                <a:cs typeface="Times New Roman" charset="0"/>
              </a:rPr>
              <a:t>floatValue</a:t>
            </a:r>
            <a:r>
              <a:rPr lang="en-US" sz="3600">
                <a:latin typeface="Times New Roman" charset="0"/>
                <a:cs typeface="Times New Roman" charset="0"/>
              </a:rPr>
              <a:t>, </a:t>
            </a:r>
            <a:r>
              <a:rPr lang="en-US" sz="3600" u="sng">
                <a:latin typeface="Times New Roman" charset="0"/>
                <a:cs typeface="Times New Roman" charset="0"/>
              </a:rPr>
              <a:t>intValue</a:t>
            </a:r>
            <a:r>
              <a:rPr lang="en-US" sz="3600">
                <a:latin typeface="Times New Roman" charset="0"/>
                <a:cs typeface="Times New Roman" charset="0"/>
              </a:rPr>
              <a:t>, </a:t>
            </a:r>
            <a:r>
              <a:rPr lang="en-US" sz="3600" u="sng">
                <a:latin typeface="Times New Roman" charset="0"/>
                <a:cs typeface="Times New Roman" charset="0"/>
              </a:rPr>
              <a:t>longValue</a:t>
            </a:r>
            <a:r>
              <a:rPr lang="en-US" sz="3600">
                <a:latin typeface="Times New Roman" charset="0"/>
                <a:cs typeface="Times New Roman" charset="0"/>
              </a:rPr>
              <a:t>, and </a:t>
            </a:r>
            <a:r>
              <a:rPr lang="en-US" sz="3600" u="sng">
                <a:latin typeface="Times New Roman" charset="0"/>
                <a:cs typeface="Times New Roman" charset="0"/>
              </a:rPr>
              <a:t>shortValue</a:t>
            </a:r>
            <a:r>
              <a:rPr lang="en-US" sz="3600">
                <a:latin typeface="Times New Roman" charset="0"/>
                <a:cs typeface="Times New Roman" charset="0"/>
              </a:rPr>
              <a:t>, which are defined in the </a:t>
            </a:r>
            <a:r>
              <a:rPr lang="en-US" sz="3600" u="sng">
                <a:latin typeface="Times New Roman" charset="0"/>
                <a:cs typeface="Times New Roman" charset="0"/>
              </a:rPr>
              <a:t>Number</a:t>
            </a:r>
            <a:r>
              <a:rPr lang="en-US" sz="3600">
                <a:latin typeface="Times New Roman" charset="0"/>
                <a:cs typeface="Times New Roman" charset="0"/>
              </a:rPr>
              <a:t> class. These methods “convert” objects into primitive type values. </a:t>
            </a:r>
          </a:p>
        </p:txBody>
      </p:sp>
      <p:sp>
        <p:nvSpPr>
          <p:cNvPr id="30722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B304080D-5289-5A48-82BE-9C382E0C3CFD}" type="slidenum">
              <a:rPr lang="en-US" sz="1400"/>
              <a:pPr algn="r"/>
              <a:t>35</a:t>
            </a:fld>
            <a:endParaRPr 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3DF39F54-E1A5-4D44-A86C-96CCFA8B5321}" type="slidenum">
              <a:rPr lang="en-US" sz="1400" smtClean="0"/>
              <a:pPr>
                <a:defRPr/>
              </a:pPr>
              <a:t>36</a:t>
            </a:fld>
            <a:endParaRPr lang="en-US" sz="14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839200" cy="9144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cs typeface="Times New Roman" charset="0"/>
              </a:rPr>
              <a:t>The Static </a:t>
            </a:r>
            <a:r>
              <a:rPr lang="en-US" u="sng">
                <a:latin typeface="Times New Roman" charset="0"/>
                <a:cs typeface="Times New Roman" charset="0"/>
              </a:rPr>
              <a:t>valueOf</a:t>
            </a:r>
            <a:r>
              <a:rPr lang="en-US">
                <a:latin typeface="Times New Roman" charset="0"/>
                <a:cs typeface="Times New Roman" charset="0"/>
              </a:rPr>
              <a:t> Methods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534400" cy="5181600"/>
          </a:xfrm>
        </p:spPr>
        <p:txBody>
          <a:bodyPr/>
          <a:lstStyle/>
          <a:p>
            <a:pPr marL="0" indent="0">
              <a:spcBef>
                <a:spcPct val="50000"/>
              </a:spcBef>
              <a:buFont typeface="Monotype Sorts" charset="0"/>
              <a:buNone/>
              <a:defRPr/>
            </a:pPr>
            <a:r>
              <a:rPr lang="en-US" sz="3600">
                <a:latin typeface="Times New Roman" charset="0"/>
                <a:cs typeface="Times New Roman" charset="0"/>
              </a:rPr>
              <a:t>The numeric wrapper classes have a useful class method, valueOf(String s). This method creates a new object initialized to the value represented by the specified string. For example:</a:t>
            </a:r>
          </a:p>
          <a:p>
            <a:pPr marL="0" indent="0">
              <a:spcBef>
                <a:spcPct val="50000"/>
              </a:spcBef>
              <a:buFont typeface="Monotype Sorts" charset="0"/>
              <a:buNone/>
              <a:defRPr/>
            </a:pPr>
            <a:r>
              <a:rPr lang="en-US">
                <a:latin typeface="Courier New" charset="0"/>
                <a:cs typeface="Courier New" charset="0"/>
              </a:rPr>
              <a:t> </a:t>
            </a:r>
          </a:p>
          <a:p>
            <a:pPr lvl="1">
              <a:spcBef>
                <a:spcPct val="50000"/>
              </a:spcBef>
              <a:buFontTx/>
              <a:buNone/>
              <a:defRPr/>
            </a:pPr>
            <a:r>
              <a:rPr lang="en-US">
                <a:latin typeface="Times New Roman" charset="0"/>
                <a:cs typeface="Times New Roman" charset="0"/>
              </a:rPr>
              <a:t>Double doubleObject = Double.valueOf("12.4");</a:t>
            </a:r>
          </a:p>
          <a:p>
            <a:pPr lvl="1">
              <a:spcBef>
                <a:spcPct val="50000"/>
              </a:spcBef>
              <a:buFontTx/>
              <a:buNone/>
              <a:defRPr/>
            </a:pPr>
            <a:r>
              <a:rPr lang="en-US">
                <a:latin typeface="Times New Roman" charset="0"/>
                <a:cs typeface="Times New Roman" charset="0"/>
              </a:rPr>
              <a:t>Integer integerObject = Integer.valueOf("12");</a:t>
            </a:r>
          </a:p>
        </p:txBody>
      </p:sp>
      <p:sp>
        <p:nvSpPr>
          <p:cNvPr id="31746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C146F3EB-0AF0-C345-9E3A-850F975A6093}" type="slidenum">
              <a:rPr lang="en-US" sz="1400"/>
              <a:pPr algn="r"/>
              <a:t>36</a:t>
            </a:fld>
            <a:endParaRPr 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DDE80A2D-9C85-0A4F-A3AA-3EC88CC1AA9E}" type="slidenum">
              <a:rPr lang="en-US" sz="1400" smtClean="0"/>
              <a:pPr>
                <a:defRPr/>
              </a:pPr>
              <a:t>37</a:t>
            </a:fld>
            <a:endParaRPr lang="en-US" sz="14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25435"/>
            <a:ext cx="8839200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Times New Roman" charset="0"/>
              </a:rPr>
              <a:t>The Methods for Parsing Strings into Numbers 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8534400" cy="4876800"/>
          </a:xfrm>
        </p:spPr>
        <p:txBody>
          <a:bodyPr/>
          <a:lstStyle/>
          <a:p>
            <a:pPr marL="0" indent="0">
              <a:spcBef>
                <a:spcPct val="50000"/>
              </a:spcBef>
              <a:buFont typeface="Monotype Sorts" charset="0"/>
              <a:buNone/>
              <a:defRPr/>
            </a:pPr>
            <a:r>
              <a:rPr lang="en-US" sz="3600">
                <a:latin typeface="Times New Roman" charset="0"/>
                <a:cs typeface="Times New Roman" charset="0"/>
              </a:rPr>
              <a:t>You have used the parseInt method in the Integer class to parse a numeric string into an int value and the parseDouble method in the Double class to parse a numeric string into a double value. Each numeric wrapper class has two overloaded parsing methods to parse a numeric string into an appropriate numeric value. </a:t>
            </a:r>
          </a:p>
        </p:txBody>
      </p:sp>
      <p:sp>
        <p:nvSpPr>
          <p:cNvPr id="32770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9FB539D6-9747-3B44-A665-70058DDB232E}" type="slidenum">
              <a:rPr lang="en-US" sz="1400"/>
              <a:pPr algn="r"/>
              <a:t>37</a:t>
            </a:fld>
            <a:endParaRPr lang="en-US"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C9EA4FCF-0FCF-A841-999C-FD4C524E1D9B}" type="slidenum">
              <a:rPr lang="en-US" sz="1400" smtClean="0"/>
              <a:pPr>
                <a:defRPr/>
              </a:pPr>
              <a:t>38</a:t>
            </a:fld>
            <a:endParaRPr lang="en-US" sz="1400"/>
          </a:p>
        </p:txBody>
      </p:sp>
      <p:sp>
        <p:nvSpPr>
          <p:cNvPr id="27652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5723"/>
            <a:ext cx="7543800" cy="776288"/>
          </a:xfrm>
        </p:spPr>
        <p:txBody>
          <a:bodyPr/>
          <a:lstStyle/>
          <a:p>
            <a:pPr>
              <a:lnSpc>
                <a:spcPts val="2500"/>
              </a:lnSpc>
              <a:defRPr/>
            </a:pPr>
            <a:r>
              <a:rPr lang="en-US" sz="2400" b="1" dirty="0">
                <a:latin typeface="Courier New" charset="0"/>
                <a:cs typeface="Courier New" charset="0"/>
              </a:rPr>
              <a:t>Automatic Conversion Between Primitive Types and Wrapper Class Types</a:t>
            </a:r>
            <a:endParaRPr lang="en-US" sz="2400" b="1" dirty="0">
              <a:latin typeface="Times New Roman" charset="0"/>
              <a:cs typeface="Times New Roman" charset="0"/>
            </a:endParaRPr>
          </a:p>
        </p:txBody>
      </p:sp>
      <p:sp>
        <p:nvSpPr>
          <p:cNvPr id="27653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93830" y="1355130"/>
            <a:ext cx="8686800" cy="6096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dirty="0">
                <a:latin typeface="Times New Roman" charset="0"/>
                <a:cs typeface="Times New Roman" charset="0"/>
              </a:rPr>
              <a:t>JDK 1.5 and up allows primitive type and wrapper classes to be converted automatically. For example, the following statement in (a) can be simplified as in (b): </a:t>
            </a:r>
          </a:p>
        </p:txBody>
      </p:sp>
      <p:sp>
        <p:nvSpPr>
          <p:cNvPr id="33794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01E0A132-9E67-DE45-9B79-66F7FE6E9E1B}" type="slidenum">
              <a:rPr lang="en-US" sz="1400"/>
              <a:pPr algn="r"/>
              <a:t>38</a:t>
            </a:fld>
            <a:endParaRPr lang="en-US" sz="1400"/>
          </a:p>
        </p:txBody>
      </p:sp>
      <p:sp>
        <p:nvSpPr>
          <p:cNvPr id="33797" name="Rectangle 1030"/>
          <p:cNvSpPr>
            <a:spLocks noChangeArrowheads="1"/>
          </p:cNvSpPr>
          <p:nvPr/>
        </p:nvSpPr>
        <p:spPr bwMode="auto">
          <a:xfrm>
            <a:off x="2143125" y="3095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3798" name="Object 1029"/>
          <p:cNvGraphicFramePr>
            <a:graphicFrameLocks noChangeAspect="1"/>
          </p:cNvGraphicFramePr>
          <p:nvPr/>
        </p:nvGraphicFramePr>
        <p:xfrm>
          <a:off x="228600" y="2362200"/>
          <a:ext cx="8764588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Picture" r:id="rId3" imgW="5024628" imgH="691896" progId="Word.Picture.8">
                  <p:embed/>
                </p:oleObj>
              </mc:Choice>
              <mc:Fallback>
                <p:oleObj name="Picture" r:id="rId3" imgW="5024628" imgH="691896" progId="Word.Picture.8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362200"/>
                        <a:ext cx="8764588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Rectangle 1031"/>
          <p:cNvSpPr>
            <a:spLocks noChangeArrowheads="1"/>
          </p:cNvSpPr>
          <p:nvPr/>
        </p:nvSpPr>
        <p:spPr bwMode="auto">
          <a:xfrm>
            <a:off x="228600" y="38862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 u="sng">
                <a:cs typeface="Times New Roman" charset="0"/>
              </a:rPr>
              <a:t>Integer[] intArray = {1, 2, 3};</a:t>
            </a:r>
          </a:p>
          <a:p>
            <a:pPr>
              <a:lnSpc>
                <a:spcPct val="90000"/>
              </a:lnSpc>
            </a:pPr>
            <a:r>
              <a:rPr lang="en-US" sz="2000" u="sng">
                <a:cs typeface="Times New Roman" charset="0"/>
              </a:rPr>
              <a:t>System.out.println(intArray[0] + intArray[1] + intArray[2]);</a:t>
            </a:r>
            <a:endParaRPr lang="en-US" sz="2000">
              <a:cs typeface="Times New Roman" charset="0"/>
            </a:endParaRPr>
          </a:p>
        </p:txBody>
      </p:sp>
      <p:sp>
        <p:nvSpPr>
          <p:cNvPr id="33800" name="Rectangle 1032"/>
          <p:cNvSpPr>
            <a:spLocks noChangeArrowheads="1"/>
          </p:cNvSpPr>
          <p:nvPr/>
        </p:nvSpPr>
        <p:spPr bwMode="auto">
          <a:xfrm>
            <a:off x="2286000" y="5105400"/>
            <a:ext cx="1219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>
                <a:cs typeface="Times New Roman" charset="0"/>
              </a:rPr>
              <a:t>Unboxing</a:t>
            </a:r>
          </a:p>
        </p:txBody>
      </p:sp>
      <p:sp>
        <p:nvSpPr>
          <p:cNvPr id="33801" name="Line 1033"/>
          <p:cNvSpPr>
            <a:spLocks noChangeShapeType="1"/>
          </p:cNvSpPr>
          <p:nvPr/>
        </p:nvSpPr>
        <p:spPr bwMode="auto">
          <a:xfrm flipV="1">
            <a:off x="2895600" y="4495800"/>
            <a:ext cx="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1034"/>
          <p:cNvSpPr>
            <a:spLocks noChangeShapeType="1"/>
          </p:cNvSpPr>
          <p:nvPr/>
        </p:nvSpPr>
        <p:spPr bwMode="auto">
          <a:xfrm flipV="1">
            <a:off x="3048000" y="4495800"/>
            <a:ext cx="106680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Line 1035"/>
          <p:cNvSpPr>
            <a:spLocks noChangeShapeType="1"/>
          </p:cNvSpPr>
          <p:nvPr/>
        </p:nvSpPr>
        <p:spPr bwMode="auto">
          <a:xfrm flipV="1">
            <a:off x="3200400" y="4495800"/>
            <a:ext cx="251460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990600"/>
          </a:xfrm>
        </p:spPr>
        <p:txBody>
          <a:bodyPr/>
          <a:lstStyle/>
          <a:p>
            <a:pPr>
              <a:defRPr/>
            </a:pPr>
            <a:r>
              <a:rPr lang="en-US" sz="4000">
                <a:latin typeface="Courier New" charset="0"/>
                <a:cs typeface="+mj-cs"/>
              </a:rPr>
              <a:t>StringBuilder</a:t>
            </a:r>
            <a:r>
              <a:rPr lang="en-US" sz="4000">
                <a:latin typeface="Times New Roman" charset="0"/>
                <a:cs typeface="+mj-cs"/>
              </a:rPr>
              <a:t> and </a:t>
            </a:r>
            <a:r>
              <a:rPr lang="en-US" sz="4000">
                <a:latin typeface="Courier New" charset="0"/>
                <a:cs typeface="+mj-cs"/>
              </a:rPr>
              <a:t>StringBuffer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58200" cy="4800600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>
                <a:latin typeface="Times New Roman" charset="0"/>
                <a:cs typeface="+mn-cs"/>
              </a:rPr>
              <a:t>The </a:t>
            </a:r>
            <a:r>
              <a:rPr lang="en-US" sz="3000">
                <a:latin typeface="Courier New" charset="0"/>
                <a:cs typeface="+mn-cs"/>
              </a:rPr>
              <a:t>StringBuilder</a:t>
            </a:r>
            <a:r>
              <a:rPr lang="en-US">
                <a:latin typeface="Times New Roman" charset="0"/>
                <a:cs typeface="+mn-cs"/>
              </a:rPr>
              <a:t>/</a:t>
            </a:r>
            <a:r>
              <a:rPr lang="en-US" sz="3000">
                <a:latin typeface="Courier New" charset="0"/>
                <a:cs typeface="+mn-cs"/>
              </a:rPr>
              <a:t>StringBuffer</a:t>
            </a:r>
            <a:r>
              <a:rPr lang="en-US">
                <a:latin typeface="Times New Roman" charset="0"/>
                <a:cs typeface="+mn-cs"/>
              </a:rPr>
              <a:t> class is an alternative to the </a:t>
            </a:r>
            <a:r>
              <a:rPr lang="en-US" sz="3000">
                <a:latin typeface="Courier New" charset="0"/>
                <a:cs typeface="+mn-cs"/>
              </a:rPr>
              <a:t>String</a:t>
            </a:r>
            <a:r>
              <a:rPr lang="en-US">
                <a:latin typeface="Times New Roman" charset="0"/>
                <a:cs typeface="+mn-cs"/>
              </a:rPr>
              <a:t> class. In general, a StringBuilder/StringBuffer can be used wherever a string is used. StringBuilder/StringBuffer is more flexible than String. You can add, insert, or append new contents into a string buffer, whereas the value of a String object is fixed once the string is created. </a:t>
            </a:r>
          </a:p>
        </p:txBody>
      </p:sp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D5F8BA0C-6BED-4943-A96D-74AA7CA8F7BC}" type="slidenum">
              <a:rPr lang="en-US" sz="1400" smtClean="0"/>
              <a:pPr>
                <a:defRPr/>
              </a:pPr>
              <a:t>39</a:t>
            </a:fld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0" y="1283614"/>
            <a:ext cx="9144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sz="2400" dirty="0"/>
              <a:t>A class</a:t>
            </a:r>
          </a:p>
          <a:p>
            <a:pPr marL="685800" lvl="1" indent="-228600">
              <a:spcBef>
                <a:spcPct val="50000"/>
              </a:spcBef>
              <a:buFontTx/>
              <a:buChar char="•"/>
            </a:pPr>
            <a:r>
              <a:rPr lang="en-US" sz="2400" dirty="0"/>
              <a:t> represents a single concept </a:t>
            </a:r>
          </a:p>
          <a:p>
            <a:pPr marL="685800" lvl="1" indent="-228600">
              <a:spcBef>
                <a:spcPct val="50000"/>
              </a:spcBef>
              <a:buFontTx/>
              <a:buChar char="•"/>
            </a:pPr>
            <a:r>
              <a:rPr lang="en-US" sz="2400" dirty="0"/>
              <a:t>Name should be a noun describing concept</a:t>
            </a:r>
          </a:p>
          <a:p>
            <a:pPr marL="685800" lvl="1" indent="-228600">
              <a:spcBef>
                <a:spcPts val="1200"/>
              </a:spcBef>
            </a:pPr>
            <a:r>
              <a:rPr lang="en-US" sz="2000" dirty="0">
                <a:latin typeface="Courier New" pitchFamily="-107" charset="0"/>
              </a:rPr>
              <a:t>	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Point</a:t>
            </a:r>
            <a:r>
              <a:rPr lang="en-US" sz="2000" dirty="0">
                <a:latin typeface="Courier New" pitchFamily="-107" charset="0"/>
                <a:cs typeface="Courier New" pitchFamily="-107" charset="0"/>
              </a:rPr>
              <a:t> </a:t>
            </a:r>
          </a:p>
          <a:p>
            <a:pPr marL="685800" lvl="1" indent="-228600"/>
            <a:r>
              <a:rPr lang="en-US" sz="2000" dirty="0">
                <a:latin typeface="Courier New" pitchFamily="-107" charset="0"/>
                <a:cs typeface="Courier New" pitchFamily="-107" charset="0"/>
              </a:rPr>
              <a:t>	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Rectangle </a:t>
            </a:r>
          </a:p>
          <a:p>
            <a:pPr marL="685800" lvl="1" indent="-228600"/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	Ellipse</a:t>
            </a:r>
          </a:p>
          <a:p>
            <a:pPr marL="685800" lvl="1" indent="-228600"/>
            <a:r>
              <a:rPr lang="en-US" sz="2400" dirty="0">
                <a:latin typeface="Courier New" pitchFamily="-107" charset="0"/>
                <a:cs typeface="Courier New" pitchFamily="-107" charset="0"/>
              </a:rPr>
              <a:t>	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BankAccount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</a:b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CashRegister</a:t>
            </a:r>
            <a:endParaRPr lang="en-US" sz="2000" dirty="0">
              <a:solidFill>
                <a:srgbClr val="6E7069"/>
              </a:solidFill>
              <a:latin typeface="Courier New" pitchFamily="-107" charset="0"/>
              <a:cs typeface="Courier New" pitchFamily="-107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b="1">
                <a:latin typeface="Lucida Sans" pitchFamily="-107" charset="0"/>
              </a:rPr>
              <a:t>Discovering</a:t>
            </a:r>
            <a:r>
              <a:rPr lang="en-US" b="1">
                <a:solidFill>
                  <a:srgbClr val="0033CC"/>
                </a:solidFill>
              </a:rPr>
              <a:t> </a:t>
            </a:r>
            <a:r>
              <a:rPr lang="en-US" b="1">
                <a:latin typeface="Lucida Sans" pitchFamily="-107" charset="0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400859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-6532" y="1056430"/>
            <a:ext cx="9144000" cy="9906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latin typeface="Courier New" charset="0"/>
                <a:cs typeface="+mj-cs"/>
              </a:rPr>
              <a:t>StringBuilder</a:t>
            </a:r>
            <a:r>
              <a:rPr lang="en-US" dirty="0">
                <a:latin typeface="Times New Roman" charset="0"/>
                <a:cs typeface="+mj-cs"/>
              </a:rPr>
              <a:t> Constructors</a:t>
            </a:r>
            <a:endParaRPr lang="en-US" dirty="0">
              <a:latin typeface="Courier New" charset="0"/>
              <a:cs typeface="+mj-cs"/>
            </a:endParaRPr>
          </a:p>
        </p:txBody>
      </p:sp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0C21C22D-32CC-CE48-9B38-1202A054D17D}" type="slidenum">
              <a:rPr lang="en-US" sz="1400" smtClean="0"/>
              <a:pPr>
                <a:defRPr/>
              </a:pPr>
              <a:t>40</a:t>
            </a:fld>
            <a:endParaRPr lang="en-US" sz="1400"/>
          </a:p>
        </p:txBody>
      </p:sp>
      <p:sp>
        <p:nvSpPr>
          <p:cNvPr id="49156" name="Rectangle 6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3584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593532"/>
              </p:ext>
            </p:extLst>
          </p:nvPr>
        </p:nvGraphicFramePr>
        <p:xfrm>
          <a:off x="222068" y="2123230"/>
          <a:ext cx="87630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Picture" r:id="rId3" imgW="3736848" imgH="914400" progId="Word.Picture.8">
                  <p:embed/>
                </p:oleObj>
              </mc:Choice>
              <mc:Fallback>
                <p:oleObj name="Picture" r:id="rId3" imgW="3736848" imgH="9144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68" y="2123230"/>
                        <a:ext cx="87630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30" y="625435"/>
            <a:ext cx="86868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j-cs"/>
              </a:rPr>
              <a:t>Modifying Strings in the Builder</a:t>
            </a:r>
            <a:endParaRPr lang="en-US" u="sng" dirty="0">
              <a:latin typeface="Times New Roman" charset="0"/>
              <a:cs typeface="+mj-cs"/>
            </a:endParaRPr>
          </a:p>
        </p:txBody>
      </p:sp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11011670-3F28-2C43-BE13-19E433BB1E09}" type="slidenum">
              <a:rPr lang="en-US" sz="1400" smtClean="0"/>
              <a:pPr>
                <a:defRPr/>
              </a:pPr>
              <a:t>41</a:t>
            </a:fld>
            <a:endParaRPr lang="en-US" sz="1400"/>
          </a:p>
        </p:txBody>
      </p:sp>
      <p:sp>
        <p:nvSpPr>
          <p:cNvPr id="50180" name="Rectangle 6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36868" name="Object 5"/>
          <p:cNvGraphicFramePr>
            <a:graphicFrameLocks noChangeAspect="1"/>
          </p:cNvGraphicFramePr>
          <p:nvPr/>
        </p:nvGraphicFramePr>
        <p:xfrm>
          <a:off x="304800" y="1066800"/>
          <a:ext cx="6629400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Picture" r:id="rId3" imgW="4273296" imgH="3352800" progId="Word.Picture.8">
                  <p:embed/>
                </p:oleObj>
              </mc:Choice>
              <mc:Fallback>
                <p:oleObj name="Picture" r:id="rId3" imgW="4273296" imgH="33528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66800"/>
                        <a:ext cx="6629400" cy="521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232235" y="932675"/>
            <a:ext cx="8763000" cy="1371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j-cs"/>
              </a:rPr>
              <a:t>The </a:t>
            </a:r>
            <a:r>
              <a:rPr lang="en-US" u="sng" dirty="0" err="1">
                <a:latin typeface="Times New Roman" charset="0"/>
                <a:cs typeface="+mj-cs"/>
              </a:rPr>
              <a:t>toString</a:t>
            </a:r>
            <a:r>
              <a:rPr lang="en-US" dirty="0">
                <a:latin typeface="Times New Roman" charset="0"/>
                <a:cs typeface="+mj-cs"/>
              </a:rPr>
              <a:t>, </a:t>
            </a:r>
            <a:r>
              <a:rPr lang="en-US" u="sng" dirty="0">
                <a:latin typeface="Times New Roman" charset="0"/>
                <a:cs typeface="+mj-cs"/>
              </a:rPr>
              <a:t>capacity</a:t>
            </a:r>
            <a:r>
              <a:rPr lang="en-US" dirty="0">
                <a:latin typeface="Times New Roman" charset="0"/>
                <a:cs typeface="+mj-cs"/>
              </a:rPr>
              <a:t>, </a:t>
            </a:r>
            <a:r>
              <a:rPr lang="en-US" u="sng" dirty="0">
                <a:latin typeface="Times New Roman" charset="0"/>
                <a:cs typeface="+mj-cs"/>
              </a:rPr>
              <a:t>length</a:t>
            </a:r>
            <a:r>
              <a:rPr lang="en-US" dirty="0">
                <a:latin typeface="Times New Roman" charset="0"/>
                <a:cs typeface="+mj-cs"/>
              </a:rPr>
              <a:t>, </a:t>
            </a:r>
            <a:r>
              <a:rPr lang="en-US" u="sng" dirty="0" err="1">
                <a:latin typeface="Times New Roman" charset="0"/>
                <a:cs typeface="+mj-cs"/>
              </a:rPr>
              <a:t>setLength</a:t>
            </a:r>
            <a:r>
              <a:rPr lang="en-US" dirty="0">
                <a:latin typeface="Times New Roman" charset="0"/>
                <a:cs typeface="+mj-cs"/>
              </a:rPr>
              <a:t>, and </a:t>
            </a:r>
            <a:r>
              <a:rPr lang="en-US" u="sng" dirty="0" err="1">
                <a:latin typeface="Times New Roman" charset="0"/>
                <a:cs typeface="+mj-cs"/>
              </a:rPr>
              <a:t>charAt</a:t>
            </a:r>
            <a:r>
              <a:rPr lang="en-US" dirty="0">
                <a:latin typeface="Times New Roman" charset="0"/>
                <a:cs typeface="+mj-cs"/>
              </a:rPr>
              <a:t> Methods </a:t>
            </a:r>
          </a:p>
        </p:txBody>
      </p:sp>
      <p:sp>
        <p:nvSpPr>
          <p:cNvPr id="52226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FCCDF0F1-563A-5F4C-BD6F-D09EF5933870}" type="slidenum">
              <a:rPr lang="en-US" sz="1400" smtClean="0"/>
              <a:pPr>
                <a:defRPr/>
              </a:pPr>
              <a:t>42</a:t>
            </a:fld>
            <a:endParaRPr lang="en-US" sz="1400"/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229" name="Rectangle 6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304800" y="2133600"/>
          <a:ext cx="8686800" cy="363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Picture" r:id="rId3" imgW="4197096" imgH="1752600" progId="Word.Picture.8">
                  <p:embed/>
                </p:oleObj>
              </mc:Choice>
              <mc:Fallback>
                <p:oleObj name="Picture" r:id="rId3" imgW="4197096" imgH="17526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33600"/>
                        <a:ext cx="8686800" cy="363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55425" y="471815"/>
            <a:ext cx="8839200" cy="1162520"/>
          </a:xfrm>
        </p:spPr>
        <p:txBody>
          <a:bodyPr/>
          <a:lstStyle/>
          <a:p>
            <a:pPr>
              <a:defRPr/>
            </a:pPr>
            <a:r>
              <a:rPr lang="en-US" sz="4200" dirty="0">
                <a:latin typeface="Times New Roman" charset="0"/>
                <a:cs typeface="+mj-cs"/>
              </a:rPr>
              <a:t>Problem: </a:t>
            </a:r>
            <a:r>
              <a:rPr lang="en-US" sz="4200" dirty="0">
                <a:latin typeface="Times New Roman" charset="0"/>
                <a:cs typeface="Times New Roman" charset="0"/>
              </a:rPr>
              <a:t>Checking Palindromes</a:t>
            </a:r>
            <a:endParaRPr lang="en-US" sz="4200" dirty="0">
              <a:latin typeface="Times New Roman" charset="0"/>
              <a:cs typeface="+mj-cs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220663" y="1778000"/>
            <a:ext cx="8915400" cy="2209800"/>
          </a:xfrm>
        </p:spPr>
        <p:txBody>
          <a:bodyPr>
            <a:normAutofit lnSpcReduction="10000"/>
          </a:bodyPr>
          <a:lstStyle/>
          <a:p>
            <a:pPr marL="0" indent="0">
              <a:buFont typeface="Monotype Sorts" charset="0"/>
              <a:buNone/>
              <a:defRPr/>
            </a:pPr>
            <a:r>
              <a:rPr lang="en-US" sz="3600" dirty="0">
                <a:latin typeface="Times New Roman" charset="0"/>
                <a:cs typeface="Times New Roman" charset="0"/>
              </a:rPr>
              <a:t>Create a program that checks to see if a set of characters is a Palindrome.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sz="3600" dirty="0">
                <a:latin typeface="Times New Roman" charset="0"/>
                <a:cs typeface="Times New Roman" charset="0"/>
              </a:rPr>
              <a:t>A Palindrome is a String that is the same forward and backward</a:t>
            </a:r>
          </a:p>
        </p:txBody>
      </p:sp>
      <p:sp>
        <p:nvSpPr>
          <p:cNvPr id="53250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36330789-27EA-4D49-8197-C608C417B0DA}" type="slidenum">
              <a:rPr lang="en-US" sz="1400" smtClean="0"/>
              <a:pPr>
                <a:defRPr/>
              </a:pPr>
              <a:t>43</a:t>
            </a:fld>
            <a:endParaRPr lang="en-US" sz="1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>
            <a:extLst>
              <a:ext uri="{FF2B5EF4-FFF2-40B4-BE49-F238E27FC236}">
                <a16:creationId xmlns:a16="http://schemas.microsoft.com/office/drawing/2014/main" id="{4C828067-33FD-0A44-967A-0D29590A62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22D621-64B1-8A48-932A-0DAA95303C6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7DDD7EC5-1C36-594A-B0C2-CBD472F7CF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altLang="en-US" sz="4000"/>
              <a:t>Regular Expressions</a:t>
            </a:r>
            <a:endParaRPr lang="en-US" altLang="en-US" b="1"/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CA9D861-8E1A-494C-B014-8FCDD0CED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6325" name="Rectangle 4">
            <a:extLst>
              <a:ext uri="{FF2B5EF4-FFF2-40B4-BE49-F238E27FC236}">
                <a16:creationId xmlns:a16="http://schemas.microsoft.com/office/drawing/2014/main" id="{B2193638-D5A4-1442-87D0-E6BCA2AD9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2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6326" name="Rectangle 5">
            <a:extLst>
              <a:ext uri="{FF2B5EF4-FFF2-40B4-BE49-F238E27FC236}">
                <a16:creationId xmlns:a16="http://schemas.microsoft.com/office/drawing/2014/main" id="{09C9A235-69B8-744B-A0C3-9A2996031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32004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A </a:t>
            </a:r>
            <a:r>
              <a:rPr lang="en-US" altLang="en-US" i="1"/>
              <a:t>regular expression</a:t>
            </a:r>
            <a:r>
              <a:rPr lang="en-US" altLang="en-US"/>
              <a:t> (abbreviated </a:t>
            </a:r>
            <a:r>
              <a:rPr lang="en-US" altLang="en-US" i="1"/>
              <a:t>regex</a:t>
            </a:r>
            <a:r>
              <a:rPr lang="en-US" altLang="en-US"/>
              <a:t>) is a string that describes a pattern for matching a set of strings. Regular expression is a powerful tool for string manipulations. You can use regular expressions for matching, replacing, and splitting strings. </a:t>
            </a:r>
          </a:p>
        </p:txBody>
      </p:sp>
      <p:sp>
        <p:nvSpPr>
          <p:cNvPr id="56327" name="Rectangle 7">
            <a:extLst>
              <a:ext uri="{FF2B5EF4-FFF2-40B4-BE49-F238E27FC236}">
                <a16:creationId xmlns:a16="http://schemas.microsoft.com/office/drawing/2014/main" id="{8D2647FF-B15D-BF4E-B446-77FD5D3F9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71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/>
              <a:t>Appendix H</a:t>
            </a:r>
          </a:p>
        </p:txBody>
      </p:sp>
    </p:spTree>
    <p:extLst>
      <p:ext uri="{BB962C8B-B14F-4D97-AF65-F5344CB8AC3E}">
        <p14:creationId xmlns:p14="http://schemas.microsoft.com/office/powerpoint/2010/main" val="30973615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>
            <a:extLst>
              <a:ext uri="{FF2B5EF4-FFF2-40B4-BE49-F238E27FC236}">
                <a16:creationId xmlns:a16="http://schemas.microsoft.com/office/drawing/2014/main" id="{5121AF9A-7FE6-7C4B-BD7A-940E47A3BC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E7910F-097E-2347-9A49-2F21FA36F7F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DC698AA4-A525-EE4A-A281-A92A8DFBA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003300"/>
            <a:ext cx="2916238" cy="1973263"/>
          </a:xfrm>
        </p:spPr>
        <p:txBody>
          <a:bodyPr/>
          <a:lstStyle/>
          <a:p>
            <a:r>
              <a:rPr lang="en-US" altLang="en-US" sz="4000"/>
              <a:t>Regular Expression Syntax</a:t>
            </a:r>
            <a:endParaRPr lang="en-US" altLang="en-US" b="1"/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BA3B8A22-9248-4F4E-9F9F-AB4172262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8373" name="Rectangle 9">
            <a:extLst>
              <a:ext uri="{FF2B5EF4-FFF2-40B4-BE49-F238E27FC236}">
                <a16:creationId xmlns:a16="http://schemas.microsoft.com/office/drawing/2014/main" id="{0562744E-C15D-D443-BDD0-5F3313ED0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8374" name="Rectangle 10">
            <a:extLst>
              <a:ext uri="{FF2B5EF4-FFF2-40B4-BE49-F238E27FC236}">
                <a16:creationId xmlns:a16="http://schemas.microsoft.com/office/drawing/2014/main" id="{0D9F1EB4-67BD-554F-B969-96BA0DE4D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26170"/>
            <a:ext cx="1371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/>
              <a:t>Appendix H</a:t>
            </a:r>
          </a:p>
        </p:txBody>
      </p:sp>
      <p:pic>
        <p:nvPicPr>
          <p:cNvPr id="58375" name="Picture 10">
            <a:extLst>
              <a:ext uri="{FF2B5EF4-FFF2-40B4-BE49-F238E27FC236}">
                <a16:creationId xmlns:a16="http://schemas.microsoft.com/office/drawing/2014/main" id="{11F6770D-9A5F-4F43-8FE4-884CADAEC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0"/>
            <a:ext cx="5260975" cy="646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99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31775" indent="-231775">
              <a:buFontTx/>
              <a:buChar char="•"/>
            </a:pPr>
            <a:r>
              <a:rPr lang="en-US" sz="2400" dirty="0"/>
              <a:t>Actors  – objects do some kinds of work for you:</a:t>
            </a:r>
          </a:p>
          <a:p>
            <a:pPr marL="688975" lvl="1" indent="-231775">
              <a:spcBef>
                <a:spcPts val="1200"/>
              </a:spcBef>
            </a:pPr>
            <a:r>
              <a:rPr lang="en-US" sz="2400" dirty="0">
                <a:latin typeface="Courier New" pitchFamily="-107" charset="0"/>
              </a:rPr>
              <a:t>	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Scanner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Random // better name: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RandomNumberGenerator</a:t>
            </a:r>
            <a:endParaRPr lang="en-US" sz="2000" dirty="0">
              <a:solidFill>
                <a:srgbClr val="6E7069"/>
              </a:solidFill>
              <a:latin typeface="Courier New" pitchFamily="-107" charset="0"/>
              <a:cs typeface="Courier New" pitchFamily="-107" charset="0"/>
            </a:endParaRPr>
          </a:p>
          <a:p>
            <a:pPr marL="231775" indent="-231775">
              <a:spcBef>
                <a:spcPct val="50000"/>
              </a:spcBef>
              <a:buFontTx/>
              <a:buChar char="•"/>
            </a:pPr>
            <a:r>
              <a:rPr lang="en-US" sz="2400" dirty="0">
                <a:cs typeface="Courier New" pitchFamily="-107" charset="0"/>
              </a:rPr>
              <a:t>Utility classes – no objects, only static methods and constants:</a:t>
            </a:r>
          </a:p>
          <a:p>
            <a:pPr marL="688975" lvl="1" indent="-231775">
              <a:spcBef>
                <a:spcPts val="1200"/>
              </a:spcBef>
            </a:pPr>
            <a:r>
              <a:rPr lang="en-US" sz="2400" dirty="0">
                <a:latin typeface="Courier New" pitchFamily="-107" charset="0"/>
                <a:cs typeface="Courier New" pitchFamily="-107" charset="0"/>
              </a:rPr>
              <a:t>	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Math</a:t>
            </a:r>
            <a:r>
              <a:rPr lang="en-US" sz="2400" dirty="0">
                <a:cs typeface="Courier New" pitchFamily="-107" charset="0"/>
              </a:rPr>
              <a:t> </a:t>
            </a:r>
          </a:p>
          <a:p>
            <a:pPr marL="231775" indent="-231775">
              <a:spcBef>
                <a:spcPct val="50000"/>
              </a:spcBef>
              <a:buFontTx/>
              <a:buChar char="•"/>
            </a:pPr>
            <a:r>
              <a:rPr lang="en-US" sz="2400" dirty="0">
                <a:cs typeface="Courier New" pitchFamily="-107" charset="0"/>
              </a:rPr>
              <a:t>Program starter classes: </a:t>
            </a:r>
          </a:p>
          <a:p>
            <a:pPr lvl="1">
              <a:spcBef>
                <a:spcPct val="50000"/>
              </a:spcBef>
            </a:pPr>
            <a:r>
              <a:rPr lang="en-US" sz="2400" dirty="0">
                <a:cs typeface="Courier New" pitchFamily="-107" charset="0"/>
              </a:rPr>
              <a:t>only have a 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main</a:t>
            </a:r>
            <a:r>
              <a:rPr lang="en-US" sz="2400" dirty="0">
                <a:cs typeface="Courier New" pitchFamily="-107" charset="0"/>
              </a:rPr>
              <a:t> method </a:t>
            </a:r>
          </a:p>
          <a:p>
            <a:pPr marL="231775" indent="-231775">
              <a:spcBef>
                <a:spcPct val="50000"/>
              </a:spcBef>
              <a:buFontTx/>
              <a:buChar char="•"/>
            </a:pPr>
            <a:r>
              <a:rPr lang="en-US" sz="2400" dirty="0">
                <a:cs typeface="Courier New" pitchFamily="-107" charset="0"/>
              </a:rPr>
              <a:t>Don’t turn actions into classes</a:t>
            </a:r>
          </a:p>
          <a:p>
            <a:pPr marL="688975" lvl="1" indent="-231775">
              <a:spcBef>
                <a:spcPct val="50000"/>
              </a:spcBef>
              <a:buFontTx/>
              <a:buChar char="•"/>
            </a:pPr>
            <a:r>
              <a:rPr lang="en-US" sz="2400" i="1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Paycheck</a:t>
            </a:r>
            <a:r>
              <a:rPr lang="en-US" sz="2400" i="1" dirty="0">
                <a:cs typeface="Courier New" pitchFamily="-107" charset="0"/>
              </a:rPr>
              <a:t> is a better name than </a:t>
            </a:r>
            <a:r>
              <a:rPr lang="en-US" sz="2400" i="1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ComputePaycheck</a:t>
            </a:r>
            <a:r>
              <a:rPr lang="en-US" sz="2400" i="1" dirty="0">
                <a:cs typeface="Courier New" pitchFamily="-107" charset="0"/>
              </a:rPr>
              <a:t> 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b="1">
                <a:latin typeface="Lucida Sans" pitchFamily="-107" charset="0"/>
              </a:rPr>
              <a:t>Discovering</a:t>
            </a:r>
            <a:r>
              <a:rPr lang="en-US" b="1">
                <a:solidFill>
                  <a:srgbClr val="0033CC"/>
                </a:solidFill>
              </a:rPr>
              <a:t> </a:t>
            </a:r>
            <a:r>
              <a:rPr lang="en-US" b="1">
                <a:latin typeface="Lucida Sans" pitchFamily="-107" charset="0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35656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385854" y="747604"/>
            <a:ext cx="8726395" cy="557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236538" indent="-236538">
              <a:buFontTx/>
              <a:buChar char="•"/>
            </a:pPr>
            <a:r>
              <a:rPr lang="en-US" sz="2400" dirty="0"/>
              <a:t>A class should represent a single concept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The public interface of a class is </a:t>
            </a:r>
            <a:r>
              <a:rPr lang="en-US" sz="2400" i="1" dirty="0"/>
              <a:t>cohesive </a:t>
            </a:r>
            <a:r>
              <a:rPr lang="en-US" sz="2400" dirty="0"/>
              <a:t>if all of its features are related to the concept that the class represents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This class lacks cohesion: </a:t>
            </a:r>
          </a:p>
          <a:p>
            <a:pPr marL="693738" lvl="1" indent="-236538">
              <a:spcBef>
                <a:spcPct val="50000"/>
              </a:spcBef>
            </a:pPr>
            <a:r>
              <a:rPr lang="en-US" sz="2400" dirty="0">
                <a:latin typeface="Courier New" pitchFamily="-107" charset="0"/>
              </a:rPr>
              <a:t>	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public class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CashRegister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{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public void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enterPayment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(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int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dollars,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int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quarters,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  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int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dimes,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int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nickels,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int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pennies)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...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public static final double NICKEL_VALUE = 0.05;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public static final double DIME_VALUE = 0.1;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public static final double QUARTER_VALUE = 0.25;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...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}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32234" y="304800"/>
            <a:ext cx="677816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b="1" dirty="0">
                <a:latin typeface="Lucida Sans" pitchFamily="-107" charset="0"/>
              </a:rPr>
              <a:t>Cohesion</a:t>
            </a:r>
          </a:p>
        </p:txBody>
      </p:sp>
    </p:spTree>
    <p:extLst>
      <p:ext uri="{BB962C8B-B14F-4D97-AF65-F5344CB8AC3E}">
        <p14:creationId xmlns:p14="http://schemas.microsoft.com/office/powerpoint/2010/main" val="99827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0" y="695038"/>
            <a:ext cx="9144000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36538" indent="-236538">
              <a:spcBef>
                <a:spcPts val="1200"/>
              </a:spcBef>
              <a:buFont typeface="Arial" charset="0"/>
              <a:buChar char="•"/>
            </a:pP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CashRegister</a:t>
            </a:r>
            <a:r>
              <a:rPr lang="en-US" sz="2400" dirty="0"/>
              <a:t>, as described above, involves two concepts: </a:t>
            </a:r>
            <a:r>
              <a:rPr lang="en-US" sz="2400" i="1" dirty="0"/>
              <a:t>cash register</a:t>
            </a:r>
            <a:r>
              <a:rPr lang="en-US" sz="2400" dirty="0"/>
              <a:t> and </a:t>
            </a:r>
            <a:r>
              <a:rPr lang="en-US" sz="2400" i="1" dirty="0"/>
              <a:t>coin</a:t>
            </a:r>
            <a:r>
              <a:rPr lang="en-US" sz="2400" dirty="0"/>
              <a:t> </a:t>
            </a:r>
          </a:p>
          <a:p>
            <a:pPr marL="236538" indent="-236538">
              <a:spcBef>
                <a:spcPts val="1200"/>
              </a:spcBef>
              <a:buFont typeface="Arial" charset="0"/>
              <a:buChar char="•"/>
            </a:pPr>
            <a:r>
              <a:rPr lang="en-US" sz="2400" dirty="0"/>
              <a:t>Solution: Make two classes:</a:t>
            </a:r>
            <a:r>
              <a:rPr lang="en-US" sz="2000" dirty="0"/>
              <a:t>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000" dirty="0">
                <a:latin typeface="Courier New" pitchFamily="-107" charset="0"/>
              </a:rPr>
              <a:t>	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public class Coin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{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public Coin(double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aValue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, String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aName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) { ... }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public double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getValue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() { ... }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...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}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public class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CashRegister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{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public void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enterPayment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(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int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coinCount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, Coin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coinType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)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   { ... }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...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}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b="1">
                <a:latin typeface="Lucida Sans" pitchFamily="-107" charset="0"/>
              </a:rPr>
              <a:t>Cohesion</a:t>
            </a:r>
          </a:p>
        </p:txBody>
      </p:sp>
    </p:spTree>
    <p:extLst>
      <p:ext uri="{BB962C8B-B14F-4D97-AF65-F5344CB8AC3E}">
        <p14:creationId xmlns:p14="http://schemas.microsoft.com/office/powerpoint/2010/main" val="351104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16284" y="930275"/>
            <a:ext cx="8527715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236538" indent="-236538">
              <a:buFontTx/>
              <a:buChar char="•"/>
            </a:pPr>
            <a:r>
              <a:rPr lang="en-US" sz="2400" dirty="0"/>
              <a:t> A class </a:t>
            </a:r>
            <a:r>
              <a:rPr lang="en-US" sz="2400" i="1" dirty="0"/>
              <a:t>depends</a:t>
            </a:r>
            <a:r>
              <a:rPr lang="en-US" sz="2400" dirty="0"/>
              <a:t> on another if it uses objects of that class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CashRegister</a:t>
            </a:r>
            <a:r>
              <a:rPr lang="en-US" sz="2400" dirty="0">
                <a:solidFill>
                  <a:srgbClr val="6E7069"/>
                </a:solidFill>
              </a:rPr>
              <a:t> </a:t>
            </a:r>
            <a:r>
              <a:rPr lang="en-US" sz="2400" dirty="0"/>
              <a:t>depends on 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Coin</a:t>
            </a:r>
            <a:r>
              <a:rPr lang="en-US" sz="2400" dirty="0"/>
              <a:t> to determine the value of the payment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Coin</a:t>
            </a:r>
            <a:r>
              <a:rPr lang="en-US" sz="2400" dirty="0"/>
              <a:t> does not depend on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</a:rPr>
              <a:t>CashRegister</a:t>
            </a:r>
            <a:r>
              <a:rPr lang="en-US" sz="2400" dirty="0"/>
              <a:t>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 High coupling = Many class dependencies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 Minimize coupling to minimize the impact of interface changes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 To visualize relationships draw class diagrams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 UML: Unified Modeling Language</a:t>
            </a:r>
          </a:p>
          <a:p>
            <a:pPr marL="693738" lvl="1" indent="-236538">
              <a:spcBef>
                <a:spcPct val="50000"/>
              </a:spcBef>
              <a:buFontTx/>
              <a:buChar char="•"/>
            </a:pPr>
            <a:r>
              <a:rPr lang="en-US" sz="2400" i="1" dirty="0"/>
              <a:t>Notation for object-oriented analysis and design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b="1">
                <a:latin typeface="Lucida Sans" pitchFamily="-107" charset="0"/>
              </a:rPr>
              <a:t>Coupling</a:t>
            </a:r>
          </a:p>
        </p:txBody>
      </p:sp>
    </p:spTree>
    <p:extLst>
      <p:ext uri="{BB962C8B-B14F-4D97-AF65-F5344CB8AC3E}">
        <p14:creationId xmlns:p14="http://schemas.microsoft.com/office/powerpoint/2010/main" val="415003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04800" y="258763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b="1">
                <a:latin typeface="Lucida Sans" pitchFamily="-107" charset="0"/>
              </a:rPr>
              <a:t>Dependency</a:t>
            </a:r>
          </a:p>
        </p:txBody>
      </p:sp>
      <p:pic>
        <p:nvPicPr>
          <p:cNvPr id="47109" name="Picture 6" descr="dependenc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5410200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113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23413</TotalTime>
  <Words>1362</Words>
  <Application>Microsoft Macintosh PowerPoint</Application>
  <PresentationFormat>On-screen Show (4:3)</PresentationFormat>
  <Paragraphs>237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9" baseType="lpstr">
      <vt:lpstr>ＭＳ Ｐゴシック</vt:lpstr>
      <vt:lpstr>Arial</vt:lpstr>
      <vt:lpstr>Book Antiqua</vt:lpstr>
      <vt:lpstr>Century Gothic</vt:lpstr>
      <vt:lpstr>Courier</vt:lpstr>
      <vt:lpstr>Courier New</vt:lpstr>
      <vt:lpstr>Lucida Sans</vt:lpstr>
      <vt:lpstr>Monotype Sorts</vt:lpstr>
      <vt:lpstr>Palatino Linotype</vt:lpstr>
      <vt:lpstr>Times New Roman</vt:lpstr>
      <vt:lpstr>Wingdings</vt:lpstr>
      <vt:lpstr>Executive</vt:lpstr>
      <vt:lpstr>Word.Picture.8</vt:lpstr>
      <vt:lpstr>Picture</vt:lpstr>
      <vt:lpstr>Chapter 10 Thinking in Objects</vt:lpstr>
      <vt:lpstr>UML Diagram</vt:lpstr>
      <vt:lpstr>Class Abstraction and Encapsulation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Aggregation</vt:lpstr>
      <vt:lpstr>Object Composition</vt:lpstr>
      <vt:lpstr>Class Representation</vt:lpstr>
      <vt:lpstr>Example: The Course Class</vt:lpstr>
      <vt:lpstr>Aggregation or Composition </vt:lpstr>
      <vt:lpstr>Aggregation Between Same Class</vt:lpstr>
      <vt:lpstr>Aggregation Between Same Class</vt:lpstr>
      <vt:lpstr>Wrapper Classes</vt:lpstr>
      <vt:lpstr>The Integer and Double Classes</vt:lpstr>
      <vt:lpstr>The Integer Class and the Double Class</vt:lpstr>
      <vt:lpstr>Numeric Wrapper Class Constructors </vt:lpstr>
      <vt:lpstr>Numeric Wrapper Class Constants </vt:lpstr>
      <vt:lpstr>Conversion Methods</vt:lpstr>
      <vt:lpstr>The Static valueOf Methods</vt:lpstr>
      <vt:lpstr>The Methods for Parsing Strings into Numbers </vt:lpstr>
      <vt:lpstr>Automatic Conversion Between Primitive Types and Wrapper Class Types</vt:lpstr>
      <vt:lpstr>StringBuilder and StringBuffer</vt:lpstr>
      <vt:lpstr>StringBuilder Constructors</vt:lpstr>
      <vt:lpstr>Modifying Strings in the Builder</vt:lpstr>
      <vt:lpstr>The toString, capacity, length, setLength, and charAt Methods </vt:lpstr>
      <vt:lpstr>Problem: Checking Palindromes</vt:lpstr>
      <vt:lpstr>Regular Expressions</vt:lpstr>
      <vt:lpstr>Regular Expression Syntax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Objects and Classes</dc:title>
  <dc:creator>Y. Daniel Liang</dc:creator>
  <cp:lastModifiedBy>Rick Price</cp:lastModifiedBy>
  <cp:revision>283</cp:revision>
  <dcterms:created xsi:type="dcterms:W3CDTF">1995-06-10T17:31:50Z</dcterms:created>
  <dcterms:modified xsi:type="dcterms:W3CDTF">2018-05-17T17:29:09Z</dcterms:modified>
</cp:coreProperties>
</file>