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82"/>
  </p:normalViewPr>
  <p:slideViewPr>
    <p:cSldViewPr>
      <p:cViewPr varScale="1">
        <p:scale>
          <a:sx n="64" d="100"/>
          <a:sy n="64" d="100"/>
        </p:scale>
        <p:origin x="67" y="5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2FC5-48C2-4F31-8A18-D651522D445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473AE3-D47C-46F1-8E1B-8F96F8E201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2FC5-48C2-4F31-8A18-D651522D445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3AE3-D47C-46F1-8E1B-8F96F8E201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2473AE3-D47C-46F1-8E1B-8F96F8E201A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2FC5-48C2-4F31-8A18-D651522D445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2FC5-48C2-4F31-8A18-D651522D445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2473AE3-D47C-46F1-8E1B-8F96F8E201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2FC5-48C2-4F31-8A18-D651522D445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473AE3-D47C-46F1-8E1B-8F96F8E201A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11B2FC5-48C2-4F31-8A18-D651522D445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3AE3-D47C-46F1-8E1B-8F96F8E201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2FC5-48C2-4F31-8A18-D651522D445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2473AE3-D47C-46F1-8E1B-8F96F8E201A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2FC5-48C2-4F31-8A18-D651522D445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2473AE3-D47C-46F1-8E1B-8F96F8E20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2FC5-48C2-4F31-8A18-D651522D445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473AE3-D47C-46F1-8E1B-8F96F8E20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473AE3-D47C-46F1-8E1B-8F96F8E201A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2FC5-48C2-4F31-8A18-D651522D445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2473AE3-D47C-46F1-8E1B-8F96F8E201A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11B2FC5-48C2-4F31-8A18-D651522D445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11B2FC5-48C2-4F31-8A18-D651522D445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473AE3-D47C-46F1-8E1B-8F96F8E201A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default.asp" TargetMode="External"/><Relationship Id="rId2" Type="http://schemas.openxmlformats.org/officeDocument/2006/relationships/hyperlink" Target="http://beginner-sql-tutorial.com/sql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dbc.kennesaw.edu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Sonal</a:t>
            </a:r>
            <a:r>
              <a:rPr lang="en-US" dirty="0"/>
              <a:t> </a:t>
            </a:r>
            <a:r>
              <a:rPr lang="en-US" dirty="0" err="1"/>
              <a:t>Dekhane</a:t>
            </a:r>
            <a:endParaRPr lang="en-US" dirty="0"/>
          </a:p>
          <a:p>
            <a:r>
              <a:rPr lang="en-US" dirty="0"/>
              <a:t>ITEC 3200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409670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DEFAULT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EMPLOYEE(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EmployeeNumber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PRIMARY KEY,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Varchar</a:t>
            </a:r>
            <a:r>
              <a:rPr lang="en-US" dirty="0">
                <a:solidFill>
                  <a:srgbClr val="FF0000"/>
                </a:solidFill>
              </a:rPr>
              <a:t>(25)</a:t>
            </a:r>
            <a:r>
              <a:rPr lang="en-US" dirty="0"/>
              <a:t>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(25) NOT NULL,</a:t>
            </a:r>
          </a:p>
          <a:p>
            <a:pPr marL="0" indent="0">
              <a:buNone/>
            </a:pPr>
            <a:r>
              <a:rPr lang="en-US" dirty="0"/>
              <a:t>	Department Char(35) NOT NULL </a:t>
            </a:r>
            <a:r>
              <a:rPr lang="en-US" dirty="0">
                <a:solidFill>
                  <a:srgbClr val="FF0000"/>
                </a:solidFill>
              </a:rPr>
              <a:t>DEFAULT 	‘Human Resources’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Phone Char(12) NULL,</a:t>
            </a:r>
          </a:p>
          <a:p>
            <a:pPr marL="0" indent="0">
              <a:buNone/>
            </a:pPr>
            <a:r>
              <a:rPr lang="en-US" dirty="0"/>
              <a:t>	Email </a:t>
            </a:r>
            <a:r>
              <a:rPr lang="en-US" dirty="0">
                <a:solidFill>
                  <a:srgbClr val="FF0000"/>
                </a:solidFill>
              </a:rPr>
              <a:t>Char(16)</a:t>
            </a:r>
            <a:r>
              <a:rPr lang="en-US" dirty="0"/>
              <a:t> NOT NULL UNIQUE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2800" y="1600200"/>
            <a:ext cx="19812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length, maximum 25 characters</a:t>
            </a:r>
          </a:p>
          <a:p>
            <a:pPr algn="ctr"/>
            <a:r>
              <a:rPr lang="en-US" dirty="0"/>
              <a:t>Extra processing is required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5344886"/>
            <a:ext cx="5867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Fixed length, values smaller than 16 characters will be padded with blanks</a:t>
            </a:r>
          </a:p>
        </p:txBody>
      </p:sp>
    </p:spTree>
    <p:extLst>
      <p:ext uri="{BB962C8B-B14F-4D97-AF65-F5344CB8AC3E}">
        <p14:creationId xmlns:p14="http://schemas.microsoft.com/office/powerpoint/2010/main" val="44139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err="1"/>
              <a:t>Varchar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Values smaller than specified length will be padded with blanks</a:t>
            </a:r>
          </a:p>
          <a:p>
            <a:r>
              <a:rPr lang="en-US" dirty="0"/>
              <a:t>No extra processing overhead </a:t>
            </a:r>
          </a:p>
          <a:p>
            <a:r>
              <a:rPr lang="en-US" dirty="0"/>
              <a:t>Use when all values are known to be of fixed length or close (e.g. SSN, phone, company email)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padding involved, use what is needed</a:t>
            </a:r>
          </a:p>
          <a:p>
            <a:r>
              <a:rPr lang="en-US" dirty="0"/>
              <a:t>Extra 1 or 2 bytes are used to store length of the value, extra processing required</a:t>
            </a:r>
          </a:p>
          <a:p>
            <a:r>
              <a:rPr lang="en-US" dirty="0"/>
              <a:t>Use when values can vary to a great extent (e.g. first name, last name, personal email)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vs. </a:t>
            </a:r>
            <a:r>
              <a:rPr lang="en-US" dirty="0" err="1"/>
              <a:t>Varchar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24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Data Type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for decimal values</a:t>
            </a:r>
          </a:p>
          <a:p>
            <a:r>
              <a:rPr lang="en-US" dirty="0"/>
              <a:t>Syntax</a:t>
            </a:r>
          </a:p>
          <a:p>
            <a:pPr lvl="1"/>
            <a:r>
              <a:rPr lang="en-US" dirty="0"/>
              <a:t>Decimal (x, y)</a:t>
            </a:r>
          </a:p>
          <a:p>
            <a:pPr lvl="2"/>
            <a:r>
              <a:rPr lang="en-US" dirty="0"/>
              <a:t>x indicates maximum number of digits allowed</a:t>
            </a:r>
          </a:p>
          <a:p>
            <a:pPr lvl="2"/>
            <a:r>
              <a:rPr lang="en-US" dirty="0"/>
              <a:t>y indicates number of decimal places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Decimal (8, 2)</a:t>
            </a:r>
          </a:p>
          <a:p>
            <a:pPr lvl="2"/>
            <a:r>
              <a:rPr lang="en-US" dirty="0"/>
              <a:t>Up to 8 digits total</a:t>
            </a:r>
          </a:p>
          <a:p>
            <a:pPr lvl="2"/>
            <a:r>
              <a:rPr lang="en-US" dirty="0"/>
              <a:t>2 digits after decimal point</a:t>
            </a:r>
          </a:p>
          <a:p>
            <a:pPr lvl="2"/>
            <a:r>
              <a:rPr lang="en-US" dirty="0"/>
              <a:t>123.45, 123456.78, etc.</a:t>
            </a:r>
          </a:p>
        </p:txBody>
      </p:sp>
    </p:spTree>
    <p:extLst>
      <p:ext uri="{BB962C8B-B14F-4D97-AF65-F5344CB8AC3E}">
        <p14:creationId xmlns:p14="http://schemas.microsoft.com/office/powerpoint/2010/main" val="341719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SQL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MySQL 5.8 Community Server Edition </a:t>
            </a:r>
          </a:p>
          <a:p>
            <a:pPr lvl="1"/>
            <a:r>
              <a:rPr lang="en-US" dirty="0"/>
              <a:t>Use instructions provided in PDF document on D2L</a:t>
            </a:r>
          </a:p>
          <a:p>
            <a:pPr lvl="1"/>
            <a:r>
              <a:rPr lang="en-US" dirty="0"/>
              <a:t>Using the installer is the easiest way</a:t>
            </a:r>
          </a:p>
          <a:p>
            <a:pPr lvl="1"/>
            <a:r>
              <a:rPr lang="en-US" dirty="0"/>
              <a:t>Create a password for the root account and note it down</a:t>
            </a:r>
          </a:p>
          <a:p>
            <a:r>
              <a:rPr lang="en-US" dirty="0"/>
              <a:t>Start -&gt; All Programs -&gt; MySQL -&gt; MySQL Workbench</a:t>
            </a:r>
          </a:p>
        </p:txBody>
      </p:sp>
    </p:spTree>
    <p:extLst>
      <p:ext uri="{BB962C8B-B14F-4D97-AF65-F5344CB8AC3E}">
        <p14:creationId xmlns:p14="http://schemas.microsoft.com/office/powerpoint/2010/main" val="3177653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Workbench Home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752" y="6099175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Double-click Local Instance to start a new connection.</a:t>
            </a:r>
          </a:p>
          <a:p>
            <a:r>
              <a:rPr lang="en-US" dirty="0"/>
              <a:t>Enter username “root” and password created at installation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07" y="1600200"/>
            <a:ext cx="6046674" cy="4572000"/>
          </a:xfrm>
        </p:spPr>
      </p:pic>
    </p:spTree>
    <p:extLst>
      <p:ext uri="{BB962C8B-B14F-4D97-AF65-F5344CB8AC3E}">
        <p14:creationId xmlns:p14="http://schemas.microsoft.com/office/powerpoint/2010/main" val="1202621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Editor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47" y="1527175"/>
            <a:ext cx="7694194" cy="4572000"/>
          </a:xfrm>
        </p:spPr>
      </p:pic>
    </p:spTree>
    <p:extLst>
      <p:ext uri="{BB962C8B-B14F-4D97-AF65-F5344CB8AC3E}">
        <p14:creationId xmlns:p14="http://schemas.microsoft.com/office/powerpoint/2010/main" val="4057236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Editor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3" y="1527175"/>
            <a:ext cx="7320602" cy="4572000"/>
          </a:xfrm>
        </p:spPr>
      </p:pic>
    </p:spTree>
    <p:extLst>
      <p:ext uri="{BB962C8B-B14F-4D97-AF65-F5344CB8AC3E}">
        <p14:creationId xmlns:p14="http://schemas.microsoft.com/office/powerpoint/2010/main" val="3110992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Hide the SQL Additions Window </a:t>
            </a:r>
          </a:p>
          <a:p>
            <a:r>
              <a:rPr lang="en-US" dirty="0"/>
              <a:t>Click the “Create a new schema in the connected server” button</a:t>
            </a:r>
          </a:p>
          <a:p>
            <a:r>
              <a:rPr lang="en-US" dirty="0"/>
              <a:t>The name of the new schema/database is </a:t>
            </a:r>
            <a:r>
              <a:rPr lang="en-US" dirty="0" err="1"/>
              <a:t>TestDB</a:t>
            </a:r>
            <a:endParaRPr lang="en-US" dirty="0"/>
          </a:p>
          <a:p>
            <a:r>
              <a:rPr lang="en-US" dirty="0"/>
              <a:t>If you don’t see the database in the object browser window, refresh the window</a:t>
            </a:r>
          </a:p>
          <a:p>
            <a:r>
              <a:rPr lang="en-US" dirty="0"/>
              <a:t>Right-click on the </a:t>
            </a:r>
            <a:r>
              <a:rPr lang="en-US" dirty="0" err="1"/>
              <a:t>TestDB</a:t>
            </a:r>
            <a:r>
              <a:rPr lang="en-US" dirty="0"/>
              <a:t> schema in the object browser and select “Set as default schema”</a:t>
            </a:r>
          </a:p>
          <a:p>
            <a:pPr lvl="1"/>
            <a:r>
              <a:rPr lang="en-US" dirty="0"/>
              <a:t>This makes it active and you can work with it</a:t>
            </a:r>
          </a:p>
        </p:txBody>
      </p:sp>
    </p:spTree>
    <p:extLst>
      <p:ext uri="{BB962C8B-B14F-4D97-AF65-F5344CB8AC3E}">
        <p14:creationId xmlns:p14="http://schemas.microsoft.com/office/powerpoint/2010/main" val="928335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tables DEPARTMENT and EMPLOYEE as shown in slides  7 and 8.</a:t>
            </a:r>
          </a:p>
          <a:p>
            <a:pPr lvl="1"/>
            <a:r>
              <a:rPr lang="en-US" dirty="0"/>
              <a:t>Make sure the tables are created in the </a:t>
            </a:r>
            <a:r>
              <a:rPr lang="en-US"/>
              <a:t>correct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6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 a complete programming language</a:t>
            </a:r>
          </a:p>
          <a:p>
            <a:pPr lvl="1"/>
            <a:r>
              <a:rPr lang="en-US" dirty="0"/>
              <a:t>Data sublanguage</a:t>
            </a:r>
          </a:p>
          <a:p>
            <a:r>
              <a:rPr lang="en-US" dirty="0"/>
              <a:t>Consists of:</a:t>
            </a:r>
          </a:p>
          <a:p>
            <a:pPr lvl="1"/>
            <a:r>
              <a:rPr lang="en-US" dirty="0"/>
              <a:t>Constructs/commands for defining and processing a database</a:t>
            </a:r>
          </a:p>
          <a:p>
            <a:pPr lvl="2"/>
            <a:r>
              <a:rPr lang="en-US" dirty="0"/>
              <a:t>Data Definition Language (DDL)</a:t>
            </a:r>
          </a:p>
          <a:p>
            <a:pPr lvl="2"/>
            <a:r>
              <a:rPr lang="en-US" dirty="0"/>
              <a:t>Data Manipulation Language (DML)</a:t>
            </a:r>
          </a:p>
          <a:p>
            <a:r>
              <a:rPr lang="en-US" dirty="0"/>
              <a:t>Developed by IBM Corporation in late 1970s</a:t>
            </a:r>
          </a:p>
          <a:p>
            <a:r>
              <a:rPr lang="en-US" dirty="0"/>
              <a:t>Tutorials:</a:t>
            </a:r>
          </a:p>
          <a:p>
            <a:pPr lvl="1"/>
            <a:r>
              <a:rPr lang="en-US" dirty="0">
                <a:hlinkClick r:id="rId2"/>
              </a:rPr>
              <a:t>http://beginner-sql-tutorial.com/sql.htm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http://www.w3schools.com/sql/default.asp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http://adbc.kennesaw.edu/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5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Requires only a text processor</a:t>
            </a:r>
          </a:p>
          <a:p>
            <a:r>
              <a:rPr lang="en-US" dirty="0"/>
              <a:t>Statements can be submitted interactively using a DBMS provided command prompt</a:t>
            </a:r>
          </a:p>
          <a:p>
            <a:r>
              <a:rPr lang="en-US" dirty="0"/>
              <a:t>Graphic tools available for many tasks, but not all</a:t>
            </a:r>
          </a:p>
          <a:p>
            <a:r>
              <a:rPr lang="en-US" dirty="0"/>
              <a:t>Statements must be embedded in scripting and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68477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Used to:</a:t>
            </a:r>
          </a:p>
          <a:p>
            <a:pPr lvl="1"/>
            <a:r>
              <a:rPr lang="en-US" dirty="0"/>
              <a:t>create and alter database structures such </a:t>
            </a:r>
            <a:r>
              <a:rPr lang="en-US"/>
              <a:t>as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8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 using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pPr marL="274320" lvl="1" indent="0">
              <a:buNone/>
            </a:pPr>
            <a:r>
              <a:rPr lang="en-US" dirty="0"/>
              <a:t>CREATE TABLE </a:t>
            </a:r>
            <a:r>
              <a:rPr lang="en-US" dirty="0" err="1"/>
              <a:t>NewTableName</a:t>
            </a:r>
            <a:r>
              <a:rPr lang="en-US" dirty="0"/>
              <a:t>(</a:t>
            </a:r>
          </a:p>
          <a:p>
            <a:pPr marL="274320" lvl="1" indent="0">
              <a:buNone/>
            </a:pPr>
            <a:r>
              <a:rPr lang="en-US" dirty="0" err="1"/>
              <a:t>ColumnName</a:t>
            </a:r>
            <a:r>
              <a:rPr lang="en-US" dirty="0"/>
              <a:t> </a:t>
            </a:r>
            <a:r>
              <a:rPr lang="en-US" dirty="0" err="1"/>
              <a:t>DataType</a:t>
            </a:r>
            <a:r>
              <a:rPr lang="en-US" dirty="0"/>
              <a:t> </a:t>
            </a:r>
            <a:r>
              <a:rPr lang="en-US" dirty="0" err="1"/>
              <a:t>OptionalConstraint</a:t>
            </a:r>
            <a:r>
              <a:rPr lang="en-US" dirty="0"/>
              <a:t>, </a:t>
            </a:r>
          </a:p>
          <a:p>
            <a:pPr marL="274320" lvl="1" indent="0">
              <a:buNone/>
            </a:pPr>
            <a:r>
              <a:rPr lang="en-US" dirty="0" err="1"/>
              <a:t>ColumnName</a:t>
            </a:r>
            <a:r>
              <a:rPr lang="en-US" dirty="0"/>
              <a:t> </a:t>
            </a:r>
            <a:r>
              <a:rPr lang="en-US" dirty="0" err="1"/>
              <a:t>DataType</a:t>
            </a:r>
            <a:r>
              <a:rPr lang="en-US" dirty="0"/>
              <a:t> </a:t>
            </a:r>
            <a:r>
              <a:rPr lang="en-US" dirty="0" err="1"/>
              <a:t>OptionalConstraint</a:t>
            </a:r>
            <a:r>
              <a:rPr lang="en-US" dirty="0"/>
              <a:t>, </a:t>
            </a:r>
          </a:p>
          <a:p>
            <a:pPr marL="274320" lvl="1" indent="0">
              <a:buNone/>
            </a:pPr>
            <a:r>
              <a:rPr lang="en-US" dirty="0" err="1"/>
              <a:t>ColumnName</a:t>
            </a:r>
            <a:r>
              <a:rPr lang="en-US" dirty="0"/>
              <a:t> </a:t>
            </a:r>
            <a:r>
              <a:rPr lang="en-US" dirty="0" err="1"/>
              <a:t>DataType</a:t>
            </a:r>
            <a:r>
              <a:rPr lang="en-US" dirty="0"/>
              <a:t> </a:t>
            </a:r>
            <a:r>
              <a:rPr lang="en-US" dirty="0" err="1"/>
              <a:t>OptionalConstraint</a:t>
            </a:r>
            <a:r>
              <a:rPr lang="en-US" dirty="0"/>
              <a:t>, </a:t>
            </a:r>
          </a:p>
          <a:p>
            <a:pPr marL="274320" lvl="1" indent="0">
              <a:buNone/>
            </a:pPr>
            <a:r>
              <a:rPr lang="en-US" dirty="0"/>
              <a:t>optional table constraints</a:t>
            </a:r>
          </a:p>
          <a:p>
            <a:pPr marL="274320" lvl="1" indent="0">
              <a:buNone/>
            </a:pPr>
            <a:r>
              <a:rPr lang="en-US" dirty="0"/>
              <a:t>….</a:t>
            </a:r>
          </a:p>
          <a:p>
            <a:pPr marL="274320" lvl="1" indent="0">
              <a:buNone/>
            </a:pPr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428682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CREATE TABLE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pPr marL="274320" lvl="1" indent="0">
              <a:buNone/>
            </a:pPr>
            <a:r>
              <a:rPr lang="en-US" dirty="0"/>
              <a:t>CREATE TABLE </a:t>
            </a:r>
            <a:r>
              <a:rPr lang="en-US" dirty="0" err="1"/>
              <a:t>NewTableName</a:t>
            </a:r>
            <a:r>
              <a:rPr lang="en-US" dirty="0"/>
              <a:t>(</a:t>
            </a:r>
          </a:p>
          <a:p>
            <a:pPr marL="274320" lvl="1" indent="0">
              <a:buNone/>
            </a:pPr>
            <a:r>
              <a:rPr lang="en-US" dirty="0" err="1"/>
              <a:t>ColumnName</a:t>
            </a:r>
            <a:r>
              <a:rPr lang="en-US" dirty="0"/>
              <a:t>, </a:t>
            </a:r>
            <a:r>
              <a:rPr lang="en-US" dirty="0" err="1"/>
              <a:t>DataType</a:t>
            </a:r>
            <a:r>
              <a:rPr lang="en-US" dirty="0"/>
              <a:t>, </a:t>
            </a:r>
            <a:r>
              <a:rPr lang="en-US" dirty="0" err="1"/>
              <a:t>OptionalConstraint</a:t>
            </a:r>
            <a:r>
              <a:rPr lang="en-US" dirty="0"/>
              <a:t>, </a:t>
            </a:r>
          </a:p>
          <a:p>
            <a:pPr marL="274320" lvl="1" indent="0">
              <a:buNone/>
            </a:pPr>
            <a:r>
              <a:rPr lang="en-US" dirty="0" err="1"/>
              <a:t>ColumnName</a:t>
            </a:r>
            <a:r>
              <a:rPr lang="en-US" dirty="0"/>
              <a:t>, </a:t>
            </a:r>
            <a:r>
              <a:rPr lang="en-US" dirty="0" err="1"/>
              <a:t>DataType</a:t>
            </a:r>
            <a:r>
              <a:rPr lang="en-US" dirty="0"/>
              <a:t>, </a:t>
            </a:r>
            <a:r>
              <a:rPr lang="en-US" dirty="0" err="1"/>
              <a:t>OptionalConstraint</a:t>
            </a:r>
            <a:r>
              <a:rPr lang="en-US" dirty="0"/>
              <a:t>, </a:t>
            </a:r>
          </a:p>
          <a:p>
            <a:pPr marL="274320" lvl="1" indent="0">
              <a:buNone/>
            </a:pPr>
            <a:r>
              <a:rPr lang="en-US" dirty="0" err="1"/>
              <a:t>ColumnName</a:t>
            </a:r>
            <a:r>
              <a:rPr lang="en-US" dirty="0"/>
              <a:t>, </a:t>
            </a:r>
            <a:r>
              <a:rPr lang="en-US" dirty="0" err="1"/>
              <a:t>DataType</a:t>
            </a:r>
            <a:r>
              <a:rPr lang="en-US" dirty="0"/>
              <a:t>, </a:t>
            </a:r>
            <a:r>
              <a:rPr lang="en-US" dirty="0" err="1"/>
              <a:t>OptionalConstraint</a:t>
            </a:r>
            <a:r>
              <a:rPr lang="en-US" dirty="0"/>
              <a:t>, </a:t>
            </a:r>
          </a:p>
          <a:p>
            <a:pPr marL="274320" lvl="1" indent="0">
              <a:buNone/>
            </a:pPr>
            <a:r>
              <a:rPr lang="en-US" dirty="0"/>
              <a:t>optional table constraints</a:t>
            </a:r>
          </a:p>
          <a:p>
            <a:pPr marL="274320" lvl="1" indent="0">
              <a:buNone/>
            </a:pPr>
            <a:r>
              <a:rPr lang="en-US" dirty="0"/>
              <a:t>….</a:t>
            </a:r>
          </a:p>
          <a:p>
            <a:pPr marL="274320" lvl="1" indent="0">
              <a:buNone/>
            </a:pPr>
            <a:r>
              <a:rPr lang="en-US" dirty="0"/>
              <a:t>); 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8200" y="4724400"/>
            <a:ext cx="2438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8" algn="ctr"/>
            <a:r>
              <a:rPr lang="en-US" dirty="0"/>
              <a:t>PRIMARY KEY, NOT NULL, NULL, UNIQUE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638800" y="3581400"/>
            <a:ext cx="0" cy="1143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40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DEPARTMENT(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DepartmentName</a:t>
            </a:r>
            <a:r>
              <a:rPr lang="en-US" dirty="0"/>
              <a:t> Char(35) PRIMARY KEY,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BudgetCode</a:t>
            </a:r>
            <a:r>
              <a:rPr lang="en-US" dirty="0"/>
              <a:t> Char(30)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OfficeNumber</a:t>
            </a:r>
            <a:r>
              <a:rPr lang="en-US" dirty="0"/>
              <a:t> Char(15) NOT NULL,</a:t>
            </a:r>
          </a:p>
          <a:p>
            <a:pPr marL="0" indent="0">
              <a:buNone/>
            </a:pPr>
            <a:r>
              <a:rPr lang="en-US" dirty="0"/>
              <a:t>	Phone Char(12) NOT NULL</a:t>
            </a:r>
          </a:p>
          <a:p>
            <a:pPr marL="0" indent="0">
              <a:buNone/>
            </a:pPr>
            <a:r>
              <a:rPr lang="en-US" dirty="0"/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84701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DEFAULT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EMPLOYEE(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EmployeeNumber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PRIMARY KEY,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Varchar</a:t>
            </a:r>
            <a:r>
              <a:rPr lang="en-US" dirty="0">
                <a:solidFill>
                  <a:srgbClr val="FF0000"/>
                </a:solidFill>
              </a:rPr>
              <a:t>(25)</a:t>
            </a:r>
            <a:r>
              <a:rPr lang="en-US" dirty="0"/>
              <a:t>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(25) NOT NULL,</a:t>
            </a:r>
          </a:p>
          <a:p>
            <a:pPr marL="0" indent="0">
              <a:buNone/>
            </a:pPr>
            <a:r>
              <a:rPr lang="en-US" dirty="0"/>
              <a:t>	Department Char(35) NOT NULL </a:t>
            </a:r>
            <a:r>
              <a:rPr lang="en-US" dirty="0">
                <a:solidFill>
                  <a:srgbClr val="FF0000"/>
                </a:solidFill>
              </a:rPr>
              <a:t>DEFAULT 	‘Human Resources’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Phone Char(12) NULL,</a:t>
            </a:r>
          </a:p>
          <a:p>
            <a:pPr marL="0" indent="0">
              <a:buNone/>
            </a:pPr>
            <a:r>
              <a:rPr lang="en-US" dirty="0"/>
              <a:t>	Email </a:t>
            </a:r>
            <a:r>
              <a:rPr lang="en-US" dirty="0">
                <a:solidFill>
                  <a:srgbClr val="FF0000"/>
                </a:solidFill>
              </a:rPr>
              <a:t>Char(16)</a:t>
            </a:r>
            <a:r>
              <a:rPr lang="en-US" dirty="0"/>
              <a:t> NOT NULL UNIQUE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346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DEFAULT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EMPLOYEE(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EmployeeNumber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PRIMARY KEY,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Varchar</a:t>
            </a:r>
            <a:r>
              <a:rPr lang="en-US" dirty="0">
                <a:solidFill>
                  <a:srgbClr val="FF0000"/>
                </a:solidFill>
              </a:rPr>
              <a:t>(25)</a:t>
            </a:r>
            <a:r>
              <a:rPr lang="en-US" dirty="0"/>
              <a:t>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(25) NOT NULL,</a:t>
            </a:r>
          </a:p>
          <a:p>
            <a:pPr marL="0" indent="0">
              <a:buNone/>
            </a:pPr>
            <a:r>
              <a:rPr lang="en-US" dirty="0"/>
              <a:t>	Department Char(35) NOT NULL </a:t>
            </a:r>
            <a:r>
              <a:rPr lang="en-US" dirty="0">
                <a:solidFill>
                  <a:srgbClr val="FF0000"/>
                </a:solidFill>
              </a:rPr>
              <a:t>DEFAULT 	‘Human Resources’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Phone Char(12) NULL,</a:t>
            </a:r>
          </a:p>
          <a:p>
            <a:pPr marL="0" indent="0">
              <a:buNone/>
            </a:pPr>
            <a:r>
              <a:rPr lang="en-US" dirty="0"/>
              <a:t>	Email </a:t>
            </a:r>
            <a:r>
              <a:rPr lang="en-US" dirty="0">
                <a:solidFill>
                  <a:srgbClr val="FF0000"/>
                </a:solidFill>
              </a:rPr>
              <a:t>Char(16)</a:t>
            </a:r>
            <a:r>
              <a:rPr lang="en-US" dirty="0"/>
              <a:t> NOT NULL UNIQUE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5800" y="4038600"/>
            <a:ext cx="2095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initial values</a:t>
            </a:r>
          </a:p>
        </p:txBody>
      </p:sp>
    </p:spTree>
    <p:extLst>
      <p:ext uri="{BB962C8B-B14F-4D97-AF65-F5344CB8AC3E}">
        <p14:creationId xmlns:p14="http://schemas.microsoft.com/office/powerpoint/2010/main" val="4203624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1733</TotalTime>
  <Words>573</Words>
  <Application>Microsoft Office PowerPoint</Application>
  <PresentationFormat>On-screen Show (4:3)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Georgia</vt:lpstr>
      <vt:lpstr>Wingdings</vt:lpstr>
      <vt:lpstr>Wingdings 2</vt:lpstr>
      <vt:lpstr>Civic</vt:lpstr>
      <vt:lpstr>Structured Query Language</vt:lpstr>
      <vt:lpstr>What is SQL?</vt:lpstr>
      <vt:lpstr>How to use SQL?</vt:lpstr>
      <vt:lpstr>SQL DDL</vt:lpstr>
      <vt:lpstr>Create a table using SQL</vt:lpstr>
      <vt:lpstr>SQL CREATE TABLE Statement</vt:lpstr>
      <vt:lpstr>Example</vt:lpstr>
      <vt:lpstr>Example of DEFAULT Keyword</vt:lpstr>
      <vt:lpstr>Example of DEFAULT Keyword</vt:lpstr>
      <vt:lpstr>Example of DEFAULT Keyword</vt:lpstr>
      <vt:lpstr>Char vs. Varchar</vt:lpstr>
      <vt:lpstr>Decimal Data Type</vt:lpstr>
      <vt:lpstr>Writing SQL Statements</vt:lpstr>
      <vt:lpstr>Workbench Home</vt:lpstr>
      <vt:lpstr>SQL Editor</vt:lpstr>
      <vt:lpstr>SQL Editor</vt:lpstr>
      <vt:lpstr>Create a new database</vt:lpstr>
      <vt:lpstr>Create a table</vt:lpstr>
    </vt:vector>
  </TitlesOfParts>
  <Company>Georgia Gwinnett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Query Language</dc:title>
  <dc:creator>sdekhane</dc:creator>
  <cp:lastModifiedBy>Jeremy Cooley</cp:lastModifiedBy>
  <cp:revision>43</cp:revision>
  <dcterms:created xsi:type="dcterms:W3CDTF">2013-09-02T13:21:38Z</dcterms:created>
  <dcterms:modified xsi:type="dcterms:W3CDTF">2018-06-20T17:50:16Z</dcterms:modified>
</cp:coreProperties>
</file>