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68" r:id="rId4"/>
    <p:sldId id="269" r:id="rId5"/>
    <p:sldId id="263" r:id="rId6"/>
    <p:sldId id="264" r:id="rId7"/>
    <p:sldId id="258" r:id="rId8"/>
    <p:sldId id="257" r:id="rId9"/>
    <p:sldId id="259" r:id="rId10"/>
    <p:sldId id="260" r:id="rId11"/>
    <p:sldId id="278" r:id="rId12"/>
    <p:sldId id="261" r:id="rId13"/>
    <p:sldId id="262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85" d="100"/>
          <a:sy n="85" d="100"/>
        </p:scale>
        <p:origin x="114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764D75-7F2D-445E-86D2-18F4E6AF044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0FB4FE-81CF-41CF-8370-926E36C6FB0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create-table-foreign-key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Dekhane</a:t>
            </a:r>
            <a:endParaRPr lang="en-US" dirty="0" smtClean="0"/>
          </a:p>
          <a:p>
            <a:r>
              <a:rPr lang="en-US" dirty="0" smtClean="0"/>
              <a:t>ITEC 3200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6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to name the constraint</a:t>
            </a:r>
          </a:p>
          <a:p>
            <a:pPr lvl="1"/>
            <a:r>
              <a:rPr lang="en-US" dirty="0" smtClean="0"/>
              <a:t>Useful in database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59071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the Assignment table specified in slide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database “WPC”</a:t>
            </a:r>
          </a:p>
          <a:p>
            <a:r>
              <a:rPr lang="en-US" dirty="0" smtClean="0"/>
              <a:t>Make it </a:t>
            </a:r>
            <a:r>
              <a:rPr lang="en-US" dirty="0" smtClean="0"/>
              <a:t>your default schema</a:t>
            </a:r>
            <a:endParaRPr lang="en-US" dirty="0" smtClean="0"/>
          </a:p>
          <a:p>
            <a:r>
              <a:rPr lang="en-US" dirty="0" smtClean="0"/>
              <a:t>Use the SQL Editor window to type SQL Create statements</a:t>
            </a:r>
          </a:p>
          <a:p>
            <a:r>
              <a:rPr lang="en-US" dirty="0" smtClean="0"/>
              <a:t>Save </a:t>
            </a:r>
            <a:r>
              <a:rPr lang="en-US" dirty="0" smtClean="0"/>
              <a:t>the file as </a:t>
            </a:r>
            <a:r>
              <a:rPr lang="en-US" dirty="0" err="1" smtClean="0"/>
              <a:t>CreateStmt_YourName.sql</a:t>
            </a:r>
            <a:endParaRPr lang="en-US" dirty="0" smtClean="0"/>
          </a:p>
          <a:p>
            <a:r>
              <a:rPr lang="en-US" dirty="0" smtClean="0"/>
              <a:t>Create the tables specified in the next few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Field </a:t>
            </a:r>
            <a:r>
              <a:rPr lang="en-US" dirty="0" err="1" smtClean="0"/>
              <a:t>DepartmentName</a:t>
            </a:r>
            <a:r>
              <a:rPr lang="en-US" dirty="0" smtClean="0"/>
              <a:t> is of type Char(30) and has constraint NOT NULL</a:t>
            </a:r>
          </a:p>
          <a:p>
            <a:r>
              <a:rPr lang="en-US" dirty="0" smtClean="0"/>
              <a:t>Field </a:t>
            </a:r>
            <a:r>
              <a:rPr lang="en-US" dirty="0" err="1" smtClean="0"/>
              <a:t>BudgetCode</a:t>
            </a:r>
            <a:r>
              <a:rPr lang="en-US" dirty="0" smtClean="0"/>
              <a:t> is of type Char(30</a:t>
            </a:r>
            <a:r>
              <a:rPr lang="en-US" dirty="0"/>
              <a:t>) and has constraint </a:t>
            </a:r>
            <a:r>
              <a:rPr lang="en-US" dirty="0" smtClean="0"/>
              <a:t> NOT NULL</a:t>
            </a:r>
            <a:endParaRPr lang="en-US" dirty="0"/>
          </a:p>
          <a:p>
            <a:r>
              <a:rPr lang="en-US" dirty="0" smtClean="0"/>
              <a:t>Field </a:t>
            </a:r>
            <a:r>
              <a:rPr lang="en-US" dirty="0" err="1" smtClean="0"/>
              <a:t>OfficeNumber</a:t>
            </a:r>
            <a:r>
              <a:rPr lang="en-US" dirty="0" smtClean="0"/>
              <a:t> is of type </a:t>
            </a:r>
            <a:r>
              <a:rPr lang="en-US" dirty="0"/>
              <a:t>Char(15) </a:t>
            </a:r>
            <a:r>
              <a:rPr lang="en-US" dirty="0" smtClean="0"/>
              <a:t>and has constraint NOT NULL</a:t>
            </a:r>
            <a:endParaRPr lang="en-US" dirty="0"/>
          </a:p>
          <a:p>
            <a:r>
              <a:rPr lang="en-US" dirty="0" smtClean="0"/>
              <a:t>Field Phone is of type Char(12</a:t>
            </a:r>
            <a:r>
              <a:rPr lang="en-US" dirty="0"/>
              <a:t>) </a:t>
            </a:r>
            <a:r>
              <a:rPr lang="en-US" dirty="0" smtClean="0"/>
              <a:t>and has constraint NOT NULL</a:t>
            </a:r>
            <a:endParaRPr lang="en-US" dirty="0"/>
          </a:p>
          <a:p>
            <a:r>
              <a:rPr lang="en-US" dirty="0" smtClean="0"/>
              <a:t>The table has  constraint named DEPARTMENT_PK </a:t>
            </a:r>
          </a:p>
          <a:p>
            <a:pPr lvl="1"/>
            <a:r>
              <a:rPr lang="en-US" dirty="0" smtClean="0"/>
              <a:t>DEPARTMENT_PK defines a primary key constraint on column </a:t>
            </a:r>
            <a:r>
              <a:rPr lang="en-US" dirty="0" err="1" smtClean="0"/>
              <a:t>DepartmentName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Constraint: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EMPLOYEE(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EmployeeNum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Department </a:t>
            </a:r>
            <a:r>
              <a:rPr lang="en-US" dirty="0" err="1" smtClean="0"/>
              <a:t>Varchar</a:t>
            </a:r>
            <a:r>
              <a:rPr lang="en-US" dirty="0" smtClean="0"/>
              <a:t>(35) NOT NULL DEFAULT ‘Human Resources’,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Phone Char(12),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Employee_PK</a:t>
            </a:r>
            <a:r>
              <a:rPr lang="en-US" dirty="0" smtClean="0"/>
              <a:t> PRIMARY KEY(</a:t>
            </a:r>
            <a:r>
              <a:rPr lang="en-US" dirty="0" err="1" smtClean="0"/>
              <a:t>EmployeeNum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CONSTRAINT </a:t>
            </a:r>
            <a:r>
              <a:rPr lang="en-US" dirty="0" err="1" smtClean="0">
                <a:solidFill>
                  <a:srgbClr val="FF0000"/>
                </a:solidFill>
              </a:rPr>
              <a:t>Emp_Dept_FK</a:t>
            </a:r>
            <a:r>
              <a:rPr lang="en-US" dirty="0" smtClean="0">
                <a:solidFill>
                  <a:srgbClr val="FF0000"/>
                </a:solidFill>
              </a:rPr>
              <a:t> FOREIGN KEY (Department)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DEPARTMENT(</a:t>
            </a:r>
            <a:r>
              <a:rPr lang="en-US" dirty="0" err="1" smtClean="0"/>
              <a:t>DepartmentName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ON UPDATE CASCADE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8958" y="565046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Department is defined as a foreign key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Constraint: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EMPLOYEE(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EmployeeNum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Char(25)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Char(25)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Department Char(35) NOT NULL DEFAULT ‘Human Resources’,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Phone Char(12),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Employee_PK</a:t>
            </a:r>
            <a:r>
              <a:rPr lang="en-US" dirty="0" smtClean="0"/>
              <a:t> PRIMARY KEY(</a:t>
            </a:r>
            <a:r>
              <a:rPr lang="en-US" dirty="0" err="1" smtClean="0"/>
              <a:t>EmployeeNum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Emp_Dept_FK</a:t>
            </a:r>
            <a:r>
              <a:rPr lang="en-US" dirty="0" smtClean="0"/>
              <a:t> FOREIGN KEY (Department)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REFERENCES DEPARTMENT(</a:t>
            </a:r>
            <a:r>
              <a:rPr lang="en-US" dirty="0" err="1" smtClean="0">
                <a:solidFill>
                  <a:srgbClr val="FF0000"/>
                </a:solidFill>
              </a:rPr>
              <a:t>DepartmentName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ON UPDATE CASCADE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1" y="590271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Referential integrity constraint: Each “Department” value in Employee table should already exist in Department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Constraint: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EMPLOYEE(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EmployeeNum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Char(25)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Char(25)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Department Char(35) NOT NULL DEFAULT ‘Human Resources’,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Phone Char(12),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Employee_PK</a:t>
            </a:r>
            <a:r>
              <a:rPr lang="en-US" dirty="0" smtClean="0"/>
              <a:t> PRIMARY KEY(</a:t>
            </a:r>
            <a:r>
              <a:rPr lang="en-US" dirty="0" err="1" smtClean="0"/>
              <a:t>EmployeeNum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Emp_Dept_FK</a:t>
            </a:r>
            <a:r>
              <a:rPr lang="en-US" dirty="0" smtClean="0"/>
              <a:t> FOREIGN KEY (Department)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DEPARTMENT(</a:t>
            </a:r>
            <a:r>
              <a:rPr lang="en-US" dirty="0" err="1" smtClean="0"/>
              <a:t>DepartmentName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ON UPDATE CASCADE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1" y="590271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primary key values should reflect in the foreign key column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Constraint: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foreign key column is a surrogate key in the parent table (</a:t>
            </a:r>
            <a:r>
              <a:rPr lang="en-US" dirty="0" err="1" smtClean="0"/>
              <a:t>auto_increment</a:t>
            </a:r>
            <a:r>
              <a:rPr lang="en-US" dirty="0" smtClean="0"/>
              <a:t> type) then</a:t>
            </a:r>
          </a:p>
          <a:p>
            <a:pPr lvl="1"/>
            <a:r>
              <a:rPr lang="en-US" dirty="0" smtClean="0"/>
              <a:t>ON UPDATE NO ACTION</a:t>
            </a:r>
          </a:p>
          <a:p>
            <a:pPr lvl="2"/>
            <a:r>
              <a:rPr lang="en-US" dirty="0" smtClean="0"/>
              <a:t>Same as not specifying On Update</a:t>
            </a:r>
          </a:p>
          <a:p>
            <a:pPr lvl="2"/>
            <a:r>
              <a:rPr lang="en-US" dirty="0" smtClean="0"/>
              <a:t>Update request is rejected</a:t>
            </a:r>
          </a:p>
          <a:p>
            <a:r>
              <a:rPr lang="en-US" dirty="0" smtClean="0"/>
              <a:t>Can also specify</a:t>
            </a:r>
          </a:p>
          <a:p>
            <a:pPr lvl="1"/>
            <a:r>
              <a:rPr lang="en-US" dirty="0" smtClean="0"/>
              <a:t>ON DELETE CASCADE or</a:t>
            </a:r>
          </a:p>
          <a:p>
            <a:pPr lvl="1"/>
            <a:r>
              <a:rPr lang="en-US" dirty="0" smtClean="0"/>
              <a:t>ON DELETE NO ACTION </a:t>
            </a:r>
          </a:p>
          <a:p>
            <a:pPr lvl="2"/>
            <a:r>
              <a:rPr lang="en-US" dirty="0">
                <a:hlinkClick r:id="rId2"/>
              </a:rPr>
              <a:t>https://dev.mysql.com/doc/refman/5.7/en/create-table-foreign-</a:t>
            </a:r>
            <a:r>
              <a:rPr lang="en-US" dirty="0" smtClean="0">
                <a:hlinkClick r:id="rId2"/>
              </a:rPr>
              <a:t>keys.html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7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Create </a:t>
            </a:r>
            <a:r>
              <a:rPr lang="en-US" dirty="0"/>
              <a:t>T</a:t>
            </a:r>
            <a:r>
              <a:rPr lang="en-US" dirty="0" smtClean="0"/>
              <a:t>able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Field </a:t>
            </a:r>
            <a:r>
              <a:rPr lang="en-US" dirty="0" err="1" smtClean="0"/>
              <a:t>EmployeeNumber</a:t>
            </a:r>
            <a:r>
              <a:rPr lang="en-US" dirty="0" smtClean="0"/>
              <a:t> is of type </a:t>
            </a:r>
            <a:r>
              <a:rPr lang="en-US" dirty="0" err="1" smtClean="0"/>
              <a:t>Int</a:t>
            </a:r>
            <a:r>
              <a:rPr lang="en-US" dirty="0" smtClean="0"/>
              <a:t> and has constraints </a:t>
            </a:r>
            <a:r>
              <a:rPr lang="en-US" dirty="0"/>
              <a:t>NOT </a:t>
            </a:r>
            <a:r>
              <a:rPr lang="en-US" dirty="0" smtClean="0"/>
              <a:t>NULL and AUTO_INCREMENT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is of type </a:t>
            </a:r>
            <a:r>
              <a:rPr lang="en-US" dirty="0" smtClean="0"/>
              <a:t>Char(25)</a:t>
            </a:r>
            <a:r>
              <a:rPr lang="en-US" dirty="0"/>
              <a:t> and has </a:t>
            </a:r>
            <a:r>
              <a:rPr lang="en-US" dirty="0" smtClean="0"/>
              <a:t>constraint </a:t>
            </a:r>
            <a:r>
              <a:rPr lang="en-US" dirty="0"/>
              <a:t>NOT </a:t>
            </a:r>
            <a:r>
              <a:rPr lang="en-US" dirty="0" smtClean="0"/>
              <a:t>NULL 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LastName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Char(25</a:t>
            </a:r>
            <a:r>
              <a:rPr lang="en-US" dirty="0" smtClean="0"/>
              <a:t>) </a:t>
            </a:r>
            <a:r>
              <a:rPr lang="en-US" dirty="0"/>
              <a:t>and has </a:t>
            </a:r>
            <a:r>
              <a:rPr lang="en-US" dirty="0" smtClean="0"/>
              <a:t>constraint </a:t>
            </a:r>
            <a:r>
              <a:rPr lang="en-US" dirty="0"/>
              <a:t>NOT </a:t>
            </a:r>
            <a:r>
              <a:rPr lang="en-US" dirty="0" smtClean="0"/>
              <a:t>NULL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smtClean="0"/>
              <a:t>Department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Char(35) and has </a:t>
            </a:r>
            <a:r>
              <a:rPr lang="en-US" dirty="0" smtClean="0"/>
              <a:t>constraint NOT NULL and has default value Human Resources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smtClean="0"/>
              <a:t>Phone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Char(12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smtClean="0"/>
              <a:t>Email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(100</a:t>
            </a:r>
            <a:r>
              <a:rPr lang="en-US" dirty="0" smtClean="0"/>
              <a:t>) </a:t>
            </a:r>
            <a:r>
              <a:rPr lang="en-US" dirty="0"/>
              <a:t>and has </a:t>
            </a:r>
            <a:r>
              <a:rPr lang="en-US" dirty="0" smtClean="0"/>
              <a:t>constraints </a:t>
            </a:r>
            <a:r>
              <a:rPr lang="en-US" dirty="0"/>
              <a:t>NOT </a:t>
            </a:r>
            <a:r>
              <a:rPr lang="en-US" dirty="0" smtClean="0"/>
              <a:t>NULL and UNIQUE</a:t>
            </a:r>
          </a:p>
          <a:p>
            <a:r>
              <a:rPr lang="en-US" dirty="0" smtClean="0"/>
              <a:t>Table Constraints:</a:t>
            </a:r>
          </a:p>
          <a:p>
            <a:pPr lvl="1"/>
            <a:r>
              <a:rPr lang="en-US" dirty="0" smtClean="0"/>
              <a:t>EMPLOYEE_PK defines a </a:t>
            </a:r>
            <a:r>
              <a:rPr lang="en-US" dirty="0"/>
              <a:t>primary key </a:t>
            </a:r>
            <a:r>
              <a:rPr lang="en-US" dirty="0" smtClean="0"/>
              <a:t>constraint on </a:t>
            </a:r>
            <a:r>
              <a:rPr lang="en-US" dirty="0" err="1" smtClean="0"/>
              <a:t>EmployeeNumber</a:t>
            </a:r>
            <a:endParaRPr lang="en-US" dirty="0" smtClean="0"/>
          </a:p>
          <a:p>
            <a:pPr lvl="1"/>
            <a:r>
              <a:rPr lang="en-US" dirty="0" smtClean="0"/>
              <a:t>EMP_DEPART_FK defines a foreign key on column Department</a:t>
            </a:r>
          </a:p>
          <a:p>
            <a:pPr lvl="2"/>
            <a:r>
              <a:rPr lang="en-US" dirty="0" smtClean="0"/>
              <a:t>Referential integrity constraint on column </a:t>
            </a:r>
            <a:r>
              <a:rPr lang="en-US" dirty="0" err="1" smtClean="0"/>
              <a:t>DepartmentName</a:t>
            </a:r>
            <a:r>
              <a:rPr lang="en-US" dirty="0" smtClean="0"/>
              <a:t> in table Department</a:t>
            </a:r>
          </a:p>
          <a:p>
            <a:pPr lvl="2"/>
            <a:r>
              <a:rPr lang="en-US" dirty="0" smtClean="0"/>
              <a:t>Changes to primary key values will cascade to foreign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Create Table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 </a:t>
            </a:r>
            <a:r>
              <a:rPr lang="en-US" dirty="0" err="1" smtClean="0"/>
              <a:t>ProjectID</a:t>
            </a:r>
            <a:r>
              <a:rPr lang="en-US" dirty="0" smtClean="0"/>
              <a:t> is of type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and has constraint NOT NULL 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ProjectName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Char(50</a:t>
            </a:r>
            <a:r>
              <a:rPr lang="en-US" dirty="0" smtClean="0"/>
              <a:t>)</a:t>
            </a:r>
            <a:r>
              <a:rPr lang="en-US" dirty="0"/>
              <a:t> and has constraint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smtClean="0"/>
              <a:t>Department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Char(35) and has constraint </a:t>
            </a:r>
            <a:r>
              <a:rPr lang="en-US" dirty="0" smtClean="0"/>
              <a:t>NOT NULL 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MaxHours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Numeric(8,2</a:t>
            </a:r>
            <a:r>
              <a:rPr lang="en-US" dirty="0" smtClean="0"/>
              <a:t>)</a:t>
            </a:r>
            <a:r>
              <a:rPr lang="en-US" dirty="0"/>
              <a:t> and has constraint</a:t>
            </a:r>
            <a:r>
              <a:rPr lang="en-US" dirty="0" smtClean="0"/>
              <a:t> </a:t>
            </a:r>
            <a:r>
              <a:rPr lang="en-US" dirty="0"/>
              <a:t>NOT NULL </a:t>
            </a:r>
            <a:r>
              <a:rPr lang="en-US" dirty="0" smtClean="0"/>
              <a:t>with default value 100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StartDate</a:t>
            </a:r>
            <a:r>
              <a:rPr lang="en-US" dirty="0"/>
              <a:t> is of type</a:t>
            </a:r>
            <a:r>
              <a:rPr lang="en-US" dirty="0" smtClean="0"/>
              <a:t> Date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EndDate</a:t>
            </a:r>
            <a:r>
              <a:rPr lang="en-US" dirty="0" smtClean="0"/>
              <a:t> </a:t>
            </a:r>
            <a:r>
              <a:rPr lang="en-US" dirty="0"/>
              <a:t>is of type </a:t>
            </a:r>
            <a:r>
              <a:rPr lang="en-US" dirty="0" smtClean="0"/>
              <a:t>Date</a:t>
            </a:r>
            <a:endParaRPr lang="en-US" dirty="0"/>
          </a:p>
          <a:p>
            <a:r>
              <a:rPr lang="en-US" dirty="0" smtClean="0"/>
              <a:t>Table Constraints:</a:t>
            </a:r>
          </a:p>
          <a:p>
            <a:pPr lvl="1"/>
            <a:r>
              <a:rPr lang="en-US" dirty="0" smtClean="0"/>
              <a:t>PROJECT_PK defines a primary key on column </a:t>
            </a:r>
            <a:r>
              <a:rPr lang="en-US" dirty="0" err="1" smtClean="0"/>
              <a:t>ProjectID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PROJ_DEPART_FK defines a foreign key on column Department</a:t>
            </a:r>
          </a:p>
          <a:p>
            <a:pPr lvl="2"/>
            <a:r>
              <a:rPr lang="en-US" dirty="0" smtClean="0"/>
              <a:t>Referential integrity on column </a:t>
            </a:r>
            <a:r>
              <a:rPr lang="en-US" dirty="0" err="1" smtClean="0"/>
              <a:t>DepartmentName</a:t>
            </a:r>
            <a:r>
              <a:rPr lang="en-US" dirty="0" smtClean="0"/>
              <a:t> in table DEPARTMENT</a:t>
            </a:r>
          </a:p>
          <a:p>
            <a:pPr lvl="3"/>
            <a:r>
              <a:rPr lang="en-US" dirty="0" smtClean="0"/>
              <a:t>Changes to primary key will affect the foreign key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using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274320" lvl="1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NewTableName</a:t>
            </a:r>
            <a:r>
              <a:rPr lang="en-US" dirty="0" smtClean="0"/>
              <a:t>(</a:t>
            </a:r>
          </a:p>
          <a:p>
            <a:pPr marL="274320" lvl="1" indent="0"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, </a:t>
            </a:r>
            <a:r>
              <a:rPr lang="en-US" dirty="0" err="1" smtClean="0"/>
              <a:t>DataType</a:t>
            </a:r>
            <a:r>
              <a:rPr lang="en-US" dirty="0" smtClean="0"/>
              <a:t>, </a:t>
            </a:r>
            <a:r>
              <a:rPr lang="en-US" dirty="0" err="1" smtClean="0"/>
              <a:t>OptionalConstraint</a:t>
            </a:r>
            <a:r>
              <a:rPr lang="en-US" dirty="0" smtClean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optional table constraints</a:t>
            </a:r>
          </a:p>
          <a:p>
            <a:pPr marL="274320" lvl="1" indent="0">
              <a:buNone/>
            </a:pPr>
            <a:r>
              <a:rPr lang="en-US" dirty="0" smtClean="0"/>
              <a:t>….</a:t>
            </a:r>
          </a:p>
          <a:p>
            <a:pPr marL="274320" lvl="1" indent="0">
              <a:buNone/>
            </a:pPr>
            <a:r>
              <a:rPr lang="en-US" dirty="0" smtClean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Create Table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 </a:t>
            </a:r>
            <a:r>
              <a:rPr lang="en-US" dirty="0" err="1" smtClean="0"/>
              <a:t>ProjectID</a:t>
            </a:r>
            <a:r>
              <a:rPr lang="en-US" dirty="0" smtClean="0"/>
              <a:t> is of type </a:t>
            </a:r>
            <a:r>
              <a:rPr lang="en-US" dirty="0" err="1" smtClean="0"/>
              <a:t>Int</a:t>
            </a:r>
            <a:r>
              <a:rPr lang="en-US" dirty="0" smtClean="0"/>
              <a:t> and has constraint </a:t>
            </a:r>
            <a:r>
              <a:rPr lang="en-US" dirty="0"/>
              <a:t>NOT </a:t>
            </a:r>
            <a:r>
              <a:rPr lang="en-US" dirty="0" smtClean="0"/>
              <a:t>NULL 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EmployeeNumber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/>
              <a:t> and has constraint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 </a:t>
            </a:r>
            <a:endParaRPr lang="en-US" dirty="0"/>
          </a:p>
          <a:p>
            <a:r>
              <a:rPr lang="en-US" dirty="0"/>
              <a:t>Field </a:t>
            </a:r>
            <a:r>
              <a:rPr lang="en-US" dirty="0" err="1" smtClean="0"/>
              <a:t>HoursWorked</a:t>
            </a:r>
            <a:r>
              <a:rPr lang="en-US" dirty="0"/>
              <a:t> is of type</a:t>
            </a:r>
            <a:r>
              <a:rPr lang="en-US" dirty="0" smtClean="0"/>
              <a:t> </a:t>
            </a:r>
            <a:r>
              <a:rPr lang="en-US" dirty="0"/>
              <a:t>Numeric(6,2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Constraints:</a:t>
            </a:r>
            <a:endParaRPr lang="en-US" dirty="0"/>
          </a:p>
          <a:p>
            <a:pPr lvl="1"/>
            <a:r>
              <a:rPr lang="en-US" dirty="0" smtClean="0"/>
              <a:t>ASSIGNMENT_PK  is a primary key on columns </a:t>
            </a:r>
            <a:r>
              <a:rPr lang="en-US" dirty="0" err="1" smtClean="0"/>
              <a:t>ProjectID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EmployeeNumber</a:t>
            </a:r>
            <a:endParaRPr lang="en-US" dirty="0"/>
          </a:p>
          <a:p>
            <a:pPr lvl="1"/>
            <a:r>
              <a:rPr lang="en-US" dirty="0" smtClean="0"/>
              <a:t>ASSIGN_PROJ_FK is a foreign key on column </a:t>
            </a:r>
            <a:r>
              <a:rPr lang="en-US" dirty="0" err="1" smtClean="0"/>
              <a:t>ProjectID</a:t>
            </a:r>
            <a:endParaRPr lang="en-US" dirty="0"/>
          </a:p>
          <a:p>
            <a:pPr lvl="2"/>
            <a:r>
              <a:rPr lang="en-US" dirty="0" smtClean="0"/>
              <a:t>Referential integrity on column </a:t>
            </a:r>
            <a:r>
              <a:rPr lang="en-US" dirty="0" err="1" smtClean="0"/>
              <a:t>ProjectID</a:t>
            </a:r>
            <a:r>
              <a:rPr lang="en-US" dirty="0" smtClean="0"/>
              <a:t> in table PROJECT</a:t>
            </a:r>
            <a:endParaRPr lang="en-US" dirty="0"/>
          </a:p>
          <a:p>
            <a:pPr lvl="3"/>
            <a:r>
              <a:rPr lang="en-US" dirty="0" smtClean="0"/>
              <a:t>No action on update</a:t>
            </a:r>
          </a:p>
          <a:p>
            <a:pPr lvl="3"/>
            <a:r>
              <a:rPr lang="en-US" dirty="0" smtClean="0"/>
              <a:t>Cascade changes on delete</a:t>
            </a:r>
            <a:endParaRPr lang="en-US" dirty="0"/>
          </a:p>
          <a:p>
            <a:pPr lvl="1"/>
            <a:r>
              <a:rPr lang="en-US" dirty="0" smtClean="0"/>
              <a:t>ASSIGN_EMP_FK is a foreign key on column </a:t>
            </a:r>
            <a:r>
              <a:rPr lang="en-US" dirty="0" err="1" smtClean="0"/>
              <a:t>EmployeeNumber</a:t>
            </a:r>
            <a:endParaRPr lang="en-US" dirty="0"/>
          </a:p>
          <a:p>
            <a:pPr lvl="2"/>
            <a:r>
              <a:rPr lang="en-US" dirty="0"/>
              <a:t>Referential integrity on </a:t>
            </a:r>
            <a:r>
              <a:rPr lang="en-US" dirty="0" smtClean="0"/>
              <a:t>column </a:t>
            </a:r>
            <a:r>
              <a:rPr lang="en-US" dirty="0" err="1"/>
              <a:t>EmployeeNumber</a:t>
            </a:r>
            <a:r>
              <a:rPr lang="en-US" dirty="0" smtClean="0"/>
              <a:t> in table EMPLOYEE</a:t>
            </a:r>
            <a:endParaRPr lang="en-US" dirty="0"/>
          </a:p>
          <a:p>
            <a:pPr lvl="3"/>
            <a:r>
              <a:rPr lang="en-US" dirty="0"/>
              <a:t>No action on update</a:t>
            </a:r>
          </a:p>
          <a:p>
            <a:pPr lvl="3"/>
            <a:r>
              <a:rPr lang="en-US" dirty="0" smtClean="0"/>
              <a:t>NO action on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the .</a:t>
            </a:r>
            <a:r>
              <a:rPr lang="en-US" dirty="0" err="1" smtClean="0"/>
              <a:t>sql</a:t>
            </a:r>
            <a:r>
              <a:rPr lang="en-US" dirty="0" smtClean="0"/>
              <a:t> file is created and saved, execute it by clicking on the thunderbolt icon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   - If nothing is selected on the screen and this button is clicked, it executes all SQL statements in the file</a:t>
            </a:r>
          </a:p>
          <a:p>
            <a:pPr lvl="1"/>
            <a:r>
              <a:rPr lang="en-US" dirty="0" smtClean="0"/>
              <a:t>If a SQL statement is selected/highlighted and this button is clicked, then only the selected statement is executed</a:t>
            </a:r>
          </a:p>
          <a:p>
            <a:pPr lvl="1"/>
            <a:r>
              <a:rPr lang="en-US" dirty="0" smtClean="0"/>
              <a:t>    - When this button is clicked, it executes only the statement where the cursor is currently at. No selection necessary</a:t>
            </a:r>
          </a:p>
          <a:p>
            <a:pPr lvl="1"/>
            <a:r>
              <a:rPr lang="en-US" dirty="0" smtClean="0"/>
              <a:t>Running all statements again and again will result in errors</a:t>
            </a:r>
          </a:p>
          <a:p>
            <a:pPr lvl="2"/>
            <a:r>
              <a:rPr lang="en-US" dirty="0" smtClean="0"/>
              <a:t>Same tables cannot be created multiple times in the same database</a:t>
            </a:r>
            <a:endParaRPr lang="en-US" dirty="0" smtClean="0"/>
          </a:p>
          <a:p>
            <a:r>
              <a:rPr lang="en-US" dirty="0" smtClean="0"/>
              <a:t>Refresh the Object Browser and you should see all the tables and columns created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2362200"/>
            <a:ext cx="290515" cy="28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9" y="3733800"/>
            <a:ext cx="295277" cy="3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Constraint: Surrogate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key of a table, auto-generated by the DBMS</a:t>
            </a:r>
          </a:p>
          <a:p>
            <a:r>
              <a:rPr lang="en-US" dirty="0" smtClean="0"/>
              <a:t>Example: Consider relation PROPERTY(</a:t>
            </a:r>
            <a:r>
              <a:rPr lang="en-US" u="sng" dirty="0" err="1" smtClean="0"/>
              <a:t>StreetName</a:t>
            </a:r>
            <a:r>
              <a:rPr lang="en-US" dirty="0" smtClean="0"/>
              <a:t>, </a:t>
            </a:r>
            <a:r>
              <a:rPr lang="en-US" u="sng" dirty="0" smtClean="0"/>
              <a:t>City</a:t>
            </a:r>
            <a:r>
              <a:rPr lang="en-US" dirty="0" smtClean="0"/>
              <a:t>, </a:t>
            </a:r>
            <a:r>
              <a:rPr lang="en-US" u="sng" dirty="0" smtClean="0"/>
              <a:t>State</a:t>
            </a:r>
            <a:r>
              <a:rPr lang="en-US" dirty="0" smtClean="0"/>
              <a:t>, </a:t>
            </a:r>
            <a:r>
              <a:rPr lang="en-US" u="sng" dirty="0" smtClean="0"/>
              <a:t>Zip</a:t>
            </a:r>
            <a:r>
              <a:rPr lang="en-US" dirty="0" smtClean="0"/>
              <a:t>, </a:t>
            </a:r>
            <a:r>
              <a:rPr lang="en-US" dirty="0" err="1" smtClean="0"/>
              <a:t>OwnerID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clear primary key</a:t>
            </a:r>
          </a:p>
          <a:p>
            <a:pPr lvl="1"/>
            <a:r>
              <a:rPr lang="en-US" dirty="0" smtClean="0"/>
              <a:t>Primary key will be a composite key</a:t>
            </a:r>
          </a:p>
          <a:p>
            <a:pPr lvl="1"/>
            <a:r>
              <a:rPr lang="en-US" dirty="0" smtClean="0"/>
              <a:t>Database designer can use a surrogate key instead</a:t>
            </a:r>
          </a:p>
          <a:p>
            <a:pPr lvl="2"/>
            <a:r>
              <a:rPr lang="en-US" dirty="0" smtClean="0"/>
              <a:t>PROPERTY(</a:t>
            </a:r>
            <a:r>
              <a:rPr lang="en-US" u="sng" dirty="0" err="1" smtClean="0"/>
              <a:t>PropertyID</a:t>
            </a:r>
            <a:r>
              <a:rPr lang="en-US" dirty="0" smtClean="0"/>
              <a:t>, Street</a:t>
            </a:r>
            <a:r>
              <a:rPr lang="en-US" dirty="0"/>
              <a:t>, City, State, Zip, </a:t>
            </a:r>
            <a:r>
              <a:rPr lang="en-US" dirty="0" err="1"/>
              <a:t>OwnerID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1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Constraint: Surrogate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 are usually hidden from end-users</a:t>
            </a:r>
          </a:p>
          <a:p>
            <a:r>
              <a:rPr lang="en-US" dirty="0" smtClean="0"/>
              <a:t>Written as a column constraint in MySQL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smtClean="0"/>
              <a:t>CREATE TABLE PROPERTY (</a:t>
            </a:r>
          </a:p>
          <a:p>
            <a:pPr marL="594360" lvl="2" indent="0">
              <a:buNone/>
            </a:pPr>
            <a:r>
              <a:rPr lang="en-US" dirty="0" err="1" smtClean="0"/>
              <a:t>PropertyID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AUTO_INCREMENT</a:t>
            </a:r>
          </a:p>
          <a:p>
            <a:pPr marL="594360" lvl="2" indent="0">
              <a:buNone/>
            </a:pPr>
            <a:r>
              <a:rPr lang="en-US" dirty="0" smtClean="0"/>
              <a:t>…..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);</a:t>
            </a:r>
          </a:p>
          <a:p>
            <a:r>
              <a:rPr lang="en-US" dirty="0" smtClean="0"/>
              <a:t>First value is 1, increments by 1</a:t>
            </a:r>
          </a:p>
          <a:p>
            <a:r>
              <a:rPr lang="en-US" dirty="0" smtClean="0"/>
              <a:t>To change the starting value should use ALTER statement</a:t>
            </a:r>
          </a:p>
          <a:p>
            <a:r>
              <a:rPr lang="en-US" dirty="0" smtClean="0"/>
              <a:t>Increment value cannot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of a relation that consists of two or more columns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Each project in the Project table is assigned to many employees</a:t>
            </a:r>
          </a:p>
          <a:p>
            <a:pPr lvl="1"/>
            <a:r>
              <a:rPr lang="en-US" dirty="0" smtClean="0"/>
              <a:t>Each employee in the Employee table is assigned to many projects</a:t>
            </a:r>
          </a:p>
          <a:p>
            <a:pPr lvl="1"/>
            <a:r>
              <a:rPr lang="en-US" dirty="0" smtClean="0"/>
              <a:t>Such many-many relationships have to be converted to one-many relationships using additional tables</a:t>
            </a:r>
          </a:p>
        </p:txBody>
      </p:sp>
    </p:spTree>
    <p:extLst>
      <p:ext uri="{BB962C8B-B14F-4D97-AF65-F5344CB8AC3E}">
        <p14:creationId xmlns:p14="http://schemas.microsoft.com/office/powerpoint/2010/main" val="15952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</a:p>
          <a:p>
            <a:pPr algn="ctr"/>
            <a:r>
              <a:rPr lang="en-US" dirty="0" err="1" smtClean="0"/>
              <a:t>Proj_ID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2954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dirty="0" err="1" smtClean="0"/>
              <a:t>Emp_Num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1828800" y="19431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52400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0350" y="194310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26670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</a:p>
          <a:p>
            <a:pPr algn="ctr"/>
            <a:r>
              <a:rPr lang="en-US" b="1" dirty="0" err="1" smtClean="0"/>
              <a:t>Proj_ID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972050" y="26670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b="1" dirty="0" err="1" smtClean="0"/>
              <a:t>Emp_Num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667000"/>
            <a:ext cx="1785257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</a:p>
          <a:p>
            <a:pPr algn="ctr"/>
            <a:r>
              <a:rPr lang="en-US" b="1" dirty="0" err="1" smtClean="0"/>
              <a:t>Proj_ID</a:t>
            </a:r>
            <a:r>
              <a:rPr lang="en-US" b="1" dirty="0" smtClean="0"/>
              <a:t> </a:t>
            </a:r>
            <a:r>
              <a:rPr lang="en-US" b="1" dirty="0" err="1" smtClean="0"/>
              <a:t>Emp_Num</a:t>
            </a:r>
            <a:endParaRPr lang="en-US" b="1" dirty="0" smtClean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76400" y="3325586"/>
            <a:ext cx="838200" cy="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310040"/>
            <a:ext cx="737507" cy="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334814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9750" y="2940708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334814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18154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37948"/>
              </p:ext>
            </p:extLst>
          </p:nvPr>
        </p:nvGraphicFramePr>
        <p:xfrm>
          <a:off x="4440011" y="4191000"/>
          <a:ext cx="44386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Hrs_Worked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92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55883" y="4953000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using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274320" lvl="1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NewTableName</a:t>
            </a:r>
            <a:r>
              <a:rPr lang="en-US" dirty="0" smtClean="0"/>
              <a:t>(</a:t>
            </a:r>
          </a:p>
          <a:p>
            <a:pPr marL="274320" lvl="1" indent="0">
              <a:buNone/>
            </a:pPr>
            <a:r>
              <a:rPr lang="en-US" dirty="0" err="1" smtClean="0"/>
              <a:t>ColumnName</a:t>
            </a:r>
            <a:r>
              <a:rPr lang="en-US" dirty="0" smtClean="0"/>
              <a:t>, </a:t>
            </a:r>
            <a:r>
              <a:rPr lang="en-US" dirty="0" err="1" smtClean="0"/>
              <a:t>DataType</a:t>
            </a:r>
            <a:r>
              <a:rPr lang="en-US" dirty="0" smtClean="0"/>
              <a:t>, </a:t>
            </a:r>
            <a:r>
              <a:rPr lang="en-US" dirty="0" err="1" smtClean="0"/>
              <a:t>OptionalConstraint</a:t>
            </a:r>
            <a:r>
              <a:rPr lang="en-US" dirty="0" smtClean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/>
              <a:t>optional table constraints</a:t>
            </a:r>
          </a:p>
          <a:p>
            <a:pPr marL="274320" lvl="1" indent="0">
              <a:buNone/>
            </a:pPr>
            <a:r>
              <a:rPr lang="en-US" dirty="0" smtClean="0"/>
              <a:t>….</a:t>
            </a:r>
          </a:p>
          <a:p>
            <a:pPr marL="274320" lvl="1" indent="0">
              <a:buNone/>
            </a:pPr>
            <a:r>
              <a:rPr lang="en-US" dirty="0" smtClean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Constraints: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key can be defined using table constraint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DEPARTMENT(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DepartmentName</a:t>
            </a:r>
            <a:r>
              <a:rPr lang="en-US" dirty="0" smtClean="0"/>
              <a:t> Char(35)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BudgetCode</a:t>
            </a:r>
            <a:r>
              <a:rPr lang="en-US" dirty="0" smtClean="0"/>
              <a:t> Char(30)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DEPARTMENT_PK PRIMARY KEY(</a:t>
            </a:r>
            <a:r>
              <a:rPr lang="en-US" dirty="0" err="1" smtClean="0"/>
              <a:t>DepartmentName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0614" y="51816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Key Name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0" y="43434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key constraint can only be used on one column</a:t>
            </a:r>
          </a:p>
          <a:p>
            <a:pPr lvl="1"/>
            <a:r>
              <a:rPr lang="en-US" dirty="0" smtClean="0"/>
              <a:t>Each table can only have one primary key</a:t>
            </a:r>
          </a:p>
          <a:p>
            <a:r>
              <a:rPr lang="en-US" dirty="0" smtClean="0"/>
              <a:t>When creating a composite key, have to use this method</a:t>
            </a:r>
          </a:p>
          <a:p>
            <a:pPr lvl="1"/>
            <a:r>
              <a:rPr lang="en-US" dirty="0" smtClean="0"/>
              <a:t>A key of a relation that consists of two or more columns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CREATE TABLE ASSIGNMENT(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Project_Id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EmployeeNum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HrsWorked</a:t>
            </a:r>
            <a:r>
              <a:rPr lang="en-US" dirty="0" smtClean="0"/>
              <a:t> Numeric (6,2),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ASSIGNMENT_PK PRIMARY KEY (</a:t>
            </a:r>
            <a:r>
              <a:rPr lang="en-US" dirty="0" err="1" smtClean="0"/>
              <a:t>ProjectID</a:t>
            </a:r>
            <a:r>
              <a:rPr lang="en-US" dirty="0" smtClean="0"/>
              <a:t>, </a:t>
            </a:r>
            <a:r>
              <a:rPr lang="en-US" dirty="0" err="1" smtClean="0"/>
              <a:t>EmployeeNum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791200"/>
            <a:ext cx="14097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250" y="51054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0" y="5791200"/>
            <a:ext cx="14097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Name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6850" y="51054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0" y="5791200"/>
            <a:ext cx="14097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to apply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2850" y="5105400"/>
            <a:ext cx="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90800" y="57912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 to which constraint is applied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3524250" y="5448300"/>
            <a:ext cx="19050" cy="342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3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310</TotalTime>
  <Words>1050</Words>
  <Application>Microsoft Office PowerPoint</Application>
  <PresentationFormat>On-screen Show (4:3)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Wingdings</vt:lpstr>
      <vt:lpstr>Wingdings 2</vt:lpstr>
      <vt:lpstr>Civic</vt:lpstr>
      <vt:lpstr>SQL DDL</vt:lpstr>
      <vt:lpstr>Create a table using SQL</vt:lpstr>
      <vt:lpstr>Column Constraint: Surrogate Key</vt:lpstr>
      <vt:lpstr>Column Constraint: Surrogate Key</vt:lpstr>
      <vt:lpstr>Composite Key</vt:lpstr>
      <vt:lpstr>Composite Key</vt:lpstr>
      <vt:lpstr>Create a table using SQL</vt:lpstr>
      <vt:lpstr>Table Constraints: Primary Key</vt:lpstr>
      <vt:lpstr>Advantages</vt:lpstr>
      <vt:lpstr>Advantages</vt:lpstr>
      <vt:lpstr>Tasks</vt:lpstr>
      <vt:lpstr>Tasks</vt:lpstr>
      <vt:lpstr>Table: Department</vt:lpstr>
      <vt:lpstr>Table Constraint: Foreign Key</vt:lpstr>
      <vt:lpstr>Table Constraint: Foreign Key</vt:lpstr>
      <vt:lpstr>Table Constraint: Foreign Key</vt:lpstr>
      <vt:lpstr>Table Constraint: Foreign Key</vt:lpstr>
      <vt:lpstr>Tasks: Create Table Employee</vt:lpstr>
      <vt:lpstr>Tasks: Create Table Project</vt:lpstr>
      <vt:lpstr>Tasks: Create Table Assignment</vt:lpstr>
      <vt:lpstr>Execute SQL Statements</vt:lpstr>
    </vt:vector>
  </TitlesOfParts>
  <Company>Georgia Gwinnett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DDL</dc:title>
  <dc:creator>sdekhane</dc:creator>
  <cp:lastModifiedBy>Sonal S. Dekhane</cp:lastModifiedBy>
  <cp:revision>56</cp:revision>
  <dcterms:created xsi:type="dcterms:W3CDTF">2013-09-04T15:51:29Z</dcterms:created>
  <dcterms:modified xsi:type="dcterms:W3CDTF">2018-06-18T13:58:35Z</dcterms:modified>
</cp:coreProperties>
</file>