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306" r:id="rId3"/>
    <p:sldId id="307" r:id="rId4"/>
    <p:sldId id="295" r:id="rId5"/>
    <p:sldId id="299" r:id="rId6"/>
    <p:sldId id="308" r:id="rId7"/>
    <p:sldId id="309" r:id="rId8"/>
    <p:sldId id="310" r:id="rId9"/>
    <p:sldId id="311" r:id="rId10"/>
    <p:sldId id="315" r:id="rId11"/>
    <p:sldId id="317" r:id="rId12"/>
    <p:sldId id="312" r:id="rId13"/>
    <p:sldId id="318" r:id="rId14"/>
    <p:sldId id="319" r:id="rId15"/>
    <p:sldId id="320" r:id="rId16"/>
    <p:sldId id="313" r:id="rId17"/>
    <p:sldId id="321" r:id="rId18"/>
    <p:sldId id="324" r:id="rId19"/>
    <p:sldId id="314" r:id="rId20"/>
    <p:sldId id="326" r:id="rId21"/>
    <p:sldId id="325" r:id="rId22"/>
    <p:sldId id="322" r:id="rId23"/>
    <p:sldId id="327" r:id="rId24"/>
    <p:sldId id="32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ungsoo Im" initials="K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4682" autoAdjust="0"/>
  </p:normalViewPr>
  <p:slideViewPr>
    <p:cSldViewPr>
      <p:cViewPr varScale="1">
        <p:scale>
          <a:sx n="119" d="100"/>
          <a:sy n="119" d="100"/>
        </p:scale>
        <p:origin x="1440" y="184"/>
      </p:cViewPr>
      <p:guideLst>
        <p:guide orient="horz" pos="2160"/>
        <p:guide pos="2880"/>
      </p:guideLst>
    </p:cSldViewPr>
  </p:slideViewPr>
  <p:outlineViewPr>
    <p:cViewPr>
      <p:scale>
        <a:sx n="33" d="100"/>
        <a:sy n="33" d="100"/>
      </p:scale>
      <p:origin x="0" y="-132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tags" Target="tags/tag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76110C-AC48-B54F-9996-B3FE3CFA529E}" type="datetimeFigureOut">
              <a:rPr lang="en-US" smtClean="0"/>
              <a:t>8/17/17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DE7EE7-0074-9B49-9180-501E49CB8DFF}" type="slidenum">
              <a:rPr lang="en-US" smtClean="0"/>
              <a:t>‹#›</a:t>
            </a:fld>
            <a:endParaRPr lang="en-US"/>
          </a:p>
        </p:txBody>
      </p:sp>
    </p:spTree>
    <p:extLst>
      <p:ext uri="{BB962C8B-B14F-4D97-AF65-F5344CB8AC3E}">
        <p14:creationId xmlns:p14="http://schemas.microsoft.com/office/powerpoint/2010/main" val="3912288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8A085-7DF4-4D19-9149-60A753A99BBD}" type="datetimeFigureOut">
              <a:rPr lang="en-US" smtClean="0"/>
              <a:t>8/17/17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A998-18E6-4FAC-9F14-8005F180F7F1}" type="slidenum">
              <a:rPr lang="en-US" smtClean="0"/>
              <a:t>‹#›</a:t>
            </a:fld>
            <a:endParaRPr lang="en-US"/>
          </a:p>
        </p:txBody>
      </p:sp>
    </p:spTree>
    <p:extLst>
      <p:ext uri="{BB962C8B-B14F-4D97-AF65-F5344CB8AC3E}">
        <p14:creationId xmlns:p14="http://schemas.microsoft.com/office/powerpoint/2010/main" val="6942358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EA998-18E6-4FAC-9F14-8005F180F7F1}" type="slidenum">
              <a:rPr lang="en-US" smtClean="0"/>
              <a:t>1</a:t>
            </a:fld>
            <a:endParaRPr lang="en-US"/>
          </a:p>
        </p:txBody>
      </p:sp>
    </p:spTree>
    <p:extLst>
      <p:ext uri="{BB962C8B-B14F-4D97-AF65-F5344CB8AC3E}">
        <p14:creationId xmlns:p14="http://schemas.microsoft.com/office/powerpoint/2010/main" val="138886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defRPr>
                <a:solidFill>
                  <a:srgbClr val="00009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dirty="0"/>
          </a:p>
        </p:txBody>
      </p:sp>
    </p:spTree>
    <p:extLst>
      <p:ext uri="{BB962C8B-B14F-4D97-AF65-F5344CB8AC3E}">
        <p14:creationId xmlns:p14="http://schemas.microsoft.com/office/powerpoint/2010/main" val="31441044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63265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99277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86391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tx2">
              <a:lumMod val="75000"/>
            </a:schemeClr>
          </a:solidFill>
        </p:spPr>
        <p:txBody>
          <a:bodyPr>
            <a:normAutofit/>
          </a:bodyPr>
          <a:lstStyle>
            <a:lvl1pPr>
              <a:defRPr sz="3200"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76400"/>
            <a:ext cx="8229600" cy="4449763"/>
          </a:xfrm>
        </p:spPr>
        <p:txBody>
          <a:bodyPr/>
          <a:lstStyle>
            <a:lvl1pPr>
              <a:defRPr>
                <a:latin typeface="Lucida Sans" pitchFamily="34" charset="0"/>
              </a:defRPr>
            </a:lvl1pPr>
            <a:lvl2pPr>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62462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normAutofit/>
          </a:bodyPr>
          <a:lstStyle>
            <a:lvl1pPr algn="l">
              <a:defRPr sz="2800" b="1" cap="all">
                <a:solidFill>
                  <a:srgbClr val="00009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77716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2133600"/>
            <a:ext cx="4038600" cy="3992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4038600" cy="3992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5859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057400"/>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41681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1770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396255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noFill/>
        </p:spPr>
        <p:txBody>
          <a:bodyPr anchor="b"/>
          <a:lstStyle>
            <a:lvl1pPr algn="l">
              <a:defRPr sz="2000" b="1">
                <a:solidFill>
                  <a:schemeClr val="tx2">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0307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noFill/>
        </p:spPr>
        <p:txBody>
          <a:bodyPr anchor="b"/>
          <a:lstStyle>
            <a:lvl1pPr algn="l">
              <a:defRPr sz="2000" b="1">
                <a:solidFill>
                  <a:schemeClr val="tx2">
                    <a:lumMod val="50000"/>
                  </a:schemeClr>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875435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905000"/>
          </a:xfrm>
          <a:prstGeom prst="rect">
            <a:avLst/>
          </a:prstGeom>
          <a:noFill/>
          <a:ln>
            <a:no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010400" y="6505194"/>
            <a:ext cx="2133600" cy="365125"/>
          </a:xfrm>
          <a:prstGeom prst="rect">
            <a:avLst/>
          </a:prstGeom>
        </p:spPr>
        <p:txBody>
          <a:bodyPr vert="horz" lIns="91440" tIns="45720" rIns="91440" bIns="45720" rtlCol="0" anchor="ctr"/>
          <a:lstStyle>
            <a:lvl1pPr algn="r">
              <a:defRPr sz="1000">
                <a:solidFill>
                  <a:schemeClr val="tx1">
                    <a:tint val="75000"/>
                  </a:schemeClr>
                </a:solidFill>
                <a:latin typeface="Lucida Sans" pitchFamily="34" charset="0"/>
              </a:defRPr>
            </a:lvl1p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41566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3200" kern="1200">
          <a:solidFill>
            <a:srgbClr val="00009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599"/>
            <a:ext cx="7772400" cy="1847851"/>
          </a:xfrm>
          <a:ln>
            <a:noFill/>
          </a:ln>
        </p:spPr>
        <p:txBody>
          <a:bodyPr>
            <a:normAutofit/>
          </a:bodyPr>
          <a:lstStyle/>
          <a:p>
            <a:r>
              <a:rPr lang="en-US" sz="3200" dirty="0" smtClean="0"/>
              <a:t/>
            </a:r>
            <a:br>
              <a:rPr lang="en-US" sz="3200" dirty="0" smtClean="0"/>
            </a:br>
            <a:r>
              <a:rPr lang="en-US" sz="3200" dirty="0" smtClean="0"/>
              <a:t>Lecture </a:t>
            </a:r>
            <a:r>
              <a:rPr lang="en-US" dirty="0"/>
              <a:t>2</a:t>
            </a:r>
            <a:r>
              <a:rPr lang="en-US" sz="3200" dirty="0" smtClean="0"/>
              <a:t> </a:t>
            </a:r>
            <a:r>
              <a:rPr lang="en-US" sz="3200" dirty="0" smtClean="0"/>
              <a:t>– Building </a:t>
            </a:r>
            <a:r>
              <a:rPr lang="en-US" dirty="0" smtClean="0"/>
              <a:t>REST API</a:t>
            </a: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212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Specify Project Location</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10</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643" y="1676400"/>
            <a:ext cx="5330713" cy="4449763"/>
          </a:xfrm>
        </p:spPr>
      </p:pic>
    </p:spTree>
    <p:extLst>
      <p:ext uri="{BB962C8B-B14F-4D97-AF65-F5344CB8AC3E}">
        <p14:creationId xmlns:p14="http://schemas.microsoft.com/office/powerpoint/2010/main" val="235389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smtClean="0"/>
              <a:t>Now you have a Spring Boot Project</a:t>
            </a:r>
            <a:endParaRPr lang="en-US" dirty="0"/>
          </a:p>
        </p:txBody>
      </p:sp>
      <p:sp>
        <p:nvSpPr>
          <p:cNvPr id="3" name="Content Placeholder 2"/>
          <p:cNvSpPr>
            <a:spLocks noGrp="1"/>
          </p:cNvSpPr>
          <p:nvPr>
            <p:ph idx="1"/>
          </p:nvPr>
        </p:nvSpPr>
        <p:spPr>
          <a:xfrm>
            <a:off x="457200" y="1676400"/>
            <a:ext cx="5181600" cy="4449763"/>
          </a:xfrm>
        </p:spPr>
        <p:txBody>
          <a:bodyPr/>
          <a:lstStyle/>
          <a:p>
            <a:r>
              <a:rPr lang="en-US" dirty="0"/>
              <a:t>Spring Boot </a:t>
            </a:r>
            <a:r>
              <a:rPr lang="en-US" dirty="0" smtClean="0"/>
              <a:t>provides </a:t>
            </a:r>
            <a:r>
              <a:rPr lang="en-US" dirty="0"/>
              <a:t>a way to </a:t>
            </a:r>
            <a:r>
              <a:rPr lang="en-US" dirty="0" smtClean="0"/>
              <a:t>build </a:t>
            </a:r>
            <a:r>
              <a:rPr lang="en-US" dirty="0"/>
              <a:t>Java applications quickly </a:t>
            </a:r>
            <a:r>
              <a:rPr lang="en-US" dirty="0" smtClean="0"/>
              <a:t>with </a:t>
            </a:r>
            <a:r>
              <a:rPr lang="en-US" dirty="0"/>
              <a:t>an embedded server </a:t>
            </a:r>
            <a:endParaRPr lang="en-US" dirty="0" smtClean="0"/>
          </a:p>
          <a:p>
            <a:pPr lvl="1"/>
            <a:r>
              <a:rPr lang="en-US" dirty="0" smtClean="0"/>
              <a:t>Tomcat</a:t>
            </a:r>
          </a:p>
          <a:p>
            <a:pPr lvl="2"/>
            <a:r>
              <a:rPr lang="en-US" dirty="0" smtClean="0"/>
              <a:t>Java </a:t>
            </a:r>
            <a:r>
              <a:rPr lang="en-US" dirty="0"/>
              <a:t>HTTP web server environment </a:t>
            </a:r>
            <a:r>
              <a:rPr lang="en-US" dirty="0" smtClean="0"/>
              <a:t>to run Java code</a:t>
            </a:r>
          </a:p>
          <a:p>
            <a:pPr lvl="1"/>
            <a:endParaRPr lang="en-US" dirty="0"/>
          </a:p>
          <a:p>
            <a:r>
              <a:rPr lang="en-US" dirty="0" smtClean="0"/>
              <a:t>Will build REST API with Spring Boot</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11</a:t>
            </a:fld>
            <a:endParaRPr lang="en-US"/>
          </a:p>
        </p:txBody>
      </p:sp>
    </p:spTree>
    <p:extLst>
      <p:ext uri="{BB962C8B-B14F-4D97-AF65-F5344CB8AC3E}">
        <p14:creationId xmlns:p14="http://schemas.microsoft.com/office/powerpoint/2010/main" val="128745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smtClean="0"/>
              <a:t>Look at the file HelloRestApiApplication.java</a:t>
            </a:r>
            <a:endParaRPr lang="en-US" dirty="0"/>
          </a:p>
        </p:txBody>
      </p:sp>
      <p:sp>
        <p:nvSpPr>
          <p:cNvPr id="3" name="Content Placeholder 2"/>
          <p:cNvSpPr>
            <a:spLocks noGrp="1"/>
          </p:cNvSpPr>
          <p:nvPr>
            <p:ph idx="1"/>
          </p:nvPr>
        </p:nvSpPr>
        <p:spPr>
          <a:xfrm>
            <a:off x="457200" y="3124200"/>
            <a:ext cx="8229600" cy="3001963"/>
          </a:xfrm>
        </p:spPr>
        <p:txBody>
          <a:bodyPr/>
          <a:lstStyle/>
          <a:p>
            <a:r>
              <a:rPr lang="en-US" dirty="0" smtClean="0"/>
              <a:t>This is generated file</a:t>
            </a:r>
          </a:p>
          <a:p>
            <a:endParaRPr lang="en-US" dirty="0" smtClean="0"/>
          </a:p>
          <a:p>
            <a:r>
              <a:rPr lang="en-US" dirty="0" smtClean="0"/>
              <a:t>Entry point </a:t>
            </a:r>
          </a:p>
          <a:p>
            <a:pPr lvl="1"/>
            <a:r>
              <a:rPr lang="en-US" dirty="0" smtClean="0"/>
              <a:t>Starts a </a:t>
            </a:r>
            <a:r>
              <a:rPr lang="en-US" dirty="0"/>
              <a:t>Spring context and </a:t>
            </a:r>
            <a:r>
              <a:rPr lang="en-US" dirty="0" smtClean="0"/>
              <a:t>Tomcat</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12</a:t>
            </a:fld>
            <a:endParaRPr lang="en-US"/>
          </a:p>
        </p:txBody>
      </p:sp>
      <p:pic>
        <p:nvPicPr>
          <p:cNvPr id="5" name="Picture 4"/>
          <p:cNvPicPr>
            <a:picLocks noChangeAspect="1"/>
          </p:cNvPicPr>
          <p:nvPr/>
        </p:nvPicPr>
        <p:blipFill>
          <a:blip r:embed="rId2"/>
          <a:stretch>
            <a:fillRect/>
          </a:stretch>
        </p:blipFill>
        <p:spPr>
          <a:xfrm>
            <a:off x="38100" y="1674431"/>
            <a:ext cx="9067800" cy="1331517"/>
          </a:xfrm>
          <a:prstGeom prst="rect">
            <a:avLst/>
          </a:prstGeom>
        </p:spPr>
      </p:pic>
    </p:spTree>
    <p:extLst>
      <p:ext uri="{BB962C8B-B14F-4D97-AF65-F5344CB8AC3E}">
        <p14:creationId xmlns:p14="http://schemas.microsoft.com/office/powerpoint/2010/main" val="90169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smtClean="0"/>
              <a:t>Create a REST Controller to handle requests</a:t>
            </a:r>
            <a:endParaRPr lang="en-US" dirty="0"/>
          </a:p>
        </p:txBody>
      </p:sp>
      <p:pic>
        <p:nvPicPr>
          <p:cNvPr id="5" name="Content Placeholder 4"/>
          <p:cNvPicPr>
            <a:picLocks noGrp="1" noChangeAspect="1"/>
          </p:cNvPicPr>
          <p:nvPr>
            <p:ph idx="1"/>
          </p:nvPr>
        </p:nvPicPr>
        <p:blipFill>
          <a:blip r:embed="rId2"/>
          <a:stretch>
            <a:fillRect/>
          </a:stretch>
        </p:blipFill>
        <p:spPr>
          <a:xfrm>
            <a:off x="1143000" y="1848644"/>
            <a:ext cx="6858000" cy="4105275"/>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13</a:t>
            </a:fld>
            <a:endParaRPr lang="en-US"/>
          </a:p>
        </p:txBody>
      </p:sp>
    </p:spTree>
    <p:extLst>
      <p:ext uri="{BB962C8B-B14F-4D97-AF65-F5344CB8AC3E}">
        <p14:creationId xmlns:p14="http://schemas.microsoft.com/office/powerpoint/2010/main" val="835119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going on?</a:t>
            </a:r>
            <a:endParaRPr lang="en-US" dirty="0"/>
          </a:p>
        </p:txBody>
      </p:sp>
      <p:sp>
        <p:nvSpPr>
          <p:cNvPr id="3" name="Content Placeholder 2"/>
          <p:cNvSpPr>
            <a:spLocks noGrp="1"/>
          </p:cNvSpPr>
          <p:nvPr>
            <p:ph idx="1"/>
          </p:nvPr>
        </p:nvSpPr>
        <p:spPr/>
        <p:txBody>
          <a:bodyPr>
            <a:normAutofit/>
          </a:bodyPr>
          <a:lstStyle/>
          <a:p>
            <a:r>
              <a:rPr lang="en-US" dirty="0" smtClean="0"/>
              <a:t>The annotation </a:t>
            </a:r>
            <a:r>
              <a:rPr lang="en-US" b="1" dirty="0"/>
              <a:t>@</a:t>
            </a:r>
            <a:r>
              <a:rPr lang="en-US" b="1" dirty="0" err="1"/>
              <a:t>RestController</a:t>
            </a:r>
            <a:r>
              <a:rPr lang="en-US" b="1" dirty="0"/>
              <a:t> </a:t>
            </a:r>
            <a:r>
              <a:rPr lang="en-US" dirty="0"/>
              <a:t>tells </a:t>
            </a:r>
            <a:r>
              <a:rPr lang="en-US" dirty="0" smtClean="0"/>
              <a:t>Spring to make it a </a:t>
            </a:r>
            <a:r>
              <a:rPr lang="en-US" dirty="0"/>
              <a:t>REST-endpoint</a:t>
            </a:r>
            <a:endParaRPr lang="en-US" dirty="0" smtClean="0"/>
          </a:p>
          <a:p>
            <a:pPr lvl="1"/>
            <a:r>
              <a:rPr lang="en-US" dirty="0" smtClean="0"/>
              <a:t>First this </a:t>
            </a:r>
            <a:r>
              <a:rPr lang="en-US" dirty="0"/>
              <a:t>class is a controller </a:t>
            </a:r>
            <a:r>
              <a:rPr lang="en-US" dirty="0" smtClean="0"/>
              <a:t>that </a:t>
            </a:r>
            <a:r>
              <a:rPr lang="en-US" dirty="0"/>
              <a:t>should be managed by Spring and will be picked up by component scanning.  </a:t>
            </a:r>
            <a:endParaRPr lang="en-US" dirty="0" smtClean="0"/>
          </a:p>
          <a:p>
            <a:pPr lvl="1"/>
            <a:r>
              <a:rPr lang="en-US" dirty="0" smtClean="0"/>
              <a:t>Second, the </a:t>
            </a:r>
            <a:r>
              <a:rPr lang="en-US" dirty="0"/>
              <a:t>return value will become the body of our </a:t>
            </a:r>
            <a:r>
              <a:rPr lang="en-US" dirty="0" smtClean="0"/>
              <a:t>response</a:t>
            </a:r>
            <a:r>
              <a:rPr lang="en-US" dirty="0"/>
              <a:t>.</a:t>
            </a:r>
          </a:p>
          <a:p>
            <a:endParaRPr lang="en-US" dirty="0" smtClean="0"/>
          </a:p>
          <a:p>
            <a:r>
              <a:rPr lang="en-US" dirty="0" smtClean="0"/>
              <a:t>The annotation </a:t>
            </a:r>
            <a:r>
              <a:rPr lang="en-US" b="1" dirty="0" smtClean="0"/>
              <a:t>@</a:t>
            </a:r>
            <a:r>
              <a:rPr lang="en-US" b="1" dirty="0" err="1"/>
              <a:t>RequestMapping</a:t>
            </a:r>
            <a:r>
              <a:rPr lang="en-US" b="1" dirty="0" smtClean="0"/>
              <a:t>("/greeting")</a:t>
            </a:r>
            <a:r>
              <a:rPr lang="en-US" dirty="0" smtClean="0"/>
              <a:t> tells </a:t>
            </a:r>
            <a:r>
              <a:rPr lang="en-US" dirty="0"/>
              <a:t>us that this controller will handle all requests </a:t>
            </a:r>
            <a:r>
              <a:rPr lang="en-US" dirty="0" smtClean="0"/>
              <a:t>with /greeting </a:t>
            </a:r>
            <a:r>
              <a:rPr lang="en-US" dirty="0"/>
              <a:t>in our application. </a:t>
            </a:r>
            <a:endParaRPr lang="en-US" dirty="0" smtClean="0"/>
          </a:p>
        </p:txBody>
      </p:sp>
      <p:sp>
        <p:nvSpPr>
          <p:cNvPr id="4" name="Slide Number Placeholder 3"/>
          <p:cNvSpPr>
            <a:spLocks noGrp="1"/>
          </p:cNvSpPr>
          <p:nvPr>
            <p:ph type="sldNum" sz="quarter" idx="12"/>
          </p:nvPr>
        </p:nvSpPr>
        <p:spPr/>
        <p:txBody>
          <a:bodyPr/>
          <a:lstStyle/>
          <a:p>
            <a:fld id="{ACF05AF1-ACAB-4772-A566-FF94BCEDE7A9}" type="slidenum">
              <a:rPr lang="en-US" smtClean="0"/>
              <a:t>14</a:t>
            </a:fld>
            <a:endParaRPr lang="en-US"/>
          </a:p>
        </p:txBody>
      </p:sp>
    </p:spTree>
    <p:extLst>
      <p:ext uri="{BB962C8B-B14F-4D97-AF65-F5344CB8AC3E}">
        <p14:creationId xmlns:p14="http://schemas.microsoft.com/office/powerpoint/2010/main" val="1818762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9</a:t>
            </a:r>
            <a:r>
              <a:rPr lang="en-US" dirty="0" smtClean="0"/>
              <a:t> </a:t>
            </a:r>
            <a:r>
              <a:rPr lang="en-US" dirty="0" smtClean="0"/>
              <a:t>Run it!</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15</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202" y="1675415"/>
            <a:ext cx="5239595" cy="4449763"/>
          </a:xfrm>
        </p:spPr>
      </p:pic>
    </p:spTree>
    <p:extLst>
      <p:ext uri="{BB962C8B-B14F-4D97-AF65-F5344CB8AC3E}">
        <p14:creationId xmlns:p14="http://schemas.microsoft.com/office/powerpoint/2010/main" val="3391113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438400"/>
          </a:xfrm>
        </p:spPr>
        <p:txBody>
          <a:bodyPr>
            <a:normAutofit/>
          </a:bodyPr>
          <a:lstStyle/>
          <a:p>
            <a:r>
              <a:rPr lang="en-US" dirty="0" smtClean="0"/>
              <a:t>#</a:t>
            </a:r>
            <a:r>
              <a:rPr lang="en-US" dirty="0" smtClean="0"/>
              <a:t>10 </a:t>
            </a:r>
            <a:r>
              <a:rPr lang="en-US" dirty="0" smtClean="0"/>
              <a:t>Open a browser and send a request to greeting and see the response from the controller and request mapping we just created</a:t>
            </a:r>
            <a:endParaRPr lang="en-US" dirty="0"/>
          </a:p>
        </p:txBody>
      </p:sp>
      <p:pic>
        <p:nvPicPr>
          <p:cNvPr id="5" name="Content Placeholder 4"/>
          <p:cNvPicPr>
            <a:picLocks noGrp="1" noChangeAspect="1"/>
          </p:cNvPicPr>
          <p:nvPr>
            <p:ph idx="1"/>
          </p:nvPr>
        </p:nvPicPr>
        <p:blipFill>
          <a:blip r:embed="rId2"/>
          <a:stretch>
            <a:fillRect/>
          </a:stretch>
        </p:blipFill>
        <p:spPr>
          <a:xfrm>
            <a:off x="1533049" y="2819400"/>
            <a:ext cx="5477351" cy="2362200"/>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16</a:t>
            </a:fld>
            <a:endParaRPr lang="en-US"/>
          </a:p>
        </p:txBody>
      </p:sp>
      <p:sp>
        <p:nvSpPr>
          <p:cNvPr id="6" name="Rectangle 5"/>
          <p:cNvSpPr/>
          <p:nvPr/>
        </p:nvSpPr>
        <p:spPr>
          <a:xfrm>
            <a:off x="5638800" y="36576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574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11 </a:t>
            </a:r>
            <a:r>
              <a:rPr lang="en-US" dirty="0" smtClean="0"/>
              <a:t>Let’s add a new </a:t>
            </a:r>
            <a:r>
              <a:rPr lang="en-US" dirty="0" err="1" smtClean="0"/>
              <a:t>RequestMapping</a:t>
            </a:r>
            <a:endParaRPr lang="en-US" dirty="0"/>
          </a:p>
        </p:txBody>
      </p:sp>
      <p:sp>
        <p:nvSpPr>
          <p:cNvPr id="3" name="Content Placeholder 2"/>
          <p:cNvSpPr>
            <a:spLocks noGrp="1"/>
          </p:cNvSpPr>
          <p:nvPr>
            <p:ph idx="1"/>
          </p:nvPr>
        </p:nvSpPr>
        <p:spPr>
          <a:xfrm>
            <a:off x="457200" y="2971800"/>
            <a:ext cx="8229600" cy="3154363"/>
          </a:xfrm>
        </p:spPr>
        <p:txBody>
          <a:bodyPr/>
          <a:lstStyle/>
          <a:p>
            <a:r>
              <a:rPr lang="en-US" dirty="0" smtClean="0"/>
              <a:t>Want to </a:t>
            </a:r>
            <a:r>
              <a:rPr lang="en-US" dirty="0"/>
              <a:t>handle all requests </a:t>
            </a:r>
            <a:r>
              <a:rPr lang="en-US" dirty="0" smtClean="0"/>
              <a:t>with </a:t>
            </a:r>
            <a:r>
              <a:rPr lang="en-US" dirty="0"/>
              <a:t>/</a:t>
            </a:r>
            <a:r>
              <a:rPr lang="en-US" dirty="0" err="1" smtClean="0"/>
              <a:t>greetingByName</a:t>
            </a:r>
            <a:r>
              <a:rPr lang="en-US" dirty="0" smtClean="0"/>
              <a:t> </a:t>
            </a:r>
            <a:r>
              <a:rPr lang="en-US" dirty="0"/>
              <a:t>in our application. </a:t>
            </a:r>
          </a:p>
          <a:p>
            <a:r>
              <a:rPr lang="en-US" dirty="0" smtClean="0"/>
              <a:t>BUT want to accept a parameter from the user</a:t>
            </a:r>
          </a:p>
          <a:p>
            <a:pPr lvl="1"/>
            <a:r>
              <a:rPr lang="en-US" dirty="0" smtClean="0"/>
              <a:t>Use @</a:t>
            </a:r>
            <a:r>
              <a:rPr lang="en-US" dirty="0" err="1" smtClean="0"/>
              <a:t>RequestParam</a:t>
            </a:r>
            <a:endParaRPr lang="en-US" dirty="0" smtClean="0"/>
          </a:p>
          <a:p>
            <a:pPr lvl="1"/>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17</a:t>
            </a:fld>
            <a:endParaRPr lang="en-US"/>
          </a:p>
        </p:txBody>
      </p:sp>
      <p:pic>
        <p:nvPicPr>
          <p:cNvPr id="5" name="Picture 4"/>
          <p:cNvPicPr>
            <a:picLocks noChangeAspect="1"/>
          </p:cNvPicPr>
          <p:nvPr/>
        </p:nvPicPr>
        <p:blipFill>
          <a:blip r:embed="rId2"/>
          <a:stretch>
            <a:fillRect/>
          </a:stretch>
        </p:blipFill>
        <p:spPr>
          <a:xfrm>
            <a:off x="0" y="1586929"/>
            <a:ext cx="9182100" cy="990600"/>
          </a:xfrm>
          <a:prstGeom prst="rect">
            <a:avLst/>
          </a:prstGeom>
        </p:spPr>
      </p:pic>
    </p:spTree>
    <p:extLst>
      <p:ext uri="{BB962C8B-B14F-4D97-AF65-F5344CB8AC3E}">
        <p14:creationId xmlns:p14="http://schemas.microsoft.com/office/powerpoint/2010/main" val="1591638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12 </a:t>
            </a:r>
            <a:r>
              <a:rPr lang="en-US" dirty="0" smtClean="0"/>
              <a:t>How to make your request to the new API? </a:t>
            </a:r>
            <a:endParaRPr lang="en-US" dirty="0"/>
          </a:p>
        </p:txBody>
      </p:sp>
      <p:pic>
        <p:nvPicPr>
          <p:cNvPr id="5" name="Content Placeholder 4"/>
          <p:cNvPicPr>
            <a:picLocks noGrp="1" noChangeAspect="1"/>
          </p:cNvPicPr>
          <p:nvPr>
            <p:ph idx="1"/>
          </p:nvPr>
        </p:nvPicPr>
        <p:blipFill>
          <a:blip r:embed="rId2"/>
          <a:stretch>
            <a:fillRect/>
          </a:stretch>
        </p:blipFill>
        <p:spPr>
          <a:xfrm>
            <a:off x="1066800" y="1676400"/>
            <a:ext cx="3703320" cy="1371600"/>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18</a:t>
            </a:fld>
            <a:endParaRPr lang="en-US"/>
          </a:p>
        </p:txBody>
      </p:sp>
      <p:pic>
        <p:nvPicPr>
          <p:cNvPr id="6" name="Picture 5"/>
          <p:cNvPicPr>
            <a:picLocks noChangeAspect="1"/>
          </p:cNvPicPr>
          <p:nvPr/>
        </p:nvPicPr>
        <p:blipFill>
          <a:blip r:embed="rId3"/>
          <a:stretch>
            <a:fillRect/>
          </a:stretch>
        </p:blipFill>
        <p:spPr>
          <a:xfrm>
            <a:off x="1456386" y="4191000"/>
            <a:ext cx="5477814" cy="1676400"/>
          </a:xfrm>
          <a:prstGeom prst="rect">
            <a:avLst/>
          </a:prstGeom>
        </p:spPr>
      </p:pic>
      <p:sp>
        <p:nvSpPr>
          <p:cNvPr id="7" name="Rectangle 6"/>
          <p:cNvSpPr/>
          <p:nvPr/>
        </p:nvSpPr>
        <p:spPr>
          <a:xfrm>
            <a:off x="4656786" y="4800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91000" y="2209800"/>
            <a:ext cx="579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6800" y="3429000"/>
            <a:ext cx="72390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How to pass a parameter in my request?</a:t>
            </a:r>
            <a:endParaRPr lang="en-US" sz="2800" dirty="0"/>
          </a:p>
        </p:txBody>
      </p:sp>
    </p:spTree>
    <p:extLst>
      <p:ext uri="{BB962C8B-B14F-4D97-AF65-F5344CB8AC3E}">
        <p14:creationId xmlns:p14="http://schemas.microsoft.com/office/powerpoint/2010/main" val="2460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dirty="0" smtClean="0"/>
              <a:t>#</a:t>
            </a:r>
            <a:r>
              <a:rPr lang="en-US" dirty="0" smtClean="0"/>
              <a:t>13 </a:t>
            </a:r>
            <a:r>
              <a:rPr lang="en-US" dirty="0" smtClean="0"/>
              <a:t>Create a new class called Greeting</a:t>
            </a:r>
            <a:endParaRPr lang="en-US" dirty="0"/>
          </a:p>
        </p:txBody>
      </p:sp>
      <p:pic>
        <p:nvPicPr>
          <p:cNvPr id="5" name="Content Placeholder 4"/>
          <p:cNvPicPr>
            <a:picLocks noGrp="1" noChangeAspect="1"/>
          </p:cNvPicPr>
          <p:nvPr>
            <p:ph idx="1"/>
          </p:nvPr>
        </p:nvPicPr>
        <p:blipFill>
          <a:blip r:embed="rId2"/>
          <a:stretch>
            <a:fillRect/>
          </a:stretch>
        </p:blipFill>
        <p:spPr>
          <a:xfrm>
            <a:off x="2197596" y="1905000"/>
            <a:ext cx="4748808" cy="4221163"/>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19</a:t>
            </a:fld>
            <a:endParaRPr lang="en-US"/>
          </a:p>
        </p:txBody>
      </p:sp>
    </p:spTree>
    <p:extLst>
      <p:ext uri="{BB962C8B-B14F-4D97-AF65-F5344CB8AC3E}">
        <p14:creationId xmlns:p14="http://schemas.microsoft.com/office/powerpoint/2010/main" val="327491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dirty="0" smtClean="0"/>
              <a:t>Quick Review:</a:t>
            </a:r>
            <a:br>
              <a:rPr lang="en-US" dirty="0" smtClean="0"/>
            </a:br>
            <a:r>
              <a:rPr lang="en-US" dirty="0" smtClean="0"/>
              <a:t>RESTful </a:t>
            </a:r>
            <a:r>
              <a:rPr lang="en-US" dirty="0" err="1"/>
              <a:t>Webservices</a:t>
            </a:r>
            <a:endParaRPr lang="en-US" dirty="0"/>
          </a:p>
        </p:txBody>
      </p:sp>
      <p:sp>
        <p:nvSpPr>
          <p:cNvPr id="3" name="Content Placeholder 2"/>
          <p:cNvSpPr>
            <a:spLocks noGrp="1"/>
          </p:cNvSpPr>
          <p:nvPr>
            <p:ph idx="1"/>
          </p:nvPr>
        </p:nvSpPr>
        <p:spPr/>
        <p:txBody>
          <a:bodyPr/>
          <a:lstStyle/>
          <a:p>
            <a:r>
              <a:rPr lang="en-US" dirty="0"/>
              <a:t>REST = </a:t>
            </a:r>
            <a:r>
              <a:rPr lang="en-US" dirty="0" smtClean="0"/>
              <a:t>Representational </a:t>
            </a:r>
            <a:r>
              <a:rPr lang="en-US" dirty="0"/>
              <a:t>State Transfer </a:t>
            </a:r>
          </a:p>
          <a:p>
            <a:pPr lvl="1"/>
            <a:r>
              <a:rPr lang="en-US" dirty="0" smtClean="0"/>
              <a:t>Based </a:t>
            </a:r>
            <a:r>
              <a:rPr lang="en-US" dirty="0"/>
              <a:t>on </a:t>
            </a:r>
            <a:r>
              <a:rPr lang="en-US" dirty="0" smtClean="0"/>
              <a:t>Roy </a:t>
            </a:r>
            <a:r>
              <a:rPr lang="en-US" dirty="0"/>
              <a:t>Fielding’s 2000 PhD </a:t>
            </a:r>
            <a:r>
              <a:rPr lang="en-US" dirty="0" smtClean="0"/>
              <a:t>thesis (Ch. 5)</a:t>
            </a:r>
          </a:p>
          <a:p>
            <a:endParaRPr lang="en-US" dirty="0" smtClean="0"/>
          </a:p>
          <a:p>
            <a:r>
              <a:rPr lang="en-US" dirty="0" smtClean="0"/>
              <a:t>An </a:t>
            </a:r>
            <a:r>
              <a:rPr lang="en-US" b="1" dirty="0"/>
              <a:t>architectural style </a:t>
            </a:r>
            <a:r>
              <a:rPr lang="en-US" dirty="0"/>
              <a:t>for building loosely coupled systems </a:t>
            </a:r>
          </a:p>
          <a:p>
            <a:r>
              <a:rPr lang="en-US" dirty="0" smtClean="0"/>
              <a:t>The </a:t>
            </a:r>
            <a:r>
              <a:rPr lang="en-US" dirty="0"/>
              <a:t>Web itself is an instance of that </a:t>
            </a:r>
            <a:r>
              <a:rPr lang="en-US" dirty="0" smtClean="0"/>
              <a:t>style</a:t>
            </a:r>
          </a:p>
          <a:p>
            <a:r>
              <a:rPr lang="en-US" dirty="0" smtClean="0"/>
              <a:t>Web </a:t>
            </a:r>
            <a:r>
              <a:rPr lang="en-US" dirty="0"/>
              <a:t>Services can be built on top of it </a:t>
            </a:r>
          </a:p>
        </p:txBody>
      </p:sp>
      <p:sp>
        <p:nvSpPr>
          <p:cNvPr id="4" name="Slide Number Placeholder 3"/>
          <p:cNvSpPr>
            <a:spLocks noGrp="1"/>
          </p:cNvSpPr>
          <p:nvPr>
            <p:ph type="sldNum" sz="quarter" idx="12"/>
          </p:nvPr>
        </p:nvSpPr>
        <p:spPr/>
        <p:txBody>
          <a:bodyPr/>
          <a:lstStyle/>
          <a:p>
            <a:fld id="{ACF05AF1-ACAB-4772-A566-FF94BCEDE7A9}" type="slidenum">
              <a:rPr lang="en-US" smtClean="0"/>
              <a:t>2</a:t>
            </a:fld>
            <a:endParaRPr lang="en-US"/>
          </a:p>
        </p:txBody>
      </p:sp>
    </p:spTree>
    <p:extLst>
      <p:ext uri="{BB962C8B-B14F-4D97-AF65-F5344CB8AC3E}">
        <p14:creationId xmlns:p14="http://schemas.microsoft.com/office/powerpoint/2010/main" val="416895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14 </a:t>
            </a:r>
            <a:r>
              <a:rPr lang="en-US" dirty="0" smtClean="0"/>
              <a:t>When greeting request is received, let’s return an instance of Greeting</a:t>
            </a:r>
            <a:endParaRPr lang="en-US" dirty="0"/>
          </a:p>
        </p:txBody>
      </p:sp>
      <p:pic>
        <p:nvPicPr>
          <p:cNvPr id="7" name="Content Placeholder 6"/>
          <p:cNvPicPr>
            <a:picLocks noGrp="1" noChangeAspect="1"/>
          </p:cNvPicPr>
          <p:nvPr>
            <p:ph idx="1"/>
          </p:nvPr>
        </p:nvPicPr>
        <p:blipFill>
          <a:blip r:embed="rId2"/>
          <a:stretch>
            <a:fillRect/>
          </a:stretch>
        </p:blipFill>
        <p:spPr>
          <a:xfrm>
            <a:off x="2133600" y="4152899"/>
            <a:ext cx="4038600" cy="1968271"/>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20</a:t>
            </a:fld>
            <a:endParaRPr lang="en-US"/>
          </a:p>
        </p:txBody>
      </p:sp>
      <p:pic>
        <p:nvPicPr>
          <p:cNvPr id="6" name="Picture 5"/>
          <p:cNvPicPr>
            <a:picLocks noChangeAspect="1"/>
          </p:cNvPicPr>
          <p:nvPr/>
        </p:nvPicPr>
        <p:blipFill>
          <a:blip r:embed="rId3"/>
          <a:stretch>
            <a:fillRect/>
          </a:stretch>
        </p:blipFill>
        <p:spPr>
          <a:xfrm>
            <a:off x="1676400" y="1524000"/>
            <a:ext cx="5181600" cy="2172494"/>
          </a:xfrm>
          <a:prstGeom prst="rect">
            <a:avLst/>
          </a:prstGeom>
        </p:spPr>
      </p:pic>
      <p:sp>
        <p:nvSpPr>
          <p:cNvPr id="8" name="TextBox 7"/>
          <p:cNvSpPr txBox="1"/>
          <p:nvPr/>
        </p:nvSpPr>
        <p:spPr>
          <a:xfrm>
            <a:off x="6553200" y="5029200"/>
            <a:ext cx="1752600" cy="646331"/>
          </a:xfrm>
          <a:prstGeom prst="rect">
            <a:avLst/>
          </a:prstGeom>
          <a:noFill/>
          <a:ln>
            <a:solidFill>
              <a:srgbClr val="FF0000"/>
            </a:solidFill>
          </a:ln>
        </p:spPr>
        <p:txBody>
          <a:bodyPr wrap="square" rtlCol="0">
            <a:spAutoFit/>
          </a:bodyPr>
          <a:lstStyle/>
          <a:p>
            <a:r>
              <a:rPr lang="en-US" dirty="0" smtClean="0"/>
              <a:t>What is this output format?</a:t>
            </a:r>
            <a:endParaRPr lang="en-US" dirty="0"/>
          </a:p>
        </p:txBody>
      </p:sp>
    </p:spTree>
    <p:extLst>
      <p:ext uri="{BB962C8B-B14F-4D97-AF65-F5344CB8AC3E}">
        <p14:creationId xmlns:p14="http://schemas.microsoft.com/office/powerpoint/2010/main" val="230408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15 </a:t>
            </a:r>
            <a:r>
              <a:rPr lang="en-US" dirty="0" smtClean="0"/>
              <a:t>Why is the Output in JSON format?</a:t>
            </a:r>
            <a:endParaRPr lang="en-US" dirty="0"/>
          </a:p>
        </p:txBody>
      </p:sp>
      <p:sp>
        <p:nvSpPr>
          <p:cNvPr id="3" name="Content Placeholder 2"/>
          <p:cNvSpPr>
            <a:spLocks noGrp="1"/>
          </p:cNvSpPr>
          <p:nvPr>
            <p:ph idx="1"/>
          </p:nvPr>
        </p:nvSpPr>
        <p:spPr/>
        <p:txBody>
          <a:bodyPr/>
          <a:lstStyle/>
          <a:p>
            <a:r>
              <a:rPr lang="en-US" dirty="0"/>
              <a:t>Spring uses the </a:t>
            </a:r>
            <a:r>
              <a:rPr lang="en-US" dirty="0">
                <a:solidFill>
                  <a:srgbClr val="0070C0"/>
                </a:solidFill>
              </a:rPr>
              <a:t>Jackson JSON </a:t>
            </a:r>
            <a:r>
              <a:rPr lang="en-US" dirty="0"/>
              <a:t>library to automatically </a:t>
            </a:r>
            <a:r>
              <a:rPr lang="en-US" dirty="0" smtClean="0"/>
              <a:t>assemble </a:t>
            </a:r>
            <a:r>
              <a:rPr lang="en-US" dirty="0"/>
              <a:t>instances of type </a:t>
            </a:r>
            <a:r>
              <a:rPr lang="en-US" dirty="0">
                <a:solidFill>
                  <a:srgbClr val="00B050"/>
                </a:solidFill>
              </a:rPr>
              <a:t>Greeting</a:t>
            </a:r>
            <a:r>
              <a:rPr lang="en-US" dirty="0"/>
              <a:t> into JSON</a:t>
            </a:r>
            <a:r>
              <a:rPr lang="en-US" dirty="0" smtClean="0"/>
              <a:t>.</a:t>
            </a:r>
          </a:p>
          <a:p>
            <a:endParaRPr lang="en-US" dirty="0"/>
          </a:p>
          <a:p>
            <a:r>
              <a:rPr lang="en-US" dirty="0" smtClean="0"/>
              <a:t>When we return a Greeting object, the </a:t>
            </a:r>
            <a:r>
              <a:rPr lang="en-US" dirty="0"/>
              <a:t>object data </a:t>
            </a:r>
            <a:r>
              <a:rPr lang="en-US" dirty="0" smtClean="0"/>
              <a:t>is </a:t>
            </a:r>
            <a:r>
              <a:rPr lang="en-US" dirty="0"/>
              <a:t>written directly to the HTTP response as JSON</a:t>
            </a:r>
            <a:r>
              <a:rPr lang="en-US" dirty="0" smtClean="0"/>
              <a:t>.</a:t>
            </a:r>
          </a:p>
          <a:p>
            <a:endParaRPr lang="en-US" dirty="0"/>
          </a:p>
          <a:p>
            <a:r>
              <a:rPr lang="en-US" dirty="0" smtClean="0"/>
              <a:t>Jackson JSON library maps</a:t>
            </a:r>
            <a:r>
              <a:rPr lang="en-US" dirty="0"/>
              <a:t> </a:t>
            </a:r>
            <a:r>
              <a:rPr lang="en-US" dirty="0" smtClean="0"/>
              <a:t>the keys </a:t>
            </a:r>
            <a:r>
              <a:rPr lang="en-US" dirty="0"/>
              <a:t>in the </a:t>
            </a:r>
            <a:r>
              <a:rPr lang="en-US" dirty="0" smtClean="0"/>
              <a:t>JSON </a:t>
            </a:r>
            <a:r>
              <a:rPr lang="en-US" dirty="0"/>
              <a:t>to the names of the instance members</a:t>
            </a:r>
          </a:p>
        </p:txBody>
      </p:sp>
      <p:sp>
        <p:nvSpPr>
          <p:cNvPr id="4" name="Slide Number Placeholder 3"/>
          <p:cNvSpPr>
            <a:spLocks noGrp="1"/>
          </p:cNvSpPr>
          <p:nvPr>
            <p:ph type="sldNum" sz="quarter" idx="12"/>
          </p:nvPr>
        </p:nvSpPr>
        <p:spPr/>
        <p:txBody>
          <a:bodyPr/>
          <a:lstStyle/>
          <a:p>
            <a:fld id="{ACF05AF1-ACAB-4772-A566-FF94BCEDE7A9}" type="slidenum">
              <a:rPr lang="en-US" smtClean="0"/>
              <a:t>21</a:t>
            </a:fld>
            <a:endParaRPr lang="en-US"/>
          </a:p>
        </p:txBody>
      </p:sp>
    </p:spTree>
    <p:extLst>
      <p:ext uri="{BB962C8B-B14F-4D97-AF65-F5344CB8AC3E}">
        <p14:creationId xmlns:p14="http://schemas.microsoft.com/office/powerpoint/2010/main" val="4062495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POST Request Through Browser?</a:t>
            </a:r>
            <a:endParaRPr lang="en-US" dirty="0"/>
          </a:p>
        </p:txBody>
      </p:sp>
      <p:pic>
        <p:nvPicPr>
          <p:cNvPr id="5" name="Content Placeholder 4"/>
          <p:cNvPicPr>
            <a:picLocks noGrp="1" noChangeAspect="1"/>
          </p:cNvPicPr>
          <p:nvPr>
            <p:ph idx="1"/>
          </p:nvPr>
        </p:nvPicPr>
        <p:blipFill>
          <a:blip r:embed="rId2"/>
          <a:stretch>
            <a:fillRect/>
          </a:stretch>
        </p:blipFill>
        <p:spPr>
          <a:xfrm>
            <a:off x="1981200" y="2708452"/>
            <a:ext cx="5316428" cy="3796742"/>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22</a:t>
            </a:fld>
            <a:endParaRPr lang="en-US"/>
          </a:p>
        </p:txBody>
      </p:sp>
      <p:sp>
        <p:nvSpPr>
          <p:cNvPr id="6" name="TextBox 5"/>
          <p:cNvSpPr txBox="1"/>
          <p:nvPr/>
        </p:nvSpPr>
        <p:spPr>
          <a:xfrm>
            <a:off x="2209800" y="1580331"/>
            <a:ext cx="4419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Use Chrome</a:t>
            </a:r>
          </a:p>
          <a:p>
            <a:pPr marL="285750" indent="-285750">
              <a:buFont typeface="Arial" panose="020B0604020202020204" pitchFamily="34" charset="0"/>
              <a:buChar char="•"/>
            </a:pPr>
            <a:r>
              <a:rPr lang="en-US" sz="2400" dirty="0" smtClean="0"/>
              <a:t>Install this Extension</a:t>
            </a:r>
            <a:endParaRPr lang="en-US" sz="2400" dirty="0"/>
          </a:p>
        </p:txBody>
      </p:sp>
      <p:sp>
        <p:nvSpPr>
          <p:cNvPr id="7" name="Oval 6"/>
          <p:cNvSpPr/>
          <p:nvPr/>
        </p:nvSpPr>
        <p:spPr>
          <a:xfrm>
            <a:off x="1371600" y="2696259"/>
            <a:ext cx="3657600" cy="580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416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dirty="0" smtClean="0"/>
              <a:t>Show me your work before you leave to get credit</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23</a:t>
            </a:fld>
            <a:endParaRPr lang="en-US"/>
          </a:p>
        </p:txBody>
      </p:sp>
    </p:spTree>
    <p:extLst>
      <p:ext uri="{BB962C8B-B14F-4D97-AF65-F5344CB8AC3E}">
        <p14:creationId xmlns:p14="http://schemas.microsoft.com/office/powerpoint/2010/main" val="2741909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648200"/>
          </a:xfrm>
        </p:spPr>
        <p:txBody>
          <a:bodyPr>
            <a:normAutofit/>
          </a:bodyPr>
          <a:lstStyle/>
          <a:p>
            <a:r>
              <a:rPr lang="en-US" dirty="0" smtClean="0"/>
              <a:t>Next Class </a:t>
            </a:r>
            <a:r>
              <a:rPr lang="en-US" dirty="0"/>
              <a:t>REST API Part </a:t>
            </a:r>
            <a:r>
              <a:rPr lang="en-US" dirty="0" smtClean="0"/>
              <a:t>2: </a:t>
            </a:r>
            <a:br>
              <a:rPr lang="en-US" dirty="0" smtClean="0"/>
            </a:br>
            <a:r>
              <a:rPr lang="en-US" dirty="0"/>
              <a:t/>
            </a:r>
            <a:br>
              <a:rPr lang="en-US" dirty="0"/>
            </a:br>
            <a:r>
              <a:rPr lang="en-US" dirty="0" smtClean="0"/>
              <a:t>Bring your laptop again!</a:t>
            </a:r>
            <a:br>
              <a:rPr lang="en-US" dirty="0" smtClean="0"/>
            </a:br>
            <a:r>
              <a:rPr lang="en-US" sz="2800" dirty="0" smtClean="0"/>
              <a:t>With Advanced REST Client installed in Chrome!</a:t>
            </a:r>
            <a:br>
              <a:rPr lang="en-US" sz="2800" dirty="0" smtClean="0"/>
            </a:br>
            <a:r>
              <a:rPr lang="en-US" sz="2800" dirty="0" smtClean="0"/>
              <a:t/>
            </a:r>
            <a:br>
              <a:rPr lang="en-US" sz="2800" dirty="0" smtClean="0"/>
            </a:br>
            <a:r>
              <a:rPr lang="en-US" dirty="0" smtClean="0"/>
              <a:t>Make sure what we covered today is working on your IntelliJ project</a:t>
            </a:r>
            <a:br>
              <a:rPr lang="en-US" dirty="0" smtClean="0"/>
            </a:br>
            <a:r>
              <a:rPr lang="en-US" dirty="0"/>
              <a:t/>
            </a:r>
            <a:br>
              <a:rPr lang="en-US" dirty="0"/>
            </a:br>
            <a:r>
              <a:rPr lang="en-US" dirty="0" smtClean="0"/>
              <a:t>HW will be assigned on this very topic</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24</a:t>
            </a:fld>
            <a:endParaRPr lang="en-US"/>
          </a:p>
        </p:txBody>
      </p:sp>
    </p:spTree>
    <p:extLst>
      <p:ext uri="{BB962C8B-B14F-4D97-AF65-F5344CB8AC3E}">
        <p14:creationId xmlns:p14="http://schemas.microsoft.com/office/powerpoint/2010/main" val="149428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Resource-Oriented Architecture</a:t>
            </a:r>
          </a:p>
        </p:txBody>
      </p:sp>
      <p:sp>
        <p:nvSpPr>
          <p:cNvPr id="3" name="Content Placeholder 2"/>
          <p:cNvSpPr>
            <a:spLocks noGrp="1"/>
          </p:cNvSpPr>
          <p:nvPr>
            <p:ph idx="1"/>
          </p:nvPr>
        </p:nvSpPr>
        <p:spPr>
          <a:xfrm>
            <a:off x="457200" y="1524000"/>
            <a:ext cx="8229600" cy="4602163"/>
          </a:xfrm>
        </p:spPr>
        <p:txBody>
          <a:bodyPr>
            <a:normAutofit/>
          </a:bodyPr>
          <a:lstStyle/>
          <a:p>
            <a:r>
              <a:rPr lang="en-US" dirty="0"/>
              <a:t>A set of design principles for building RESTful Web </a:t>
            </a:r>
            <a:r>
              <a:rPr lang="en-US" dirty="0" smtClean="0"/>
              <a:t>Services</a:t>
            </a:r>
          </a:p>
          <a:p>
            <a:pPr lvl="1"/>
            <a:r>
              <a:rPr lang="en-US" dirty="0" smtClean="0"/>
              <a:t>Addressability</a:t>
            </a:r>
            <a:r>
              <a:rPr lang="en-US" b="1" dirty="0" smtClean="0"/>
              <a:t> </a:t>
            </a:r>
          </a:p>
          <a:p>
            <a:pPr lvl="2"/>
            <a:r>
              <a:rPr lang="en-US" dirty="0"/>
              <a:t>exposes a </a:t>
            </a:r>
            <a:r>
              <a:rPr lang="en-US" b="1" dirty="0"/>
              <a:t>URI</a:t>
            </a:r>
            <a:r>
              <a:rPr lang="en-US" dirty="0"/>
              <a:t> for every piece of information it might serve </a:t>
            </a:r>
            <a:endParaRPr lang="en-US" b="1" dirty="0" smtClean="0"/>
          </a:p>
          <a:p>
            <a:pPr lvl="1"/>
            <a:r>
              <a:rPr lang="en-US" dirty="0" smtClean="0"/>
              <a:t>Uniform </a:t>
            </a:r>
            <a:r>
              <a:rPr lang="en-US" dirty="0"/>
              <a:t>interface </a:t>
            </a:r>
            <a:endParaRPr lang="en-US" dirty="0" smtClean="0"/>
          </a:p>
          <a:p>
            <a:pPr lvl="2"/>
            <a:r>
              <a:rPr lang="en-US" dirty="0"/>
              <a:t>small set of methods applied to a large set of resources</a:t>
            </a:r>
          </a:p>
          <a:p>
            <a:pPr lvl="2"/>
            <a:r>
              <a:rPr lang="en-US" dirty="0"/>
              <a:t>HTTP </a:t>
            </a:r>
            <a:r>
              <a:rPr lang="en-US" b="1" dirty="0"/>
              <a:t>GET, POST, PUT, </a:t>
            </a:r>
            <a:r>
              <a:rPr lang="en-US" b="1" dirty="0" smtClean="0"/>
              <a:t>DELETE</a:t>
            </a:r>
            <a:endParaRPr lang="en-US" b="1" dirty="0"/>
          </a:p>
          <a:p>
            <a:pPr lvl="1"/>
            <a:r>
              <a:rPr lang="en-US" dirty="0" smtClean="0"/>
              <a:t>Connectedness </a:t>
            </a:r>
          </a:p>
          <a:p>
            <a:pPr lvl="2"/>
            <a:r>
              <a:rPr lang="en-US" dirty="0"/>
              <a:t>Served documents contain not just data, but also </a:t>
            </a:r>
            <a:r>
              <a:rPr lang="en-US" b="1" u="sng" dirty="0"/>
              <a:t>links</a:t>
            </a:r>
            <a:r>
              <a:rPr lang="en-US" dirty="0"/>
              <a:t> to other resources </a:t>
            </a:r>
            <a:endParaRPr lang="en-US" dirty="0" smtClean="0"/>
          </a:p>
          <a:p>
            <a:pPr lvl="1"/>
            <a:r>
              <a:rPr lang="en-US" dirty="0" smtClean="0"/>
              <a:t>Statelessness </a:t>
            </a:r>
          </a:p>
          <a:p>
            <a:pPr lvl="2"/>
            <a:r>
              <a:rPr lang="en-US" dirty="0"/>
              <a:t>every HTTP request executes in complete </a:t>
            </a:r>
            <a:r>
              <a:rPr lang="en-US" dirty="0" smtClean="0"/>
              <a:t>isolation</a:t>
            </a:r>
          </a:p>
          <a:p>
            <a:pPr lvl="2"/>
            <a:r>
              <a:rPr lang="en-US" dirty="0"/>
              <a:t>server never relies on information from a previous request </a:t>
            </a:r>
            <a:endParaRPr lang="en-US" dirty="0" smtClean="0"/>
          </a:p>
          <a:p>
            <a:pPr lvl="2"/>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3</a:t>
            </a:fld>
            <a:endParaRPr lang="en-US"/>
          </a:p>
        </p:txBody>
      </p:sp>
    </p:spTree>
    <p:extLst>
      <p:ext uri="{BB962C8B-B14F-4D97-AF65-F5344CB8AC3E}">
        <p14:creationId xmlns:p14="http://schemas.microsoft.com/office/powerpoint/2010/main" val="284285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Frameworks</a:t>
            </a:r>
            <a:endParaRPr lang="en-US" dirty="0"/>
          </a:p>
        </p:txBody>
      </p:sp>
      <p:sp>
        <p:nvSpPr>
          <p:cNvPr id="3" name="Content Placeholder 2"/>
          <p:cNvSpPr>
            <a:spLocks noGrp="1"/>
          </p:cNvSpPr>
          <p:nvPr>
            <p:ph idx="1"/>
          </p:nvPr>
        </p:nvSpPr>
        <p:spPr/>
        <p:txBody>
          <a:bodyPr/>
          <a:lstStyle/>
          <a:p>
            <a:r>
              <a:rPr lang="en-US" dirty="0"/>
              <a:t>Ruby on Rails </a:t>
            </a:r>
          </a:p>
          <a:p>
            <a:pPr lvl="1"/>
            <a:r>
              <a:rPr lang="en-US" dirty="0" smtClean="0"/>
              <a:t>a </a:t>
            </a:r>
            <a:r>
              <a:rPr lang="en-US" dirty="0"/>
              <a:t>framework for building RESTful Web </a:t>
            </a:r>
            <a:r>
              <a:rPr lang="en-US" dirty="0" smtClean="0"/>
              <a:t>applications </a:t>
            </a:r>
          </a:p>
          <a:p>
            <a:endParaRPr lang="en-US" dirty="0" smtClean="0"/>
          </a:p>
          <a:p>
            <a:r>
              <a:rPr lang="en-US" dirty="0" smtClean="0"/>
              <a:t>Django </a:t>
            </a:r>
          </a:p>
          <a:p>
            <a:pPr lvl="1"/>
            <a:r>
              <a:rPr lang="en-US" dirty="0" smtClean="0"/>
              <a:t>framework </a:t>
            </a:r>
            <a:r>
              <a:rPr lang="en-US" dirty="0"/>
              <a:t>for building RESTful Web </a:t>
            </a:r>
            <a:r>
              <a:rPr lang="en-US" dirty="0" smtClean="0"/>
              <a:t>applications </a:t>
            </a:r>
            <a:r>
              <a:rPr lang="en-US" dirty="0"/>
              <a:t>in Python </a:t>
            </a:r>
            <a:endParaRPr lang="en-US" dirty="0" smtClean="0"/>
          </a:p>
          <a:p>
            <a:pPr lvl="1"/>
            <a:endParaRPr lang="en-US" dirty="0"/>
          </a:p>
          <a:p>
            <a:r>
              <a:rPr lang="en-US" dirty="0" smtClean="0"/>
              <a:t>Spring</a:t>
            </a:r>
          </a:p>
          <a:p>
            <a:pPr lvl="1"/>
            <a:r>
              <a:rPr lang="en-US" dirty="0" smtClean="0"/>
              <a:t>Framework for a lot of things, one of which can be used to build RESTful Web applications in Java</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4</a:t>
            </a:fld>
            <a:endParaRPr lang="en-US"/>
          </a:p>
        </p:txBody>
      </p:sp>
    </p:spTree>
    <p:extLst>
      <p:ext uri="{BB962C8B-B14F-4D97-AF65-F5344CB8AC3E}">
        <p14:creationId xmlns:p14="http://schemas.microsoft.com/office/powerpoint/2010/main" val="4160874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895600"/>
          </a:xfrm>
        </p:spPr>
        <p:txBody>
          <a:bodyPr/>
          <a:lstStyle/>
          <a:p>
            <a:r>
              <a:rPr lang="en-US" dirty="0" smtClean="0"/>
              <a:t>Open Your Laptop and start </a:t>
            </a:r>
            <a:r>
              <a:rPr lang="en-US" dirty="0" smtClean="0"/>
              <a:t>IntelliJ (Ultimate Edition)</a:t>
            </a:r>
            <a:endParaRPr lang="en-US" dirty="0"/>
          </a:p>
        </p:txBody>
      </p:sp>
      <p:sp>
        <p:nvSpPr>
          <p:cNvPr id="3" name="Content Placeholder 2"/>
          <p:cNvSpPr>
            <a:spLocks noGrp="1"/>
          </p:cNvSpPr>
          <p:nvPr>
            <p:ph idx="1"/>
          </p:nvPr>
        </p:nvSpPr>
        <p:spPr>
          <a:xfrm>
            <a:off x="457200" y="3352800"/>
            <a:ext cx="8229600" cy="2773363"/>
          </a:xfrm>
        </p:spPr>
        <p:txBody>
          <a:bodyPr/>
          <a:lstStyle/>
          <a:p>
            <a:r>
              <a:rPr lang="en-US" dirty="0" smtClean="0"/>
              <a:t>Will create a REST API</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5</a:t>
            </a:fld>
            <a:endParaRPr lang="en-US"/>
          </a:p>
        </p:txBody>
      </p:sp>
    </p:spTree>
    <p:extLst>
      <p:ext uri="{BB962C8B-B14F-4D97-AF65-F5344CB8AC3E}">
        <p14:creationId xmlns:p14="http://schemas.microsoft.com/office/powerpoint/2010/main" val="136766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Create New Project</a:t>
            </a:r>
            <a:endParaRPr lang="en-US" dirty="0"/>
          </a:p>
        </p:txBody>
      </p:sp>
      <p:pic>
        <p:nvPicPr>
          <p:cNvPr id="6" name="Content Placeholder 5"/>
          <p:cNvPicPr>
            <a:picLocks noGrp="1" noChangeAspect="1"/>
          </p:cNvPicPr>
          <p:nvPr>
            <p:ph idx="1"/>
          </p:nvPr>
        </p:nvPicPr>
        <p:blipFill>
          <a:blip r:embed="rId2"/>
          <a:stretch>
            <a:fillRect/>
          </a:stretch>
        </p:blipFill>
        <p:spPr>
          <a:xfrm>
            <a:off x="1824037" y="3015456"/>
            <a:ext cx="5495925" cy="1771650"/>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6</a:t>
            </a:fld>
            <a:endParaRPr lang="en-US"/>
          </a:p>
        </p:txBody>
      </p:sp>
    </p:spTree>
    <p:extLst>
      <p:ext uri="{BB962C8B-B14F-4D97-AF65-F5344CB8AC3E}">
        <p14:creationId xmlns:p14="http://schemas.microsoft.com/office/powerpoint/2010/main" val="179603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Select Spring </a:t>
            </a:r>
            <a:r>
              <a:rPr lang="en-US" dirty="0" err="1" smtClean="0"/>
              <a:t>Initializr</a:t>
            </a:r>
            <a:endParaRPr lang="en-US" dirty="0"/>
          </a:p>
        </p:txBody>
      </p:sp>
      <p:pic>
        <p:nvPicPr>
          <p:cNvPr id="5" name="Content Placeholder 4"/>
          <p:cNvPicPr>
            <a:picLocks noGrp="1" noChangeAspect="1"/>
          </p:cNvPicPr>
          <p:nvPr>
            <p:ph idx="1"/>
          </p:nvPr>
        </p:nvPicPr>
        <p:blipFill>
          <a:blip r:embed="rId2"/>
          <a:stretch>
            <a:fillRect/>
          </a:stretch>
        </p:blipFill>
        <p:spPr>
          <a:xfrm>
            <a:off x="1549325" y="1676400"/>
            <a:ext cx="6045350" cy="4449763"/>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7</a:t>
            </a:fld>
            <a:endParaRPr lang="en-US"/>
          </a:p>
        </p:txBody>
      </p:sp>
    </p:spTree>
    <p:extLst>
      <p:ext uri="{BB962C8B-B14F-4D97-AF65-F5344CB8AC3E}">
        <p14:creationId xmlns:p14="http://schemas.microsoft.com/office/powerpoint/2010/main" val="2649762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Enter name and select “</a:t>
            </a:r>
            <a:r>
              <a:rPr lang="en-US" dirty="0" err="1" smtClean="0"/>
              <a:t>Gradle</a:t>
            </a:r>
            <a:r>
              <a:rPr lang="en-US" dirty="0" smtClean="0"/>
              <a:t> Project”</a:t>
            </a:r>
            <a:endParaRPr lang="en-US" dirty="0"/>
          </a:p>
        </p:txBody>
      </p:sp>
      <p:pic>
        <p:nvPicPr>
          <p:cNvPr id="5" name="Content Placeholder 4"/>
          <p:cNvPicPr>
            <a:picLocks noGrp="1" noChangeAspect="1"/>
          </p:cNvPicPr>
          <p:nvPr>
            <p:ph idx="1"/>
          </p:nvPr>
        </p:nvPicPr>
        <p:blipFill>
          <a:blip r:embed="rId2"/>
          <a:stretch>
            <a:fillRect/>
          </a:stretch>
        </p:blipFill>
        <p:spPr>
          <a:xfrm>
            <a:off x="1558855" y="1676400"/>
            <a:ext cx="6026289" cy="4449763"/>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8</a:t>
            </a:fld>
            <a:endParaRPr lang="en-US"/>
          </a:p>
        </p:txBody>
      </p:sp>
    </p:spTree>
    <p:extLst>
      <p:ext uri="{BB962C8B-B14F-4D97-AF65-F5344CB8AC3E}">
        <p14:creationId xmlns:p14="http://schemas.microsoft.com/office/powerpoint/2010/main" val="2671972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Select Web Services</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9</a:t>
            </a:fld>
            <a:endParaRPr lang="en-US"/>
          </a:p>
        </p:txBody>
      </p:sp>
      <p:pic>
        <p:nvPicPr>
          <p:cNvPr id="8" name="Content Placeholder 7"/>
          <p:cNvPicPr>
            <a:picLocks noGrp="1" noChangeAspect="1"/>
          </p:cNvPicPr>
          <p:nvPr>
            <p:ph idx="1"/>
          </p:nvPr>
        </p:nvPicPr>
        <p:blipFill>
          <a:blip r:embed="rId2"/>
          <a:stretch>
            <a:fillRect/>
          </a:stretch>
        </p:blipFill>
        <p:spPr>
          <a:xfrm>
            <a:off x="1568924" y="1676400"/>
            <a:ext cx="6006151" cy="4449763"/>
          </a:xfrm>
          <a:prstGeom prst="rect">
            <a:avLst/>
          </a:prstGeom>
        </p:spPr>
      </p:pic>
    </p:spTree>
    <p:extLst>
      <p:ext uri="{BB962C8B-B14F-4D97-AF65-F5344CB8AC3E}">
        <p14:creationId xmlns:p14="http://schemas.microsoft.com/office/powerpoint/2010/main" val="3685100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B48863EC3C304C22B7E3B97358D1C2C4"/>
  <p:tag name="TPVERSION" val="5"/>
  <p:tag name="TPFULLVERSION" val="5.2.1.3179"/>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19394</TotalTime>
  <Words>559</Words>
  <Application>Microsoft Macintosh PowerPoint</Application>
  <PresentationFormat>On-screen Show (4:3)</PresentationFormat>
  <Paragraphs>103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Lucida Sans</vt:lpstr>
      <vt:lpstr>Verdana</vt:lpstr>
      <vt:lpstr>Arial</vt:lpstr>
      <vt:lpstr>Office Theme</vt:lpstr>
      <vt:lpstr> Lecture 2 – Building REST API</vt:lpstr>
      <vt:lpstr>Quick Review: RESTful Webservices</vt:lpstr>
      <vt:lpstr>The Resource-Oriented Architecture</vt:lpstr>
      <vt:lpstr>Tools and Frameworks</vt:lpstr>
      <vt:lpstr>Open Your Laptop and start IntelliJ (Ultimate Edition)</vt:lpstr>
      <vt:lpstr>#1 Create New Project</vt:lpstr>
      <vt:lpstr>#2 Select Spring Initializr</vt:lpstr>
      <vt:lpstr>#3 Enter name and select “Gradle Project”</vt:lpstr>
      <vt:lpstr>#4 Select Web Services</vt:lpstr>
      <vt:lpstr>#5 Specify Project Location</vt:lpstr>
      <vt:lpstr>#6 Now you have a Spring Boot Project</vt:lpstr>
      <vt:lpstr>#7 Look at the file HelloRestApiApplication.java</vt:lpstr>
      <vt:lpstr>#8 Create a REST Controller to handle requests</vt:lpstr>
      <vt:lpstr>What’s going on?</vt:lpstr>
      <vt:lpstr>#9 Run it!</vt:lpstr>
      <vt:lpstr>#10 Open a browser and send a request to greeting and see the response from the controller and request mapping we just created</vt:lpstr>
      <vt:lpstr>#11 Let’s add a new RequestMapping</vt:lpstr>
      <vt:lpstr>#12 How to make your request to the new API? </vt:lpstr>
      <vt:lpstr>#13 Create a new class called Greeting</vt:lpstr>
      <vt:lpstr>#14 When greeting request is received, let’s return an instance of Greeting</vt:lpstr>
      <vt:lpstr>#15 Why is the Output in JSON format?</vt:lpstr>
      <vt:lpstr>Sending POST Request Through Browser?</vt:lpstr>
      <vt:lpstr>In-Class Exercise</vt:lpstr>
      <vt:lpstr>Next Class REST API Part 2:   Bring your laptop again! With Advanced REST Client installed in Chrome!  Make sure what we covered today is working on your IntelliJ project  HW will be assigned on this very topic</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hdesk</dc:creator>
  <cp:lastModifiedBy>Tacksoo Im</cp:lastModifiedBy>
  <cp:revision>1917</cp:revision>
  <dcterms:created xsi:type="dcterms:W3CDTF">2013-08-26T22:16:19Z</dcterms:created>
  <dcterms:modified xsi:type="dcterms:W3CDTF">2017-08-18T03:46:03Z</dcterms:modified>
</cp:coreProperties>
</file>