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3" r:id="rId10"/>
    <p:sldId id="267" r:id="rId11"/>
    <p:sldId id="279" r:id="rId12"/>
    <p:sldId id="268" r:id="rId13"/>
    <p:sldId id="269" r:id="rId14"/>
    <p:sldId id="270" r:id="rId15"/>
    <p:sldId id="280" r:id="rId16"/>
    <p:sldId id="281" r:id="rId17"/>
    <p:sldId id="273" r:id="rId18"/>
    <p:sldId id="274" r:id="rId19"/>
    <p:sldId id="282" r:id="rId20"/>
    <p:sldId id="275" r:id="rId21"/>
    <p:sldId id="283" r:id="rId22"/>
    <p:sldId id="276" r:id="rId23"/>
    <p:sldId id="277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3EDB3-BD22-5846-A3C1-F4D3A752C20F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74718-C9BA-154E-9435-A6470341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8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MediaPlayer</a:t>
            </a:r>
            <a:r>
              <a:rPr lang="en-US" baseline="0" dirty="0" smtClean="0"/>
              <a:t>: Legacy interface</a:t>
            </a:r>
          </a:p>
          <a:p>
            <a:r>
              <a:rPr lang="en-US" baseline="0" dirty="0" err="1" smtClean="0"/>
              <a:t>AdvancedMediaPlayer</a:t>
            </a:r>
            <a:r>
              <a:rPr lang="en-US" baseline="0" dirty="0" smtClean="0"/>
              <a:t>: New interface</a:t>
            </a:r>
          </a:p>
          <a:p>
            <a:r>
              <a:rPr lang="en-US" baseline="0" dirty="0" err="1" smtClean="0"/>
              <a:t>MediaAdapter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4718-C9BA-154E-9435-A6470341D0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2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F150D65-C64D-44FB-9152-4CC2DE0C9198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51E52B4A-BA08-4841-AB08-A0D822ABC34D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0FFE64A4-35FB-42B6-9183-2C0CE0E36649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2A2683B9-6ECA-47FA-93CF-B124A0FAC208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udytrails.com/java/design-patterns/adapter_pattern/" TargetMode="External"/><Relationship Id="rId4" Type="http://schemas.openxmlformats.org/officeDocument/2006/relationships/hyperlink" Target="http://www.tutorialspoint.com/design_pattern/adapter_pattern.ht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urnaldev.com/1491/bridge-pattern-in-java-example-tutorial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urnaldev.com/1491/bridge-pattern-in-java-example-tutorial" TargetMode="Externa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urnaldev.com/1754/strategy-design-pattern-in-java-example-tutori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abstract-factory-patter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zone.com/articles/design-patterns-abstract-factory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s://dzone.com/articles/composite-design-pattern-java-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nc.edu/~dewan/comp401/current/Class%20Notes/22_Delegation_Notes.pdf" TargetMode="External"/><Relationship Id="rId2" Type="http://schemas.openxmlformats.org/officeDocument/2006/relationships/hyperlink" Target="http://www.jguru.com/faq/view.jsp?EID=2791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smtClean="0"/>
              <a:t>Adrian Heinz</a:t>
            </a:r>
            <a:endParaRPr lang="en-US" dirty="0" smtClean="0"/>
          </a:p>
          <a:p>
            <a:r>
              <a:rPr lang="en-US" dirty="0" smtClean="0"/>
              <a:t>ITEC 3860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47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solutions for recurring problems</a:t>
            </a:r>
          </a:p>
        </p:txBody>
      </p:sp>
    </p:spTree>
    <p:extLst>
      <p:ext uri="{BB962C8B-B14F-4D97-AF65-F5344CB8AC3E}">
        <p14:creationId xmlns:p14="http://schemas.microsoft.com/office/powerpoint/2010/main" val="12049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adapter between two incompatible </a:t>
            </a:r>
            <a:r>
              <a:rPr lang="en-US" dirty="0" smtClean="0"/>
              <a:t>interfaces</a:t>
            </a:r>
          </a:p>
          <a:p>
            <a:r>
              <a:rPr lang="en-US" dirty="0" smtClean="0"/>
              <a:t>Use when client expects interface of type x, but is provided with interface of type 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2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 card reader that allows different types of memory and SD cards to be connected to the laptop</a:t>
            </a:r>
          </a:p>
          <a:p>
            <a:r>
              <a:rPr lang="en-US" dirty="0" smtClean="0"/>
              <a:t>Uses both inheritance and delegation</a:t>
            </a:r>
          </a:p>
          <a:p>
            <a:pPr lvl="1"/>
            <a:r>
              <a:rPr lang="en-US" dirty="0" smtClean="0"/>
              <a:t>Quite common</a:t>
            </a:r>
          </a:p>
          <a:p>
            <a:r>
              <a:rPr lang="en-US" dirty="0" smtClean="0"/>
              <a:t>Useful when there is a new vendor, new technology or new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61053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Design Pattern</a:t>
            </a:r>
            <a:endParaRPr lang="en-US" dirty="0"/>
          </a:p>
        </p:txBody>
      </p:sp>
      <p:pic>
        <p:nvPicPr>
          <p:cNvPr id="4" name="Content Placeholder 3" descr="Screen Shot 2016-06-17 at 10.49.1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32" r="-723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593609" y="6126163"/>
            <a:ext cx="800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4"/>
              </a:rPr>
              <a:t>http://www.tutorialspoint.com/design_pattern/</a:t>
            </a:r>
            <a:r>
              <a:rPr lang="en-US" dirty="0" smtClean="0">
                <a:solidFill>
                  <a:srgbClr val="FF0000"/>
                </a:solidFill>
                <a:hlinkClick r:id="rId4"/>
              </a:rPr>
              <a:t>adapter_pattern.htm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5"/>
              </a:rPr>
              <a:t>http://</a:t>
            </a:r>
            <a:r>
              <a:rPr lang="en-US" dirty="0" err="1">
                <a:solidFill>
                  <a:srgbClr val="FF0000"/>
                </a:solidFill>
                <a:hlinkClick r:id="rId5"/>
              </a:rPr>
              <a:t>www.studytrails.com</a:t>
            </a:r>
            <a:r>
              <a:rPr lang="en-US" dirty="0">
                <a:solidFill>
                  <a:srgbClr val="FF0000"/>
                </a:solidFill>
                <a:hlinkClick r:id="rId5"/>
              </a:rPr>
              <a:t>/java/design-patterns/</a:t>
            </a:r>
            <a:r>
              <a:rPr lang="en-US" dirty="0" err="1">
                <a:solidFill>
                  <a:srgbClr val="FF0000"/>
                </a:solidFill>
                <a:hlinkClick r:id="rId5"/>
              </a:rPr>
              <a:t>adapter_pattern</a:t>
            </a:r>
            <a:r>
              <a:rPr lang="en-US" dirty="0" smtClean="0">
                <a:solidFill>
                  <a:srgbClr val="FF0000"/>
                </a:solidFill>
                <a:hlinkClick r:id="rId5"/>
              </a:rPr>
              <a:t>/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6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decouple an abstraction from its implementation</a:t>
            </a:r>
          </a:p>
          <a:p>
            <a:pPr lvl="1"/>
            <a:r>
              <a:rPr lang="en-US" dirty="0" smtClean="0"/>
              <a:t>Allows both to vary independently</a:t>
            </a:r>
          </a:p>
          <a:p>
            <a:r>
              <a:rPr lang="en-US" dirty="0" smtClean="0"/>
              <a:t>Use if future changes are expected</a:t>
            </a:r>
          </a:p>
          <a:p>
            <a:r>
              <a:rPr lang="en-US" dirty="0"/>
              <a:t>Useful when there is a new vendor, new technology or new implementation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Design Pattern</a:t>
            </a:r>
            <a:endParaRPr lang="en-US" dirty="0"/>
          </a:p>
        </p:txBody>
      </p:sp>
      <p:pic>
        <p:nvPicPr>
          <p:cNvPr id="4" name="Content Placeholder 3" descr="Bridge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12" b="-771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199" y="5826021"/>
            <a:ext cx="811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http://www.journaldev.com/1491/bridge-pattern-in-java-example-tutorial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Design Pattern</a:t>
            </a:r>
            <a:endParaRPr lang="en-US" dirty="0"/>
          </a:p>
        </p:txBody>
      </p:sp>
      <p:pic>
        <p:nvPicPr>
          <p:cNvPr id="4" name="Content Placeholder 3" descr="Bridge2.tiff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19" b="-1701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199" y="5826021"/>
            <a:ext cx="811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http://www.journaldev.com/1491/bridge-pattern-in-java-example-tutorial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Behavioral design pattern</a:t>
            </a:r>
          </a:p>
          <a:p>
            <a:r>
              <a:rPr lang="en-US" dirty="0" smtClean="0"/>
              <a:t>Use when there are multiple algorithms for a specific task and implementation is to be decided at run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Design Pattern</a:t>
            </a:r>
            <a:endParaRPr lang="en-US" dirty="0"/>
          </a:p>
        </p:txBody>
      </p:sp>
      <p:pic>
        <p:nvPicPr>
          <p:cNvPr id="4" name="Content Placeholder 3" descr="Screen Shot 2016-06-17 at 11.54.30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84" b="-358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21219" y="5986056"/>
            <a:ext cx="764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www.journaldev.com</a:t>
            </a:r>
            <a:r>
              <a:rPr lang="en-US" dirty="0">
                <a:hlinkClick r:id="rId3"/>
              </a:rPr>
              <a:t>/1754/strategy-design-pattern-in-java-example-tutorial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an interface for creating families of related objects without specifying their concrete classes</a:t>
            </a:r>
          </a:p>
          <a:p>
            <a:r>
              <a:rPr lang="en-US" dirty="0" smtClean="0"/>
              <a:t>Allows to support multiple platforms</a:t>
            </a:r>
          </a:p>
          <a:p>
            <a:r>
              <a:rPr lang="en-US" dirty="0" smtClean="0"/>
              <a:t>Factory objects create objects, clients do not</a:t>
            </a:r>
          </a:p>
          <a:p>
            <a:r>
              <a:rPr lang="en-US" dirty="0" smtClean="0"/>
              <a:t>Use if platform independence is 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6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Object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219" y="2291752"/>
            <a:ext cx="6344357" cy="14773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Reuse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Identify off-the-shelf components and design patterns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Service specification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Precisely describe each class interface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219" y="4183674"/>
            <a:ext cx="6344357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Object model restructuring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To improve understandability and extensibility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Object model optimization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To address performance criteria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6965576" y="2416004"/>
            <a:ext cx="2178424" cy="1090653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Occur concurrently first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6965576" y="4183674"/>
            <a:ext cx="2178424" cy="1090653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Occur concurrently later</a:t>
            </a:r>
          </a:p>
        </p:txBody>
      </p:sp>
    </p:spTree>
    <p:extLst>
      <p:ext uri="{BB962C8B-B14F-4D97-AF65-F5344CB8AC3E}">
        <p14:creationId xmlns:p14="http://schemas.microsoft.com/office/powerpoint/2010/main" val="82015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Design Pattern</a:t>
            </a:r>
            <a:endParaRPr lang="en-US" dirty="0"/>
          </a:p>
        </p:txBody>
      </p:sp>
      <p:pic>
        <p:nvPicPr>
          <p:cNvPr id="6" name="Content Placeholder 5" descr="Screen Shot 2016-06-17 at 2.20.18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97" b="-5897"/>
          <a:stretch>
            <a:fillRect/>
          </a:stretch>
        </p:blipFill>
        <p:spPr>
          <a:xfrm>
            <a:off x="465908" y="2227218"/>
            <a:ext cx="6508377" cy="3916363"/>
          </a:xfrm>
        </p:spPr>
      </p:pic>
      <p:sp>
        <p:nvSpPr>
          <p:cNvPr id="7" name="TextBox 6"/>
          <p:cNvSpPr txBox="1"/>
          <p:nvPr/>
        </p:nvSpPr>
        <p:spPr>
          <a:xfrm>
            <a:off x="579804" y="6153775"/>
            <a:ext cx="734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http://www.oodesign.com/abstract-factory-</a:t>
            </a:r>
            <a:r>
              <a:rPr lang="en-US" dirty="0" smtClean="0">
                <a:hlinkClick r:id="rId3"/>
              </a:rPr>
              <a:t>pattern.html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https://dzone.com/articles/design-patterns-abstract-factory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individual objects and collection of objects to be treated uniformly</a:t>
            </a:r>
          </a:p>
          <a:p>
            <a:r>
              <a:rPr lang="en-US" dirty="0" smtClean="0"/>
              <a:t>Use when you want client code to treat them the same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75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Design Pattern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4148" y="6126163"/>
            <a:ext cx="844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https://dzone.com/articles/composite-design-pattern-java-0</a:t>
            </a:r>
            <a:endParaRPr lang="en-US" dirty="0"/>
          </a:p>
        </p:txBody>
      </p:sp>
      <p:pic>
        <p:nvPicPr>
          <p:cNvPr id="6" name="Content Placeholder 5" descr="Composite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10" r="-19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26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Design Patterns</a:t>
            </a:r>
            <a:endParaRPr lang="en-US" dirty="0"/>
          </a:p>
        </p:txBody>
      </p:sp>
      <p:pic>
        <p:nvPicPr>
          <p:cNvPr id="4" name="Content Placeholder 3" descr="Screen Shot 2016-06-19 at 12.31.10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98" r="-108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19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http://www.jguru.com/faq/view.jsp?EID=</a:t>
            </a:r>
            <a:r>
              <a:rPr lang="en-US" dirty="0" smtClean="0">
                <a:hlinkClick r:id="rId2"/>
              </a:rPr>
              <a:t>27916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https://www.cs.unc.edu/~dewan/comp401/current/Class%20Notes/</a:t>
            </a:r>
            <a:r>
              <a:rPr lang="en-US" dirty="0" smtClean="0">
                <a:hlinkClick r:id="rId3"/>
              </a:rPr>
              <a:t>22_Delegation_Notes.pdf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5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achieve reuse?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off-the-shelf components/libraries</a:t>
            </a:r>
          </a:p>
          <a:p>
            <a:r>
              <a:rPr lang="en-US" dirty="0" smtClean="0"/>
              <a:t>Use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5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objects into taxonomies</a:t>
            </a:r>
          </a:p>
          <a:p>
            <a:pPr lvl="1"/>
            <a:r>
              <a:rPr lang="en-US" dirty="0" smtClean="0"/>
              <a:t>Differentiate between common behavior of base class and specific behavior of derived class</a:t>
            </a:r>
          </a:p>
          <a:p>
            <a:pPr lvl="1"/>
            <a:r>
              <a:rPr lang="en-US" dirty="0" smtClean="0"/>
              <a:t>All animals make a sound. Dog says “woof”, cat says “meow”</a:t>
            </a:r>
          </a:p>
          <a:p>
            <a:pPr lvl="1"/>
            <a:r>
              <a:rPr lang="en-US" dirty="0" smtClean="0"/>
              <a:t>Interfaces/abstract classes provide set of responsibilities, but no implementation details</a:t>
            </a:r>
          </a:p>
          <a:p>
            <a:pPr lvl="2"/>
            <a:r>
              <a:rPr lang="en-US" dirty="0" smtClean="0"/>
              <a:t>Abstract methods</a:t>
            </a:r>
          </a:p>
        </p:txBody>
      </p:sp>
    </p:spTree>
    <p:extLst>
      <p:ext uri="{BB962C8B-B14F-4D97-AF65-F5344CB8AC3E}">
        <p14:creationId xmlns:p14="http://schemas.microsoft.com/office/powerpoint/2010/main" val="218108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redundancy, enhance extensibility</a:t>
            </a:r>
          </a:p>
          <a:p>
            <a:r>
              <a:rPr lang="en-US" dirty="0" smtClean="0"/>
              <a:t>Reuse code</a:t>
            </a:r>
          </a:p>
          <a:p>
            <a:r>
              <a:rPr lang="en-US" dirty="0" smtClean="0"/>
              <a:t>Inherit implementation (behavior code)</a:t>
            </a:r>
          </a:p>
        </p:txBody>
      </p:sp>
    </p:spTree>
    <p:extLst>
      <p:ext uri="{BB962C8B-B14F-4D97-AF65-F5344CB8AC3E}">
        <p14:creationId xmlns:p14="http://schemas.microsoft.com/office/powerpoint/2010/main" val="41498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used in deciding specification inheritance</a:t>
            </a:r>
            <a:endParaRPr lang="en-US" dirty="0"/>
          </a:p>
          <a:p>
            <a:r>
              <a:rPr lang="en-US" dirty="0"/>
              <a:t>If an object of type S can be substituted in all the places where an object of type T is expected, then S is a subtype of 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Square is often considered a specification of rectangle</a:t>
            </a:r>
          </a:p>
          <a:p>
            <a:r>
              <a:rPr lang="en-US" dirty="0" smtClean="0"/>
              <a:t>But should square inherit from rectangle?</a:t>
            </a:r>
            <a:endParaRPr lang="en-US" dirty="0"/>
          </a:p>
          <a:p>
            <a:r>
              <a:rPr lang="en-US" dirty="0" smtClean="0"/>
              <a:t>LSP:</a:t>
            </a:r>
          </a:p>
          <a:p>
            <a:pPr lvl="1"/>
            <a:r>
              <a:rPr lang="en-US" dirty="0" smtClean="0"/>
              <a:t>If Square inherits from Rectangle</a:t>
            </a:r>
          </a:p>
          <a:p>
            <a:pPr lvl="2"/>
            <a:r>
              <a:rPr lang="en-US" dirty="0" smtClean="0"/>
              <a:t>Any code that uses Rectangle object, should be able to use a Square object</a:t>
            </a:r>
          </a:p>
          <a:p>
            <a:pPr lvl="2"/>
            <a:r>
              <a:rPr lang="en-US" dirty="0" smtClean="0"/>
              <a:t>Rectangle should allow both length and width to be set independently</a:t>
            </a:r>
          </a:p>
          <a:p>
            <a:pPr lvl="2"/>
            <a:r>
              <a:rPr lang="en-US" dirty="0" smtClean="0"/>
              <a:t>However, Square should only allow one attribute to be set, as length and width should be the same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Promotes reuse by “delegating” responsibilities to another class</a:t>
            </a:r>
          </a:p>
          <a:p>
            <a:pPr lvl="1"/>
            <a:r>
              <a:rPr lang="en-US" dirty="0" smtClean="0"/>
              <a:t>Sends a message to another class to implement</a:t>
            </a:r>
          </a:p>
          <a:p>
            <a:pPr lvl="1"/>
            <a:r>
              <a:rPr lang="en-US" dirty="0" smtClean="0"/>
              <a:t>Allows reuse without inheritance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 Window class could inherit the rectangular properties of a Rectangle class</a:t>
            </a:r>
          </a:p>
          <a:p>
            <a:pPr lvl="1"/>
            <a:r>
              <a:rPr lang="en-US" dirty="0" smtClean="0"/>
              <a:t>Or maintain a pointer to Rectangle class and calls to rectangle-like methods would be delegated to </a:t>
            </a:r>
            <a:r>
              <a:rPr lang="en-US" dirty="0"/>
              <a:t>R</a:t>
            </a:r>
            <a:r>
              <a:rPr lang="en-US" dirty="0" smtClean="0"/>
              <a:t>ectangle class </a:t>
            </a:r>
          </a:p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Implementation inheritance results in tight coupling between superclass and subclasses</a:t>
            </a:r>
          </a:p>
          <a:p>
            <a:pPr lvl="1"/>
            <a:r>
              <a:rPr lang="en-US" dirty="0" smtClean="0"/>
              <a:t>Delegation can be changed at run time </a:t>
            </a:r>
          </a:p>
          <a:p>
            <a:r>
              <a:rPr lang="en-US" dirty="0" smtClean="0"/>
              <a:t>Disadvantage:</a:t>
            </a:r>
          </a:p>
          <a:p>
            <a:pPr lvl="1"/>
            <a:r>
              <a:rPr lang="en-US" dirty="0" smtClean="0"/>
              <a:t>No language built-in support like inheritance</a:t>
            </a:r>
          </a:p>
          <a:p>
            <a:r>
              <a:rPr lang="en-US" dirty="0" smtClean="0"/>
              <a:t>Selection criteria:</a:t>
            </a:r>
          </a:p>
          <a:p>
            <a:pPr lvl="1"/>
            <a:r>
              <a:rPr lang="en-US" dirty="0" smtClean="0"/>
              <a:t>If a class already inherits one class, but needs functionality of another class in addition, delegation could be useful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48746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3347</TotalTime>
  <Words>601</Words>
  <Application>Microsoft Office PowerPoint</Application>
  <PresentationFormat>On-screen Show (4:3)</PresentationFormat>
  <Paragraphs>102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2</vt:lpstr>
      <vt:lpstr>Plaza</vt:lpstr>
      <vt:lpstr>Object Design</vt:lpstr>
      <vt:lpstr>Goals of Object Design</vt:lpstr>
      <vt:lpstr>Reuse</vt:lpstr>
      <vt:lpstr>How to achieve reuse?</vt:lpstr>
      <vt:lpstr>Specification Inheritance</vt:lpstr>
      <vt:lpstr>Implementation Inheritance</vt:lpstr>
      <vt:lpstr>Liskov Substitution Principle</vt:lpstr>
      <vt:lpstr>Classic Example</vt:lpstr>
      <vt:lpstr>Delegation</vt:lpstr>
      <vt:lpstr>Design Patterns</vt:lpstr>
      <vt:lpstr>Adapter Design Pattern</vt:lpstr>
      <vt:lpstr>Adapter Design Pattern</vt:lpstr>
      <vt:lpstr>Adapter Design Pattern</vt:lpstr>
      <vt:lpstr>Bridge Design Pattern</vt:lpstr>
      <vt:lpstr>Bridge Design Pattern</vt:lpstr>
      <vt:lpstr>Bridge Design Pattern</vt:lpstr>
      <vt:lpstr>Strategy Design Pattern</vt:lpstr>
      <vt:lpstr>Strategy Design Pattern</vt:lpstr>
      <vt:lpstr>Abstract Factory Pattern</vt:lpstr>
      <vt:lpstr>Abstract Factory Design Pattern</vt:lpstr>
      <vt:lpstr>Composite Design Pattern</vt:lpstr>
      <vt:lpstr>Composite Design Pattern</vt:lpstr>
      <vt:lpstr>Selecting Design Patterns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Design</dc:title>
  <dc:creator>GGC</dc:creator>
  <cp:lastModifiedBy>Adrian Heinz</cp:lastModifiedBy>
  <cp:revision>67</cp:revision>
  <dcterms:created xsi:type="dcterms:W3CDTF">2016-06-17T12:38:58Z</dcterms:created>
  <dcterms:modified xsi:type="dcterms:W3CDTF">2018-06-25T11:50:12Z</dcterms:modified>
</cp:coreProperties>
</file>