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546EF3-217B-4B99-A577-01B4B6D9BA72}">
  <a:tblStyle styleId="{CE546EF3-217B-4B99-A577-01B4B6D9BA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Mon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8e5558fd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b8e5558fd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8e5558fd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8e5558fd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883c3f35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883c3f35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Dayna</a:t>
            </a:r>
            <a:endParaRPr/>
          </a:p>
          <a:p>
            <a:pPr indent="0" lvl="0" marL="0" rtl="0" algn="l">
              <a:spcBef>
                <a:spcPts val="0"/>
              </a:spcBef>
              <a:spcAft>
                <a:spcPts val="0"/>
              </a:spcAft>
              <a:buNone/>
            </a:pPr>
            <a:r>
              <a:rPr lang="en"/>
              <a:t>Music Feature Trends</a:t>
            </a:r>
            <a:endParaRPr/>
          </a:p>
          <a:p>
            <a:pPr indent="-298450" lvl="0" marL="457200" rtl="0" algn="l">
              <a:spcBef>
                <a:spcPts val="0"/>
              </a:spcBef>
              <a:spcAft>
                <a:spcPts val="0"/>
              </a:spcAft>
              <a:buSzPts val="1100"/>
              <a:buChar char="●"/>
            </a:pPr>
            <a:r>
              <a:rPr lang="en"/>
              <a:t>Features like </a:t>
            </a:r>
            <a:r>
              <a:rPr lang="en"/>
              <a:t>acoustic ness</a:t>
            </a:r>
            <a:r>
              <a:rPr lang="en"/>
              <a:t> have declined as we look at the mean of the scores ( 0-1), indicating that songs with music in the </a:t>
            </a:r>
            <a:r>
              <a:rPr lang="en"/>
              <a:t>background</a:t>
            </a:r>
            <a:r>
              <a:rPr lang="en"/>
              <a:t> has been more popular as time has gone on.</a:t>
            </a:r>
            <a:endParaRPr/>
          </a:p>
          <a:p>
            <a:pPr indent="-298450" lvl="0" marL="457200" rtl="0" algn="l">
              <a:spcBef>
                <a:spcPts val="0"/>
              </a:spcBef>
              <a:spcAft>
                <a:spcPts val="0"/>
              </a:spcAft>
              <a:buSzPts val="1100"/>
              <a:buChar char="●"/>
            </a:pPr>
            <a:r>
              <a:rPr lang="en"/>
              <a:t>Features such as instrumentalness and spechiness remain low in score compared to other features but have increased over time, indicating that generations are gradually enjoying more songs that have words ( rap, spoken word, rap features, interludes etc.) and more instruments have increased over time</a:t>
            </a:r>
            <a:endParaRPr/>
          </a:p>
          <a:p>
            <a:pPr indent="-298450" lvl="0" marL="457200" rtl="0" algn="l">
              <a:spcBef>
                <a:spcPts val="0"/>
              </a:spcBef>
              <a:spcAft>
                <a:spcPts val="0"/>
              </a:spcAft>
              <a:buSzPts val="1100"/>
              <a:buChar char="●"/>
            </a:pPr>
            <a:r>
              <a:rPr lang="en"/>
              <a:t>Top features in the most recent generations (Millennials, Gen Z, Gen Alpha) include energy, </a:t>
            </a:r>
            <a:r>
              <a:rPr lang="en"/>
              <a:t>danceability</a:t>
            </a:r>
            <a:r>
              <a:rPr lang="en"/>
              <a:t>, valence (postiveness) align with current consumption of music across social media apps like TikTok ( think viral dances and uses in marketing, advertising etc)</a:t>
            </a:r>
            <a:endParaRPr/>
          </a:p>
          <a:p>
            <a:pPr indent="-298450" lvl="0" marL="457200" rtl="0" algn="l">
              <a:spcBef>
                <a:spcPts val="0"/>
              </a:spcBef>
              <a:spcAft>
                <a:spcPts val="0"/>
              </a:spcAft>
              <a:buSzPts val="1100"/>
              <a:buChar char="●"/>
            </a:pPr>
            <a:r>
              <a:rPr lang="en"/>
              <a:t>Lastly we see that while valence has a high score, it has decreased across generations, suggesting that the content of music has </a:t>
            </a:r>
            <a:r>
              <a:rPr lang="en"/>
              <a:t>evolved</a:t>
            </a:r>
            <a:r>
              <a:rPr lang="en"/>
              <a:t> over time that has more than just positivity, alluding too songs now discuss more serious and emotional topics that before</a:t>
            </a:r>
            <a:endParaRPr/>
          </a:p>
          <a:p>
            <a:pPr indent="-298450" lvl="0" marL="457200" rtl="0" algn="l">
              <a:spcBef>
                <a:spcPts val="0"/>
              </a:spcBef>
              <a:spcAft>
                <a:spcPts val="0"/>
              </a:spcAft>
              <a:buSzPts val="1100"/>
              <a:buChar char="●"/>
            </a:pPr>
            <a:r>
              <a:rPr lang="en"/>
              <a:t>Rihanna - Umbrella, 2007 top artist of Gen Z generation0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88cf83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b88cf83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Dayna</a:t>
            </a:r>
            <a:endParaRPr sz="1200">
              <a:solidFill>
                <a:srgbClr val="202124"/>
              </a:solidFill>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 sz="1200">
                <a:solidFill>
                  <a:srgbClr val="202124"/>
                </a:solidFill>
                <a:latin typeface="Proxima Nova"/>
                <a:ea typeface="Proxima Nova"/>
                <a:cs typeface="Proxima Nova"/>
                <a:sym typeface="Proxima Nova"/>
              </a:rPr>
              <a:t>The correlation ‘r’ measures the strength of the linear relationship between two quantitative variables. ‘</a:t>
            </a:r>
            <a:r>
              <a:rPr lang="en" sz="1200">
                <a:solidFill>
                  <a:srgbClr val="040C28"/>
                </a:solidFill>
                <a:latin typeface="Proxima Nova"/>
                <a:ea typeface="Proxima Nova"/>
                <a:cs typeface="Proxima Nova"/>
                <a:sym typeface="Proxima Nova"/>
              </a:rPr>
              <a:t>r’ is always a number between -1 and 1</a:t>
            </a:r>
            <a:r>
              <a:rPr lang="en" sz="1200">
                <a:solidFill>
                  <a:srgbClr val="202124"/>
                </a:solidFill>
                <a:latin typeface="Proxima Nova"/>
                <a:ea typeface="Proxima Nova"/>
                <a:cs typeface="Proxima Nova"/>
                <a:sym typeface="Proxima Nova"/>
              </a:rPr>
              <a:t>. </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r &gt; 0 indicates a positive association.</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The r-value here, while positive, is still a low number suggesting that the correlation is weak.</a:t>
            </a:r>
            <a:endParaRPr sz="1200">
              <a:solidFill>
                <a:srgbClr val="202124"/>
              </a:solidFill>
              <a:latin typeface="Proxima Nova"/>
              <a:ea typeface="Proxima Nova"/>
              <a:cs typeface="Proxima Nova"/>
              <a:sym typeface="Proxima Nova"/>
            </a:endParaRPr>
          </a:p>
          <a:p>
            <a:pPr indent="-304800" lvl="0" marL="4572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The P-value is </a:t>
            </a:r>
            <a:r>
              <a:rPr lang="en" sz="1200">
                <a:solidFill>
                  <a:srgbClr val="040C28"/>
                </a:solidFill>
                <a:latin typeface="Proxima Nova"/>
                <a:ea typeface="Proxima Nova"/>
                <a:cs typeface="Proxima Nova"/>
                <a:sym typeface="Proxima Nova"/>
              </a:rPr>
              <a:t>the probability that you would have found the current result if the correlation coefficient were in fact zero (null hypothesis)</a:t>
            </a:r>
            <a:r>
              <a:rPr lang="en" sz="1200">
                <a:solidFill>
                  <a:srgbClr val="202124"/>
                </a:solidFill>
                <a:latin typeface="Proxima Nova"/>
                <a:ea typeface="Proxima Nova"/>
                <a:cs typeface="Proxima Nova"/>
                <a:sym typeface="Proxima Nova"/>
              </a:rPr>
              <a:t>. If this probability is lower than the conventional 5% (P&lt;0.05) the correlation coefficient is called statistically significant.</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Here, our p-value, while positive, is significantly small indicating that the correlation coefficient is minimally </a:t>
            </a:r>
            <a:r>
              <a:rPr lang="en" sz="1200">
                <a:solidFill>
                  <a:srgbClr val="202124"/>
                </a:solidFill>
                <a:latin typeface="Proxima Nova"/>
                <a:ea typeface="Proxima Nova"/>
                <a:cs typeface="Proxima Nova"/>
                <a:sym typeface="Proxima Nova"/>
              </a:rPr>
              <a:t>statistically</a:t>
            </a:r>
            <a:r>
              <a:rPr lang="en" sz="1200">
                <a:solidFill>
                  <a:srgbClr val="202124"/>
                </a:solidFill>
                <a:latin typeface="Proxima Nova"/>
                <a:ea typeface="Proxima Nova"/>
                <a:cs typeface="Proxima Nova"/>
                <a:sym typeface="Proxima Nova"/>
              </a:rPr>
              <a:t> significant. </a:t>
            </a:r>
            <a:endParaRPr sz="1200">
              <a:solidFill>
                <a:srgbClr val="202124"/>
              </a:solidFill>
              <a:latin typeface="Proxima Nova"/>
              <a:ea typeface="Proxima Nova"/>
              <a:cs typeface="Proxima Nova"/>
              <a:sym typeface="Proxima Nov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8e5558fd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8e5558fd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Dayna</a:t>
            </a:r>
            <a:endParaRPr sz="1200">
              <a:solidFill>
                <a:srgbClr val="202124"/>
              </a:solidFill>
              <a:latin typeface="Proxima Nova"/>
              <a:ea typeface="Proxima Nova"/>
              <a:cs typeface="Proxima Nova"/>
              <a:sym typeface="Proxima Nova"/>
            </a:endParaRPr>
          </a:p>
          <a:p>
            <a:pPr indent="-304800" lvl="0" marL="457200" rtl="0" algn="l">
              <a:spcBef>
                <a:spcPts val="0"/>
              </a:spcBef>
              <a:spcAft>
                <a:spcPts val="0"/>
              </a:spcAft>
              <a:buSzPts val="1200"/>
              <a:buFont typeface="Proxima Nova"/>
              <a:buChar char="●"/>
            </a:pPr>
            <a:r>
              <a:rPr lang="en" sz="1200">
                <a:solidFill>
                  <a:srgbClr val="202124"/>
                </a:solidFill>
                <a:latin typeface="Proxima Nova"/>
                <a:ea typeface="Proxima Nova"/>
                <a:cs typeface="Proxima Nova"/>
                <a:sym typeface="Proxima Nova"/>
              </a:rPr>
              <a:t>The correlation ‘r’ measures the strength of the linear relationship between two quantitative variables. ‘</a:t>
            </a:r>
            <a:r>
              <a:rPr lang="en" sz="1200">
                <a:solidFill>
                  <a:srgbClr val="040C28"/>
                </a:solidFill>
                <a:latin typeface="Proxima Nova"/>
                <a:ea typeface="Proxima Nova"/>
                <a:cs typeface="Proxima Nova"/>
                <a:sym typeface="Proxima Nova"/>
              </a:rPr>
              <a:t>r’ is always a number between -1 and 1</a:t>
            </a:r>
            <a:r>
              <a:rPr lang="en" sz="1200">
                <a:solidFill>
                  <a:srgbClr val="202124"/>
                </a:solidFill>
                <a:latin typeface="Proxima Nova"/>
                <a:ea typeface="Proxima Nova"/>
                <a:cs typeface="Proxima Nova"/>
                <a:sym typeface="Proxima Nova"/>
              </a:rPr>
              <a:t>. </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r &gt; 0 indicates a positive association.</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The r-value here, while positive, is still a low number suggesting that the correlation is weak.</a:t>
            </a:r>
            <a:endParaRPr sz="1200">
              <a:solidFill>
                <a:srgbClr val="202124"/>
              </a:solidFill>
              <a:latin typeface="Proxima Nova"/>
              <a:ea typeface="Proxima Nova"/>
              <a:cs typeface="Proxima Nova"/>
              <a:sym typeface="Proxima Nova"/>
            </a:endParaRPr>
          </a:p>
          <a:p>
            <a:pPr indent="-304800" lvl="0" marL="4572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The P-value is </a:t>
            </a:r>
            <a:r>
              <a:rPr lang="en" sz="1200">
                <a:solidFill>
                  <a:srgbClr val="040C28"/>
                </a:solidFill>
                <a:latin typeface="Proxima Nova"/>
                <a:ea typeface="Proxima Nova"/>
                <a:cs typeface="Proxima Nova"/>
                <a:sym typeface="Proxima Nova"/>
              </a:rPr>
              <a:t>the probability that you would have found the current result if the correlation coefficient were in fact zero (null hypothesis)</a:t>
            </a:r>
            <a:r>
              <a:rPr lang="en" sz="1200">
                <a:solidFill>
                  <a:srgbClr val="202124"/>
                </a:solidFill>
                <a:latin typeface="Proxima Nova"/>
                <a:ea typeface="Proxima Nova"/>
                <a:cs typeface="Proxima Nova"/>
                <a:sym typeface="Proxima Nova"/>
              </a:rPr>
              <a:t>. If this probability is lower than the conventional 5% (P&lt;0.05) the correlation coefficient is called statistically significant.</a:t>
            </a:r>
            <a:endParaRPr sz="1200">
              <a:solidFill>
                <a:srgbClr val="202124"/>
              </a:solidFill>
              <a:latin typeface="Proxima Nova"/>
              <a:ea typeface="Proxima Nova"/>
              <a:cs typeface="Proxima Nova"/>
              <a:sym typeface="Proxima Nova"/>
            </a:endParaRPr>
          </a:p>
          <a:p>
            <a:pPr indent="-304800" lvl="1" marL="914400" rtl="0" algn="l">
              <a:spcBef>
                <a:spcPts val="0"/>
              </a:spcBef>
              <a:spcAft>
                <a:spcPts val="0"/>
              </a:spcAft>
              <a:buClr>
                <a:srgbClr val="202124"/>
              </a:buClr>
              <a:buSzPts val="1200"/>
              <a:buFont typeface="Proxima Nova"/>
              <a:buChar char="○"/>
            </a:pPr>
            <a:r>
              <a:rPr lang="en" sz="1200">
                <a:solidFill>
                  <a:srgbClr val="202124"/>
                </a:solidFill>
                <a:latin typeface="Proxima Nova"/>
                <a:ea typeface="Proxima Nova"/>
                <a:cs typeface="Proxima Nova"/>
                <a:sym typeface="Proxima Nova"/>
              </a:rPr>
              <a:t>Here, our p-value, while positive, is significantly small indicating that the correlation coefficient is minimally statistically significant. </a:t>
            </a:r>
            <a:endParaRPr sz="1200">
              <a:solidFill>
                <a:srgbClr val="202124"/>
              </a:solidFill>
              <a:latin typeface="Proxima Nova"/>
              <a:ea typeface="Proxima Nova"/>
              <a:cs typeface="Proxima Nova"/>
              <a:sym typeface="Proxima Nov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883c3f35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883c3f35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Dayna</a:t>
            </a:r>
            <a:endParaRPr/>
          </a:p>
          <a:p>
            <a:pPr indent="-298450" lvl="0" marL="457200" rtl="0" algn="l">
              <a:spcBef>
                <a:spcPts val="0"/>
              </a:spcBef>
              <a:spcAft>
                <a:spcPts val="0"/>
              </a:spcAft>
              <a:buSzPts val="1100"/>
              <a:buChar char="●"/>
            </a:pPr>
            <a:r>
              <a:rPr lang="en"/>
              <a:t>We see that one feature alone can’t determine the popularity of a single track, but we can infer that if a track has multiple features that popular of the </a:t>
            </a:r>
            <a:r>
              <a:rPr lang="en"/>
              <a:t>generation</a:t>
            </a:r>
            <a:r>
              <a:rPr lang="en"/>
              <a:t> in which a track is released, it will likely draw an audience for consumption. </a:t>
            </a:r>
            <a:endParaRPr/>
          </a:p>
          <a:p>
            <a:pPr indent="-298450" lvl="0" marL="457200" rtl="0" algn="l">
              <a:spcBef>
                <a:spcPts val="0"/>
              </a:spcBef>
              <a:spcAft>
                <a:spcPts val="0"/>
              </a:spcAft>
              <a:buSzPts val="1100"/>
              <a:buChar char="●"/>
            </a:pPr>
            <a:r>
              <a:rPr lang="en"/>
              <a:t>SOngs with these features also do well on TIkTok, Twitch, and are </a:t>
            </a:r>
            <a:r>
              <a:rPr lang="en"/>
              <a:t>background to viral social media trends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883c3f35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883c3f35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883c3f35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883c3f35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883c3f35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883c3f35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Danielle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83c3f3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83c3f3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Danielle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91ccdb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91ccdb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Josh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88da7f2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88da7f2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Josh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883c3f35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883c3f35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Rachel</a:t>
            </a:r>
            <a:endParaRPr/>
          </a:p>
          <a:p>
            <a:pPr indent="0" lvl="0" marL="0" rtl="0" algn="l">
              <a:spcBef>
                <a:spcPts val="0"/>
              </a:spcBef>
              <a:spcAft>
                <a:spcPts val="0"/>
              </a:spcAft>
              <a:buNone/>
            </a:pPr>
            <a:r>
              <a:rPr lang="en"/>
              <a:t>Things to note:</a:t>
            </a:r>
            <a:endParaRPr/>
          </a:p>
          <a:p>
            <a:pPr indent="0" lvl="0" marL="457200" rtl="0" algn="l">
              <a:spcBef>
                <a:spcPts val="0"/>
              </a:spcBef>
              <a:spcAft>
                <a:spcPts val="0"/>
              </a:spcAft>
              <a:buNone/>
            </a:pPr>
            <a:r>
              <a:rPr b="1" i="1" lang="en"/>
              <a:t>Tracks Released in each generation</a:t>
            </a:r>
            <a:r>
              <a:rPr lang="en"/>
              <a:t>:</a:t>
            </a:r>
            <a:endParaRPr/>
          </a:p>
          <a:p>
            <a:pPr indent="-298450" lvl="0" marL="457200" rtl="0" algn="l">
              <a:spcBef>
                <a:spcPts val="0"/>
              </a:spcBef>
              <a:spcAft>
                <a:spcPts val="0"/>
              </a:spcAft>
              <a:buSzPts val="1100"/>
              <a:buAutoNum type="arabicPeriod"/>
            </a:pPr>
            <a:r>
              <a:rPr lang="en"/>
              <a:t>This data is based on streaming information, therefore some track release dates for songs released prior to streaming may be the date the song was </a:t>
            </a:r>
            <a:r>
              <a:rPr lang="en"/>
              <a:t>digitally</a:t>
            </a:r>
            <a:r>
              <a:rPr lang="en"/>
              <a:t> released and not the original release date. We take this into account by not assuming that the lower number of songs released during </a:t>
            </a:r>
            <a:r>
              <a:rPr lang="en"/>
              <a:t>Millennial</a:t>
            </a:r>
            <a:r>
              <a:rPr lang="en"/>
              <a:t>, Gen X, and Baby Boomers are likely higher than what they show and Gen Z and Gen Alpha are more accurate. </a:t>
            </a:r>
            <a:endParaRPr/>
          </a:p>
          <a:p>
            <a:pPr indent="-298450" lvl="0" marL="457200" rtl="0" algn="l">
              <a:spcBef>
                <a:spcPts val="0"/>
              </a:spcBef>
              <a:spcAft>
                <a:spcPts val="0"/>
              </a:spcAft>
              <a:buSzPts val="1100"/>
              <a:buAutoNum type="arabicPeriod"/>
            </a:pPr>
            <a:r>
              <a:rPr lang="en"/>
              <a:t>We can also assume that the number of tracks released in later generations (Millennial, Gen Z, and Gen Alpha) is higher due to there being an increase opportunity to </a:t>
            </a:r>
            <a:r>
              <a:rPr lang="en"/>
              <a:t>independently</a:t>
            </a:r>
            <a:r>
              <a:rPr lang="en"/>
              <a:t> release and self release music (eg. In previous generations, artists had to be signed to a label to record, release, and distribute their music, thus having a higher barrier to entry and in later generations there are more independent ways to release music (  an </a:t>
            </a:r>
            <a:r>
              <a:rPr lang="en"/>
              <a:t>individual</a:t>
            </a:r>
            <a:r>
              <a:rPr lang="en"/>
              <a:t> can upload </a:t>
            </a:r>
            <a:r>
              <a:rPr lang="en"/>
              <a:t>their</a:t>
            </a:r>
            <a:r>
              <a:rPr lang="en"/>
              <a:t> music to Spotify themselves with a lower barrier to entry than being signed to music label)</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b="1" i="1" lang="en"/>
              <a:t>Track Popularity by Generation</a:t>
            </a:r>
            <a:r>
              <a:rPr lang="en"/>
              <a:t>:</a:t>
            </a:r>
            <a:endParaRPr/>
          </a:p>
          <a:p>
            <a:pPr indent="-298450" lvl="0" marL="457200" rtl="0" algn="l">
              <a:spcBef>
                <a:spcPts val="0"/>
              </a:spcBef>
              <a:spcAft>
                <a:spcPts val="0"/>
              </a:spcAft>
              <a:buSzPts val="1100"/>
              <a:buAutoNum type="arabicPeriod"/>
            </a:pPr>
            <a:r>
              <a:rPr lang="en"/>
              <a:t>Track popularity is defined as </a:t>
            </a:r>
            <a:r>
              <a:rPr b="1" lang="en" sz="950">
                <a:solidFill>
                  <a:srgbClr val="3C4043"/>
                </a:solidFill>
              </a:rPr>
              <a:t>The popularity of a track is a value between 0 and 100, with 100 being the most popular</a:t>
            </a:r>
            <a:r>
              <a:rPr lang="en" sz="950">
                <a:solidFill>
                  <a:srgbClr val="3C4043"/>
                </a:solidFill>
              </a:rPr>
              <a:t>. The popularity is calculated by algorithm and is based, in the most part, on the total number of plays the track has had and how recent those plays are. Generally speaking, songs that are being played a lot now will have a higher popularity than songs that were played a lot in the past. Duplicate tracks (e.g. the same track from a single and an album) are rated independently. Artist and album popularity is derived mathematically from track popularity.</a:t>
            </a:r>
            <a:endParaRPr sz="950">
              <a:solidFill>
                <a:srgbClr val="3C4043"/>
              </a:solidFill>
            </a:endParaRPr>
          </a:p>
          <a:p>
            <a:pPr indent="0" lvl="0" marL="914400" rtl="0" algn="l">
              <a:spcBef>
                <a:spcPts val="0"/>
              </a:spcBef>
              <a:spcAft>
                <a:spcPts val="0"/>
              </a:spcAft>
              <a:buNone/>
            </a:pPr>
            <a:r>
              <a:t/>
            </a:r>
            <a:endParaRPr sz="950">
              <a:solidFill>
                <a:srgbClr val="3C4043"/>
              </a:solidFill>
            </a:endParaRPr>
          </a:p>
          <a:p>
            <a:pPr indent="0" lvl="0" marL="0" rtl="0" algn="l">
              <a:spcBef>
                <a:spcPts val="0"/>
              </a:spcBef>
              <a:spcAft>
                <a:spcPts val="0"/>
              </a:spcAft>
              <a:buNone/>
            </a:pPr>
            <a:r>
              <a:rPr lang="en" sz="950">
                <a:solidFill>
                  <a:srgbClr val="3C4043"/>
                </a:solidFill>
              </a:rPr>
              <a:t>	With this in mind, we see that songs released during Gen Z ( in the last few years) have outliers in popularity, likely due to songs that are new and popular and are viral across social media platforms as oppose to songs released in past generations that may have been popular upon release, but are not streamed at a high rate currently. </a:t>
            </a:r>
            <a:endParaRPr sz="950">
              <a:solidFill>
                <a:srgbClr val="3C4043"/>
              </a:solidFill>
            </a:endParaRPr>
          </a:p>
          <a:p>
            <a:pPr indent="-298450" lvl="0" marL="457200" rtl="0" algn="l">
              <a:spcBef>
                <a:spcPts val="0"/>
              </a:spcBef>
              <a:spcAft>
                <a:spcPts val="0"/>
              </a:spcAft>
              <a:buSzPts val="1100"/>
              <a:buAutoNum type="arabicPeriod"/>
            </a:pPr>
            <a:r>
              <a:rPr lang="en"/>
              <a:t>We also see that the mean of popular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9160b1d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9160b1d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Iryna</a:t>
            </a:r>
            <a:endParaRPr/>
          </a:p>
          <a:p>
            <a:pPr indent="0" lvl="0" marL="0" rtl="0" algn="l">
              <a:spcBef>
                <a:spcPts val="0"/>
              </a:spcBef>
              <a:spcAft>
                <a:spcPts val="0"/>
              </a:spcAft>
              <a:buNone/>
            </a:pPr>
            <a:r>
              <a:rPr lang="en"/>
              <a:t>Genres count have increased over time</a:t>
            </a: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Genre count</a:t>
            </a:r>
            <a:endParaRPr b="1"/>
          </a:p>
          <a:p>
            <a:pPr indent="0" lvl="0" marL="0" rtl="0" algn="l">
              <a:spcBef>
                <a:spcPts val="0"/>
              </a:spcBef>
              <a:spcAft>
                <a:spcPts val="0"/>
              </a:spcAft>
              <a:buNone/>
            </a:pPr>
            <a:r>
              <a:rPr lang="en"/>
              <a:t>Baby Boomers ~29 </a:t>
            </a:r>
            <a:endParaRPr/>
          </a:p>
          <a:p>
            <a:pPr indent="0" lvl="0" marL="0" rtl="0" algn="l">
              <a:spcBef>
                <a:spcPts val="0"/>
              </a:spcBef>
              <a:spcAft>
                <a:spcPts val="0"/>
              </a:spcAft>
              <a:buNone/>
            </a:pPr>
            <a:r>
              <a:rPr lang="en"/>
              <a:t>Gen X ~ 60</a:t>
            </a:r>
            <a:endParaRPr/>
          </a:p>
          <a:p>
            <a:pPr indent="0" lvl="0" marL="0" rtl="0" algn="l">
              <a:spcBef>
                <a:spcPts val="0"/>
              </a:spcBef>
              <a:spcAft>
                <a:spcPts val="0"/>
              </a:spcAft>
              <a:buNone/>
            </a:pPr>
            <a:r>
              <a:rPr lang="en"/>
              <a:t>Millennial ~ 90</a:t>
            </a:r>
            <a:endParaRPr/>
          </a:p>
          <a:p>
            <a:pPr indent="0" lvl="0" marL="0" rtl="0" algn="l">
              <a:spcBef>
                <a:spcPts val="0"/>
              </a:spcBef>
              <a:spcAft>
                <a:spcPts val="0"/>
              </a:spcAft>
              <a:buNone/>
            </a:pPr>
            <a:r>
              <a:rPr lang="en"/>
              <a:t>Gen Z - 105</a:t>
            </a:r>
            <a:endParaRPr/>
          </a:p>
          <a:p>
            <a:pPr indent="0" lvl="0" marL="0" rtl="0" algn="l">
              <a:spcBef>
                <a:spcPts val="0"/>
              </a:spcBef>
              <a:spcAft>
                <a:spcPts val="0"/>
              </a:spcAft>
              <a:buNone/>
            </a:pPr>
            <a:r>
              <a:rPr lang="en"/>
              <a:t>Gen Alpha - 110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in each listening generation, the top 5 genres changes over time indicating that music tastes evolve over time or merge to produce similar genres that are influenced by one another. Spotify defines their genres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88da7f278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88da7f278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Speaker: Iryna</a:t>
            </a:r>
            <a:endParaRPr/>
          </a:p>
          <a:p>
            <a:pPr indent="0" lvl="0" marL="0" rtl="0" algn="l">
              <a:spcBef>
                <a:spcPts val="0"/>
              </a:spcBef>
              <a:spcAft>
                <a:spcPts val="0"/>
              </a:spcAft>
              <a:buNone/>
            </a:pPr>
            <a:r>
              <a:rPr lang="en"/>
              <a:t>Genres count have increased over time</a:t>
            </a: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Genre count</a:t>
            </a:r>
            <a:endParaRPr b="1"/>
          </a:p>
          <a:p>
            <a:pPr indent="0" lvl="0" marL="0" rtl="0" algn="l">
              <a:spcBef>
                <a:spcPts val="0"/>
              </a:spcBef>
              <a:spcAft>
                <a:spcPts val="0"/>
              </a:spcAft>
              <a:buNone/>
            </a:pPr>
            <a:r>
              <a:rPr lang="en"/>
              <a:t>Baby Boomers - </a:t>
            </a:r>
            <a:endParaRPr/>
          </a:p>
          <a:p>
            <a:pPr indent="0" lvl="0" marL="0" rtl="0" algn="l">
              <a:spcBef>
                <a:spcPts val="0"/>
              </a:spcBef>
              <a:spcAft>
                <a:spcPts val="0"/>
              </a:spcAft>
              <a:buNone/>
            </a:pPr>
            <a:r>
              <a:rPr lang="en"/>
              <a:t>Gen X - </a:t>
            </a:r>
            <a:endParaRPr/>
          </a:p>
          <a:p>
            <a:pPr indent="0" lvl="0" marL="0" rtl="0" algn="l">
              <a:spcBef>
                <a:spcPts val="0"/>
              </a:spcBef>
              <a:spcAft>
                <a:spcPts val="0"/>
              </a:spcAft>
              <a:buNone/>
            </a:pPr>
            <a:r>
              <a:rPr lang="en"/>
              <a:t>Millennial - </a:t>
            </a:r>
            <a:endParaRPr/>
          </a:p>
          <a:p>
            <a:pPr indent="0" lvl="0" marL="0" rtl="0" algn="l">
              <a:spcBef>
                <a:spcPts val="0"/>
              </a:spcBef>
              <a:spcAft>
                <a:spcPts val="0"/>
              </a:spcAft>
              <a:buNone/>
            </a:pPr>
            <a:r>
              <a:rPr lang="en"/>
              <a:t>Gen Z - </a:t>
            </a:r>
            <a:endParaRPr/>
          </a:p>
          <a:p>
            <a:pPr indent="0" lvl="0" marL="0" rtl="0" algn="l">
              <a:spcBef>
                <a:spcPts val="0"/>
              </a:spcBef>
              <a:spcAft>
                <a:spcPts val="0"/>
              </a:spcAft>
              <a:buNone/>
            </a:pPr>
            <a:r>
              <a:rPr lang="en"/>
              <a:t>Gen Alpha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in each listening generation, the top 5 genres changes over time indicating that music tastes evolve over time or merge to produce similar genres that are influenced by one another. Spotify defines their </a:t>
            </a:r>
            <a:r>
              <a:rPr lang="en"/>
              <a:t>genres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8e5558f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8e5558f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newsroom.spotify.com/company-info/" TargetMode="External"/><Relationship Id="rId4" Type="http://schemas.openxmlformats.org/officeDocument/2006/relationships/hyperlink" Target="https://developer.spotify.com/documentation/web-api" TargetMode="External"/><Relationship Id="rId5" Type="http://schemas.openxmlformats.org/officeDocument/2006/relationships/hyperlink" Target="https://www.kaggle.com/datasets/maharshipandya/-spotify-tracks-dataset?resource=download" TargetMode="External"/><Relationship Id="rId6" Type="http://schemas.openxmlformats.org/officeDocument/2006/relationships/slide" Target="/ppt/slid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killthedj.com/spotify-makes-up-music-genres/#:~:text=To%20the%20Spotify%20algorithm%2C%20an,t%20hesitate%20to%20create%20one." TargetMode="Externa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22.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hyperlink" Target="https://killthedj.com/spotify-makes-up-music-genres/#:~:text=To%20the%20Spotify%20algorithm%2C%20an,t%20hesitate%20to%20create%20o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Music Trends Through the Generations</a:t>
            </a:r>
            <a:endParaRPr/>
          </a:p>
        </p:txBody>
      </p:sp>
      <p:sp>
        <p:nvSpPr>
          <p:cNvPr id="60" name="Google Shape;60;p13"/>
          <p:cNvSpPr txBox="1"/>
          <p:nvPr>
            <p:ph idx="1" type="subTitle"/>
          </p:nvPr>
        </p:nvSpPr>
        <p:spPr>
          <a:xfrm>
            <a:off x="510450" y="3182349"/>
            <a:ext cx="8123100" cy="1293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505"/>
              <a:t>Dayna Cole </a:t>
            </a:r>
            <a:endParaRPr b="1" sz="1505"/>
          </a:p>
          <a:p>
            <a:pPr indent="0" lvl="0" marL="0" rtl="0" algn="l">
              <a:lnSpc>
                <a:spcPct val="95000"/>
              </a:lnSpc>
              <a:spcBef>
                <a:spcPts val="0"/>
              </a:spcBef>
              <a:spcAft>
                <a:spcPts val="0"/>
              </a:spcAft>
              <a:buNone/>
            </a:pPr>
            <a:r>
              <a:rPr b="1" lang="en" sz="1505"/>
              <a:t>Joshua Covarrubias </a:t>
            </a:r>
            <a:endParaRPr b="1" sz="1505"/>
          </a:p>
          <a:p>
            <a:pPr indent="0" lvl="0" marL="0" rtl="0" algn="l">
              <a:lnSpc>
                <a:spcPct val="95000"/>
              </a:lnSpc>
              <a:spcBef>
                <a:spcPts val="0"/>
              </a:spcBef>
              <a:spcAft>
                <a:spcPts val="0"/>
              </a:spcAft>
              <a:buNone/>
            </a:pPr>
            <a:r>
              <a:rPr b="1" lang="en" sz="1505"/>
              <a:t>Rachel Taylor  </a:t>
            </a:r>
            <a:endParaRPr b="1" sz="1505"/>
          </a:p>
          <a:p>
            <a:pPr indent="0" lvl="0" marL="0" rtl="0" algn="l">
              <a:lnSpc>
                <a:spcPct val="95000"/>
              </a:lnSpc>
              <a:spcBef>
                <a:spcPts val="0"/>
              </a:spcBef>
              <a:spcAft>
                <a:spcPts val="0"/>
              </a:spcAft>
              <a:buNone/>
            </a:pPr>
            <a:r>
              <a:rPr b="1" lang="en" sz="1505"/>
              <a:t>Iryna Vitkovych </a:t>
            </a:r>
            <a:endParaRPr b="1" sz="1505"/>
          </a:p>
          <a:p>
            <a:pPr indent="0" lvl="0" marL="0" rtl="0" algn="l">
              <a:lnSpc>
                <a:spcPct val="95000"/>
              </a:lnSpc>
              <a:spcBef>
                <a:spcPts val="0"/>
              </a:spcBef>
              <a:spcAft>
                <a:spcPts val="0"/>
              </a:spcAft>
              <a:buNone/>
            </a:pPr>
            <a:r>
              <a:rPr b="1" lang="en" sz="1505"/>
              <a:t>Danielle Woodworth </a:t>
            </a:r>
            <a:endParaRPr b="1" sz="2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Artist Genres</a:t>
            </a:r>
            <a:endParaRPr/>
          </a:p>
        </p:txBody>
      </p:sp>
      <p:sp>
        <p:nvSpPr>
          <p:cNvPr id="148" name="Google Shape;14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258250" y="1095050"/>
            <a:ext cx="2578100" cy="3884276"/>
          </a:xfrm>
          <a:prstGeom prst="rect">
            <a:avLst/>
          </a:prstGeom>
          <a:noFill/>
          <a:ln>
            <a:noFill/>
          </a:ln>
        </p:spPr>
      </p:pic>
      <p:pic>
        <p:nvPicPr>
          <p:cNvPr id="150" name="Google Shape;150;p22"/>
          <p:cNvPicPr preferRelativeResize="0"/>
          <p:nvPr/>
        </p:nvPicPr>
        <p:blipFill>
          <a:blip r:embed="rId4">
            <a:alphaModFix/>
          </a:blip>
          <a:stretch>
            <a:fillRect/>
          </a:stretch>
        </p:blipFill>
        <p:spPr>
          <a:xfrm>
            <a:off x="3450662" y="1126700"/>
            <a:ext cx="2450923" cy="3820974"/>
          </a:xfrm>
          <a:prstGeom prst="rect">
            <a:avLst/>
          </a:prstGeom>
          <a:noFill/>
          <a:ln>
            <a:noFill/>
          </a:ln>
        </p:spPr>
      </p:pic>
      <p:pic>
        <p:nvPicPr>
          <p:cNvPr id="151" name="Google Shape;151;p22"/>
          <p:cNvPicPr preferRelativeResize="0"/>
          <p:nvPr/>
        </p:nvPicPr>
        <p:blipFill>
          <a:blip r:embed="rId5">
            <a:alphaModFix/>
          </a:blip>
          <a:stretch>
            <a:fillRect/>
          </a:stretch>
        </p:blipFill>
        <p:spPr>
          <a:xfrm>
            <a:off x="6515872" y="1126700"/>
            <a:ext cx="2316435" cy="36113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Artist Genres (cont.)</a:t>
            </a:r>
            <a:endParaRPr/>
          </a:p>
        </p:txBody>
      </p:sp>
      <p:sp>
        <p:nvSpPr>
          <p:cNvPr id="157" name="Google Shape;15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3"/>
          <p:cNvPicPr preferRelativeResize="0"/>
          <p:nvPr/>
        </p:nvPicPr>
        <p:blipFill>
          <a:blip r:embed="rId3">
            <a:alphaModFix/>
          </a:blip>
          <a:stretch>
            <a:fillRect/>
          </a:stretch>
        </p:blipFill>
        <p:spPr>
          <a:xfrm>
            <a:off x="705075" y="1076050"/>
            <a:ext cx="2460080" cy="3820975"/>
          </a:xfrm>
          <a:prstGeom prst="rect">
            <a:avLst/>
          </a:prstGeom>
          <a:noFill/>
          <a:ln>
            <a:noFill/>
          </a:ln>
        </p:spPr>
      </p:pic>
      <p:pic>
        <p:nvPicPr>
          <p:cNvPr id="159" name="Google Shape;159;p23"/>
          <p:cNvPicPr preferRelativeResize="0"/>
          <p:nvPr/>
        </p:nvPicPr>
        <p:blipFill>
          <a:blip r:embed="rId4">
            <a:alphaModFix/>
          </a:blip>
          <a:stretch>
            <a:fillRect/>
          </a:stretch>
        </p:blipFill>
        <p:spPr>
          <a:xfrm>
            <a:off x="4550867" y="1076050"/>
            <a:ext cx="2535872"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Music Features across Generations</a:t>
            </a:r>
            <a:endParaRPr/>
          </a:p>
        </p:txBody>
      </p:sp>
      <p:pic>
        <p:nvPicPr>
          <p:cNvPr id="165" name="Google Shape;165;p24"/>
          <p:cNvPicPr preferRelativeResize="0"/>
          <p:nvPr/>
        </p:nvPicPr>
        <p:blipFill>
          <a:blip r:embed="rId3">
            <a:alphaModFix/>
          </a:blip>
          <a:stretch>
            <a:fillRect/>
          </a:stretch>
        </p:blipFill>
        <p:spPr>
          <a:xfrm>
            <a:off x="1518737" y="1640600"/>
            <a:ext cx="5899625" cy="3413200"/>
          </a:xfrm>
          <a:prstGeom prst="rect">
            <a:avLst/>
          </a:prstGeom>
          <a:noFill/>
          <a:ln>
            <a:noFill/>
          </a:ln>
        </p:spPr>
      </p:pic>
      <p:sp>
        <p:nvSpPr>
          <p:cNvPr id="166" name="Google Shape;166;p24"/>
          <p:cNvSpPr txBox="1"/>
          <p:nvPr>
            <p:ph idx="1" type="body"/>
          </p:nvPr>
        </p:nvSpPr>
        <p:spPr>
          <a:xfrm>
            <a:off x="208250"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Because we want to understand and potentially predict what music will sound like in the next generation, we look at what </a:t>
            </a:r>
            <a:r>
              <a:rPr lang="en"/>
              <a:t>types</a:t>
            </a:r>
            <a:r>
              <a:rPr lang="en"/>
              <a:t> of features of tracks are popular now and in the past.  </a:t>
            </a:r>
            <a:r>
              <a:rPr lang="en"/>
              <a:t> </a:t>
            </a:r>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and Testing </a:t>
            </a:r>
            <a:endParaRPr/>
          </a:p>
          <a:p>
            <a:pPr indent="0" lvl="0" marL="0" rtl="0" algn="l">
              <a:spcBef>
                <a:spcPts val="0"/>
              </a:spcBef>
              <a:spcAft>
                <a:spcPts val="0"/>
              </a:spcAft>
              <a:buNone/>
            </a:pPr>
            <a:r>
              <a:t/>
            </a:r>
            <a:endParaRPr/>
          </a:p>
        </p:txBody>
      </p:sp>
      <p:pic>
        <p:nvPicPr>
          <p:cNvPr id="173" name="Google Shape;173;p25"/>
          <p:cNvPicPr preferRelativeResize="0"/>
          <p:nvPr/>
        </p:nvPicPr>
        <p:blipFill>
          <a:blip r:embed="rId3">
            <a:alphaModFix/>
          </a:blip>
          <a:stretch>
            <a:fillRect/>
          </a:stretch>
        </p:blipFill>
        <p:spPr>
          <a:xfrm>
            <a:off x="1182400" y="954100"/>
            <a:ext cx="6379675" cy="2944450"/>
          </a:xfrm>
          <a:prstGeom prst="rect">
            <a:avLst/>
          </a:prstGeom>
          <a:noFill/>
          <a:ln>
            <a:noFill/>
          </a:ln>
        </p:spPr>
      </p:pic>
      <p:sp>
        <p:nvSpPr>
          <p:cNvPr id="174" name="Google Shape;174;p25"/>
          <p:cNvSpPr txBox="1"/>
          <p:nvPr/>
        </p:nvSpPr>
        <p:spPr>
          <a:xfrm>
            <a:off x="123150" y="3898550"/>
            <a:ext cx="88977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Proxima Nova"/>
                <a:ea typeface="Proxima Nova"/>
                <a:cs typeface="Proxima Nova"/>
                <a:sym typeface="Proxima Nova"/>
              </a:rPr>
              <a:t>We also look to see how one of the high rated features, </a:t>
            </a:r>
            <a:r>
              <a:rPr lang="en" sz="1600">
                <a:solidFill>
                  <a:schemeClr val="accent3"/>
                </a:solidFill>
                <a:latin typeface="Proxima Nova"/>
                <a:ea typeface="Proxima Nova"/>
                <a:cs typeface="Proxima Nova"/>
                <a:sym typeface="Proxima Nova"/>
              </a:rPr>
              <a:t>danceability</a:t>
            </a:r>
            <a:r>
              <a:rPr lang="en" sz="1600">
                <a:solidFill>
                  <a:schemeClr val="accent3"/>
                </a:solidFill>
                <a:latin typeface="Proxima Nova"/>
                <a:ea typeface="Proxima Nova"/>
                <a:cs typeface="Proxima Nova"/>
                <a:sym typeface="Proxima Nova"/>
              </a:rPr>
              <a:t>, correlates to a track’s popularity. Based on the results of the regression, we see that one feature of a track alone does not </a:t>
            </a:r>
            <a:r>
              <a:rPr lang="en" sz="1600">
                <a:solidFill>
                  <a:schemeClr val="accent3"/>
                </a:solidFill>
                <a:latin typeface="Proxima Nova"/>
                <a:ea typeface="Proxima Nova"/>
                <a:cs typeface="Proxima Nova"/>
                <a:sym typeface="Proxima Nova"/>
              </a:rPr>
              <a:t>necessarily</a:t>
            </a:r>
            <a:r>
              <a:rPr lang="en" sz="1600">
                <a:solidFill>
                  <a:schemeClr val="accent3"/>
                </a:solidFill>
                <a:latin typeface="Proxima Nova"/>
                <a:ea typeface="Proxima Nova"/>
                <a:cs typeface="Proxima Nova"/>
                <a:sym typeface="Proxima Nova"/>
              </a:rPr>
              <a:t> warrant a popular song. Thus thinking that what makes a song popular is a combination of a song’s features, the time in which it was released. </a:t>
            </a:r>
            <a:endParaRPr sz="1600">
              <a:solidFill>
                <a:schemeClr val="accent3"/>
              </a:solidFill>
              <a:latin typeface="Proxima Nova"/>
              <a:ea typeface="Proxima Nova"/>
              <a:cs typeface="Proxima Nova"/>
              <a:sym typeface="Proxima Nova"/>
            </a:endParaRPr>
          </a:p>
        </p:txBody>
      </p:sp>
      <p:sp>
        <p:nvSpPr>
          <p:cNvPr id="175" name="Google Shape;175;p25"/>
          <p:cNvSpPr txBox="1"/>
          <p:nvPr/>
        </p:nvSpPr>
        <p:spPr>
          <a:xfrm>
            <a:off x="7153600" y="1285875"/>
            <a:ext cx="1847400" cy="168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The </a:t>
            </a:r>
            <a:r>
              <a:rPr b="1" lang="en" sz="1000">
                <a:highlight>
                  <a:srgbClr val="FFFFFF"/>
                </a:highlight>
                <a:latin typeface="Courier New"/>
                <a:ea typeface="Courier New"/>
                <a:cs typeface="Courier New"/>
                <a:sym typeface="Courier New"/>
              </a:rPr>
              <a:t>Correlation Coefficient</a:t>
            </a:r>
            <a:r>
              <a:rPr lang="en" sz="1000">
                <a:highlight>
                  <a:srgbClr val="FFFFFF"/>
                </a:highlight>
                <a:latin typeface="Courier New"/>
                <a:ea typeface="Courier New"/>
                <a:cs typeface="Courier New"/>
                <a:sym typeface="Courier New"/>
              </a:rPr>
              <a:t> is: 0.02</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The </a:t>
            </a:r>
            <a:r>
              <a:rPr b="1" lang="en" sz="1000">
                <a:highlight>
                  <a:srgbClr val="FFFFFF"/>
                </a:highlight>
                <a:latin typeface="Courier New"/>
                <a:ea typeface="Courier New"/>
                <a:cs typeface="Courier New"/>
                <a:sym typeface="Courier New"/>
              </a:rPr>
              <a:t>r-value</a:t>
            </a:r>
            <a:r>
              <a:rPr lang="en" sz="1000">
                <a:highlight>
                  <a:srgbClr val="FFFFFF"/>
                </a:highlight>
                <a:latin typeface="Courier New"/>
                <a:ea typeface="Courier New"/>
                <a:cs typeface="Courier New"/>
                <a:sym typeface="Courier New"/>
              </a:rPr>
              <a:t> is: 0.00051</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00">
                <a:highlight>
                  <a:srgbClr val="FFFFFF"/>
                </a:highlight>
                <a:latin typeface="Courier New"/>
                <a:ea typeface="Courier New"/>
                <a:cs typeface="Courier New"/>
                <a:sym typeface="Courier New"/>
              </a:rPr>
              <a:t>The </a:t>
            </a:r>
            <a:r>
              <a:rPr b="1" lang="en" sz="1000">
                <a:highlight>
                  <a:srgbClr val="FFFFFF"/>
                </a:highlight>
                <a:latin typeface="Courier New"/>
                <a:ea typeface="Courier New"/>
                <a:cs typeface="Courier New"/>
                <a:sym typeface="Courier New"/>
              </a:rPr>
              <a:t>p-value</a:t>
            </a:r>
            <a:r>
              <a:rPr lang="en" sz="1000">
                <a:highlight>
                  <a:srgbClr val="FFFFFF"/>
                </a:highlight>
                <a:latin typeface="Courier New"/>
                <a:ea typeface="Courier New"/>
                <a:cs typeface="Courier New"/>
                <a:sym typeface="Courier New"/>
              </a:rPr>
              <a:t> is: (3.4233363449656103e-10, 5)</a:t>
            </a:r>
            <a:endParaRPr sz="1800">
              <a:solidFill>
                <a:schemeClr val="accent3"/>
              </a:solidFill>
              <a:latin typeface="Proxima Nova"/>
              <a:ea typeface="Proxima Nova"/>
              <a:cs typeface="Proxima Nova"/>
              <a:sym typeface="Proxima Nova"/>
            </a:endParaRPr>
          </a:p>
        </p:txBody>
      </p:sp>
      <p:sp>
        <p:nvSpPr>
          <p:cNvPr id="176" name="Google Shape;17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and Testing Cont’d </a:t>
            </a:r>
            <a:endParaRPr/>
          </a:p>
          <a:p>
            <a:pPr indent="0" lvl="0" marL="0" rtl="0" algn="l">
              <a:spcBef>
                <a:spcPts val="0"/>
              </a:spcBef>
              <a:spcAft>
                <a:spcPts val="0"/>
              </a:spcAft>
              <a:buNone/>
            </a:pPr>
            <a:r>
              <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6"/>
          <p:cNvSpPr txBox="1"/>
          <p:nvPr/>
        </p:nvSpPr>
        <p:spPr>
          <a:xfrm>
            <a:off x="123150" y="3338800"/>
            <a:ext cx="5462700" cy="13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Proxima Nova"/>
                <a:ea typeface="Proxima Nova"/>
                <a:cs typeface="Proxima Nova"/>
                <a:sym typeface="Proxima Nova"/>
              </a:rPr>
              <a:t>When we look at the Top 100 songs streamed each year since 2022, we see the top features across generations ( Danceability, Energy, Valence) are clustered </a:t>
            </a:r>
            <a:r>
              <a:rPr lang="en">
                <a:solidFill>
                  <a:schemeClr val="accent3"/>
                </a:solidFill>
                <a:latin typeface="Proxima Nova"/>
                <a:ea typeface="Proxima Nova"/>
                <a:cs typeface="Proxima Nova"/>
                <a:sym typeface="Proxima Nova"/>
              </a:rPr>
              <a:t>similarly</a:t>
            </a:r>
            <a:r>
              <a:rPr lang="en">
                <a:solidFill>
                  <a:schemeClr val="accent3"/>
                </a:solidFill>
                <a:latin typeface="Proxima Nova"/>
                <a:ea typeface="Proxima Nova"/>
                <a:cs typeface="Proxima Nova"/>
                <a:sym typeface="Proxima Nova"/>
              </a:rPr>
              <a:t> with high scores of the features all having </a:t>
            </a:r>
            <a:r>
              <a:rPr lang="en">
                <a:solidFill>
                  <a:schemeClr val="accent3"/>
                </a:solidFill>
                <a:latin typeface="Proxima Nova"/>
                <a:ea typeface="Proxima Nova"/>
                <a:cs typeface="Proxima Nova"/>
                <a:sym typeface="Proxima Nova"/>
              </a:rPr>
              <a:t>similar</a:t>
            </a:r>
            <a:r>
              <a:rPr lang="en">
                <a:solidFill>
                  <a:schemeClr val="accent3"/>
                </a:solidFill>
                <a:latin typeface="Proxima Nova"/>
                <a:ea typeface="Proxima Nova"/>
                <a:cs typeface="Proxima Nova"/>
                <a:sym typeface="Proxima Nova"/>
              </a:rPr>
              <a:t> popularity scores ( between ~77-85). Also aligning with the less favorable features like Speechiness and Acousticness having low scores when attributed to a song with a favorable popularity score.</a:t>
            </a:r>
            <a:endParaRPr>
              <a:solidFill>
                <a:schemeClr val="accent3"/>
              </a:solidFill>
              <a:latin typeface="Proxima Nova"/>
              <a:ea typeface="Proxima Nova"/>
              <a:cs typeface="Proxima Nova"/>
              <a:sym typeface="Proxima Nova"/>
            </a:endParaRPr>
          </a:p>
        </p:txBody>
      </p:sp>
      <p:pic>
        <p:nvPicPr>
          <p:cNvPr id="184" name="Google Shape;184;p26"/>
          <p:cNvPicPr preferRelativeResize="0"/>
          <p:nvPr/>
        </p:nvPicPr>
        <p:blipFill rotWithShape="1">
          <a:blip r:embed="rId3">
            <a:alphaModFix/>
          </a:blip>
          <a:srcRect b="-1599" l="3342" r="7292" t="2844"/>
          <a:stretch/>
        </p:blipFill>
        <p:spPr>
          <a:xfrm>
            <a:off x="123150" y="1099425"/>
            <a:ext cx="2479062" cy="2050300"/>
          </a:xfrm>
          <a:prstGeom prst="rect">
            <a:avLst/>
          </a:prstGeom>
          <a:noFill/>
          <a:ln>
            <a:noFill/>
          </a:ln>
        </p:spPr>
      </p:pic>
      <p:pic>
        <p:nvPicPr>
          <p:cNvPr id="185" name="Google Shape;185;p26"/>
          <p:cNvPicPr preferRelativeResize="0"/>
          <p:nvPr/>
        </p:nvPicPr>
        <p:blipFill rotWithShape="1">
          <a:blip r:embed="rId4">
            <a:alphaModFix/>
          </a:blip>
          <a:srcRect b="0" l="3017" r="8744" t="6375"/>
          <a:stretch/>
        </p:blipFill>
        <p:spPr>
          <a:xfrm>
            <a:off x="2830256" y="1099425"/>
            <a:ext cx="2714418" cy="2157675"/>
          </a:xfrm>
          <a:prstGeom prst="rect">
            <a:avLst/>
          </a:prstGeom>
          <a:noFill/>
          <a:ln>
            <a:noFill/>
          </a:ln>
        </p:spPr>
      </p:pic>
      <p:pic>
        <p:nvPicPr>
          <p:cNvPr id="186" name="Google Shape;186;p26"/>
          <p:cNvPicPr preferRelativeResize="0"/>
          <p:nvPr/>
        </p:nvPicPr>
        <p:blipFill rotWithShape="1">
          <a:blip r:embed="rId5">
            <a:alphaModFix/>
          </a:blip>
          <a:srcRect b="0" l="3081" r="7079" t="5249"/>
          <a:stretch/>
        </p:blipFill>
        <p:spPr>
          <a:xfrm>
            <a:off x="5772725" y="2676080"/>
            <a:ext cx="2927774" cy="2308745"/>
          </a:xfrm>
          <a:prstGeom prst="rect">
            <a:avLst/>
          </a:prstGeom>
          <a:noFill/>
          <a:ln>
            <a:noFill/>
          </a:ln>
        </p:spPr>
      </p:pic>
      <p:pic>
        <p:nvPicPr>
          <p:cNvPr id="187" name="Google Shape;187;p26"/>
          <p:cNvPicPr preferRelativeResize="0"/>
          <p:nvPr/>
        </p:nvPicPr>
        <p:blipFill rotWithShape="1">
          <a:blip r:embed="rId6">
            <a:alphaModFix/>
          </a:blip>
          <a:srcRect b="0" l="2008" r="0" t="0"/>
          <a:stretch/>
        </p:blipFill>
        <p:spPr>
          <a:xfrm>
            <a:off x="5904525" y="163761"/>
            <a:ext cx="2927774" cy="2233788"/>
          </a:xfrm>
          <a:prstGeom prst="rect">
            <a:avLst/>
          </a:prstGeom>
          <a:noFill/>
          <a:ln>
            <a:noFill/>
          </a:ln>
        </p:spPr>
      </p:pic>
      <p:sp>
        <p:nvSpPr>
          <p:cNvPr id="188" name="Google Shape;188;p26"/>
          <p:cNvSpPr txBox="1"/>
          <p:nvPr/>
        </p:nvSpPr>
        <p:spPr>
          <a:xfrm>
            <a:off x="454100" y="1023225"/>
            <a:ext cx="2016300" cy="2166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800">
                <a:solidFill>
                  <a:schemeClr val="dk1"/>
                </a:solidFill>
                <a:latin typeface="Proxima Nova"/>
                <a:ea typeface="Proxima Nova"/>
                <a:cs typeface="Proxima Nova"/>
                <a:sym typeface="Proxima Nova"/>
              </a:rPr>
              <a:t>Danceability vs. Popularity</a:t>
            </a:r>
            <a:endParaRPr b="1" sz="800">
              <a:solidFill>
                <a:schemeClr val="dk1"/>
              </a:solidFill>
              <a:latin typeface="Proxima Nova"/>
              <a:ea typeface="Proxima Nova"/>
              <a:cs typeface="Proxima Nova"/>
              <a:sym typeface="Proxima Nova"/>
            </a:endParaRPr>
          </a:p>
        </p:txBody>
      </p:sp>
      <p:sp>
        <p:nvSpPr>
          <p:cNvPr id="189" name="Google Shape;189;p26"/>
          <p:cNvSpPr/>
          <p:nvPr/>
        </p:nvSpPr>
        <p:spPr>
          <a:xfrm>
            <a:off x="311700" y="1245325"/>
            <a:ext cx="1149000" cy="843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0" name="Google Shape;190;p26"/>
          <p:cNvSpPr/>
          <p:nvPr/>
        </p:nvSpPr>
        <p:spPr>
          <a:xfrm>
            <a:off x="6193950" y="445025"/>
            <a:ext cx="1149000" cy="843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1" name="Google Shape;191;p26"/>
          <p:cNvSpPr/>
          <p:nvPr/>
        </p:nvSpPr>
        <p:spPr>
          <a:xfrm>
            <a:off x="6017150" y="3894100"/>
            <a:ext cx="1149000" cy="843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2" name="Google Shape;192;p26"/>
          <p:cNvSpPr/>
          <p:nvPr/>
        </p:nvSpPr>
        <p:spPr>
          <a:xfrm>
            <a:off x="2970300" y="2256550"/>
            <a:ext cx="1149000" cy="843000"/>
          </a:xfrm>
          <a:prstGeom prst="ellipse">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98" name="Google Shape;19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Based on the trends of popular genres that transcend generations, as well as the measurement of various track features in each generation we believe we can predict the common trends for the </a:t>
            </a:r>
            <a:r>
              <a:rPr lang="en"/>
              <a:t>next generation of music listeners</a:t>
            </a:r>
            <a:endParaRPr/>
          </a:p>
        </p:txBody>
      </p:sp>
      <p:graphicFrame>
        <p:nvGraphicFramePr>
          <p:cNvPr id="199" name="Google Shape;199;p27"/>
          <p:cNvGraphicFramePr/>
          <p:nvPr/>
        </p:nvGraphicFramePr>
        <p:xfrm>
          <a:off x="1987575" y="2923850"/>
          <a:ext cx="3000000" cy="3000000"/>
        </p:xfrm>
        <a:graphic>
          <a:graphicData uri="http://schemas.openxmlformats.org/drawingml/2006/table">
            <a:tbl>
              <a:tblPr>
                <a:noFill/>
                <a:tableStyleId>{CE546EF3-217B-4B99-A577-01B4B6D9BA72}</a:tableStyleId>
              </a:tblPr>
              <a:tblGrid>
                <a:gridCol w="1447800"/>
                <a:gridCol w="1447800"/>
                <a:gridCol w="1447800"/>
              </a:tblGrid>
              <a:tr h="550450">
                <a:tc>
                  <a:txBody>
                    <a:bodyPr/>
                    <a:lstStyle/>
                    <a:p>
                      <a:pPr indent="0" lvl="0" marL="0" rtl="0" algn="ctr">
                        <a:spcBef>
                          <a:spcPts val="0"/>
                        </a:spcBef>
                        <a:spcAft>
                          <a:spcPts val="0"/>
                        </a:spcAft>
                        <a:buNone/>
                      </a:pPr>
                      <a:r>
                        <a:rPr b="1" lang="en">
                          <a:solidFill>
                            <a:srgbClr val="9E9E9E"/>
                          </a:solidFill>
                        </a:rPr>
                        <a:t>Genre(s)</a:t>
                      </a:r>
                      <a:endParaRPr b="1">
                        <a:solidFill>
                          <a:srgbClr val="9E9E9E"/>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9E9E9E"/>
                          </a:solidFill>
                        </a:rPr>
                        <a:t>Common Track features</a:t>
                      </a:r>
                      <a:endParaRPr b="1">
                        <a:solidFill>
                          <a:srgbClr val="9E9E9E"/>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9E9E9E"/>
                          </a:solidFill>
                        </a:rPr>
                        <a:t>Variety of Music</a:t>
                      </a:r>
                      <a:endParaRPr b="1">
                        <a:solidFill>
                          <a:srgbClr val="9E9E9E"/>
                        </a:solidFill>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Tracks are likely to be genre-bending/ genre agnostic</a:t>
                      </a:r>
                      <a:endParaRPr/>
                    </a:p>
                  </a:txBody>
                  <a:tcPr marT="91425" marB="91425" marR="91425" marL="91425">
                    <a:lnT cap="flat" cmpd="sng" w="9525">
                      <a:solidFill>
                        <a:schemeClr val="lt2"/>
                      </a:solidFill>
                      <a:prstDash val="solid"/>
                      <a:round/>
                      <a:headEnd len="sm" w="sm" type="none"/>
                      <a:tailEnd len="sm" w="sm" type="none"/>
                    </a:lnT>
                  </a:tcPr>
                </a:tc>
                <a:tc>
                  <a:txBody>
                    <a:bodyPr/>
                    <a:lstStyle/>
                    <a:p>
                      <a:pPr indent="0" lvl="0" marL="0" rtl="0" algn="l">
                        <a:spcBef>
                          <a:spcPts val="0"/>
                        </a:spcBef>
                        <a:spcAft>
                          <a:spcPts val="0"/>
                        </a:spcAft>
                        <a:buNone/>
                      </a:pPr>
                      <a:r>
                        <a:rPr lang="en"/>
                        <a:t>Positive tracks that are able to be danced to with high energy</a:t>
                      </a:r>
                      <a:endParaRPr/>
                    </a:p>
                  </a:txBody>
                  <a:tcPr marT="91425" marB="91425" marR="91425" marL="91425">
                    <a:lnT cap="flat" cmpd="sng" w="9525">
                      <a:solidFill>
                        <a:schemeClr val="lt2"/>
                      </a:solidFill>
                      <a:prstDash val="solid"/>
                      <a:round/>
                      <a:headEnd len="sm" w="sm" type="none"/>
                      <a:tailEnd len="sm" w="sm" type="none"/>
                    </a:lnT>
                  </a:tcPr>
                </a:tc>
                <a:tc>
                  <a:txBody>
                    <a:bodyPr/>
                    <a:lstStyle/>
                    <a:p>
                      <a:pPr indent="0" lvl="0" marL="0" rtl="0" algn="l">
                        <a:spcBef>
                          <a:spcPts val="0"/>
                        </a:spcBef>
                        <a:spcAft>
                          <a:spcPts val="0"/>
                        </a:spcAft>
                        <a:buNone/>
                      </a:pPr>
                      <a:r>
                        <a:rPr lang="en"/>
                        <a:t>High volume of tracks to consume</a:t>
                      </a:r>
                      <a:endParaRPr/>
                    </a:p>
                  </a:txBody>
                  <a:tcPr marT="91425" marB="91425" marR="91425" marL="91425">
                    <a:lnT cap="flat" cmpd="sng" w="9525">
                      <a:solidFill>
                        <a:schemeClr val="lt2"/>
                      </a:solidFill>
                      <a:prstDash val="solid"/>
                      <a:round/>
                      <a:headEnd len="sm" w="sm" type="none"/>
                      <a:tailEnd len="sm" w="sm" type="none"/>
                    </a:lnT>
                  </a:tcPr>
                </a:tc>
              </a:tr>
            </a:tbl>
          </a:graphicData>
        </a:graphic>
      </p:graphicFrame>
      <p:sp>
        <p:nvSpPr>
          <p:cNvPr id="200" name="Google Shape;200;p27"/>
          <p:cNvSpPr txBox="1"/>
          <p:nvPr/>
        </p:nvSpPr>
        <p:spPr>
          <a:xfrm>
            <a:off x="2115875" y="2306400"/>
            <a:ext cx="4558500" cy="5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2"/>
                </a:solidFill>
                <a:latin typeface="Proxima Nova"/>
                <a:ea typeface="Proxima Nova"/>
                <a:cs typeface="Proxima Nova"/>
                <a:sym typeface="Proxima Nova"/>
              </a:rPr>
              <a:t>Prediction for Music of Generation Beta</a:t>
            </a:r>
            <a:endParaRPr b="1" sz="1800">
              <a:solidFill>
                <a:schemeClr val="lt2"/>
              </a:solidFill>
              <a:latin typeface="Proxima Nova"/>
              <a:ea typeface="Proxima Nova"/>
              <a:cs typeface="Proxima Nova"/>
              <a:sym typeface="Proxima Nova"/>
            </a:endParaRPr>
          </a:p>
        </p:txBody>
      </p:sp>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207" name="Google Shape;20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Audio Features**</a:t>
            </a:r>
            <a:endParaRPr/>
          </a:p>
        </p:txBody>
      </p:sp>
      <p:sp>
        <p:nvSpPr>
          <p:cNvPr id="213" name="Google Shape;213;p29"/>
          <p:cNvSpPr txBox="1"/>
          <p:nvPr/>
        </p:nvSpPr>
        <p:spPr>
          <a:xfrm>
            <a:off x="67825" y="513375"/>
            <a:ext cx="4077900" cy="3797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2400"/>
              </a:spcBef>
              <a:spcAft>
                <a:spcPts val="0"/>
              </a:spcAft>
              <a:buNone/>
            </a:pPr>
            <a:r>
              <a:rPr b="1" lang="en" sz="1500">
                <a:solidFill>
                  <a:srgbClr val="202124"/>
                </a:solidFill>
              </a:rPr>
              <a:t>Column Description</a:t>
            </a:r>
            <a:endParaRPr b="1" sz="1500">
              <a:solidFill>
                <a:srgbClr val="202124"/>
              </a:solidFill>
            </a:endParaRPr>
          </a:p>
          <a:p>
            <a:pPr indent="0" lvl="0" marL="0" rtl="0" algn="l">
              <a:lnSpc>
                <a:spcPct val="100000"/>
              </a:lnSpc>
              <a:spcBef>
                <a:spcPts val="1800"/>
              </a:spcBef>
              <a:spcAft>
                <a:spcPts val="0"/>
              </a:spcAft>
              <a:buNone/>
            </a:pPr>
            <a:r>
              <a:rPr b="1" lang="en" sz="950">
                <a:solidFill>
                  <a:srgbClr val="3C4043"/>
                </a:solidFill>
              </a:rPr>
              <a:t>track_id</a:t>
            </a:r>
            <a:r>
              <a:rPr lang="en" sz="950">
                <a:solidFill>
                  <a:srgbClr val="3C4043"/>
                </a:solidFill>
              </a:rPr>
              <a:t>: The Spotify ID for the track</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artists</a:t>
            </a:r>
            <a:r>
              <a:rPr lang="en" sz="950">
                <a:solidFill>
                  <a:srgbClr val="3C4043"/>
                </a:solidFill>
              </a:rPr>
              <a:t>: The artists' names who performed the track. If there is more than one artist, they are separated by a </a:t>
            </a:r>
            <a:r>
              <a:rPr lang="en" sz="950">
                <a:solidFill>
                  <a:srgbClr val="3C4043"/>
                </a:solidFill>
                <a:highlight>
                  <a:srgbClr val="F1F3F4"/>
                </a:highlight>
                <a:latin typeface="Roboto Mono"/>
                <a:ea typeface="Roboto Mono"/>
                <a:cs typeface="Roboto Mono"/>
                <a:sym typeface="Roboto Mono"/>
              </a:rPr>
              <a:t>;</a:t>
            </a:r>
            <a:endParaRPr sz="950">
              <a:solidFill>
                <a:srgbClr val="3C4043"/>
              </a:solidFill>
              <a:highlight>
                <a:srgbClr val="F1F3F4"/>
              </a:highlight>
              <a:latin typeface="Roboto Mono"/>
              <a:ea typeface="Roboto Mono"/>
              <a:cs typeface="Roboto Mono"/>
              <a:sym typeface="Roboto Mono"/>
            </a:endParaRPr>
          </a:p>
          <a:p>
            <a:pPr indent="0" lvl="0" marL="0" rtl="0" algn="l">
              <a:lnSpc>
                <a:spcPct val="100000"/>
              </a:lnSpc>
              <a:spcBef>
                <a:spcPts val="0"/>
              </a:spcBef>
              <a:spcAft>
                <a:spcPts val="0"/>
              </a:spcAft>
              <a:buNone/>
            </a:pPr>
            <a:r>
              <a:rPr b="1" lang="en" sz="950">
                <a:solidFill>
                  <a:srgbClr val="3C4043"/>
                </a:solidFill>
              </a:rPr>
              <a:t>album_name</a:t>
            </a:r>
            <a:r>
              <a:rPr lang="en" sz="950">
                <a:solidFill>
                  <a:srgbClr val="3C4043"/>
                </a:solidFill>
              </a:rPr>
              <a:t>: The album name in which the track appears</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track_name</a:t>
            </a:r>
            <a:r>
              <a:rPr lang="en" sz="950">
                <a:solidFill>
                  <a:srgbClr val="3C4043"/>
                </a:solidFill>
              </a:rPr>
              <a:t>: Name of the track</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popularity</a:t>
            </a:r>
            <a:r>
              <a:rPr lang="en" sz="950">
                <a:solidFill>
                  <a:srgbClr val="3C4043"/>
                </a:solidFill>
              </a:rPr>
              <a:t>: </a:t>
            </a:r>
            <a:r>
              <a:rPr b="1" lang="en" sz="950">
                <a:solidFill>
                  <a:srgbClr val="3C4043"/>
                </a:solidFill>
              </a:rPr>
              <a:t>The popularity of a track is a value between 0 and 100, with 100 being the most popular</a:t>
            </a:r>
            <a:r>
              <a:rPr lang="en" sz="950">
                <a:solidFill>
                  <a:srgbClr val="3C4043"/>
                </a:solidFill>
              </a:rPr>
              <a:t>. The popularity is calculated by algorithm and is based, in the most part, on the total number of plays the track has had and how recent those plays are. Generally speaking, songs that are being played a lot now will have a higher popularity than songs that were played a lot in the past. Duplicate tracks (e.g. the same track from a single and an album) are rated independently. Artist and album popularity is derived mathematically from track popularity.</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duration_ms</a:t>
            </a:r>
            <a:r>
              <a:rPr lang="en" sz="950">
                <a:solidFill>
                  <a:srgbClr val="3C4043"/>
                </a:solidFill>
              </a:rPr>
              <a:t>: The track length in milliseconds</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explicit</a:t>
            </a:r>
            <a:r>
              <a:rPr lang="en" sz="950">
                <a:solidFill>
                  <a:srgbClr val="3C4043"/>
                </a:solidFill>
              </a:rPr>
              <a:t>: Whether or not the track has explicit lyrics (true = yes it does; false = no it does not OR unknown)</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danceability</a:t>
            </a:r>
            <a:r>
              <a:rPr lang="en" sz="950">
                <a:solidFill>
                  <a:srgbClr val="3C4043"/>
                </a:solidFill>
              </a:rPr>
              <a:t>: Danceability describes how suitable a track is for dancing based on a combination of musical elements including tempo, rhythm stability, beat strength, and overall regularity. A value of 0.0 is least danceable and 1.0 is most danceable</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energy</a:t>
            </a:r>
            <a:r>
              <a:rPr lang="en" sz="950">
                <a:solidFill>
                  <a:srgbClr val="3C4043"/>
                </a:solidFill>
              </a:rPr>
              <a:t>: Energy is a measure from 0.0 to 1.0 and represents a perceptual measure of intensity and activity. Typically, energetic tracks feel fast, loud, and noisy. For example, death metal has high energy, while a Bach prelude scores low on the scale</a:t>
            </a:r>
            <a:endParaRPr sz="950">
              <a:solidFill>
                <a:srgbClr val="3C4043"/>
              </a:solidFill>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14" name="Google Shape;214;p29"/>
          <p:cNvSpPr txBox="1"/>
          <p:nvPr/>
        </p:nvSpPr>
        <p:spPr>
          <a:xfrm>
            <a:off x="4349200" y="92000"/>
            <a:ext cx="4698000" cy="3797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950">
                <a:solidFill>
                  <a:srgbClr val="3C4043"/>
                </a:solidFill>
              </a:rPr>
              <a:t>key</a:t>
            </a:r>
            <a:r>
              <a:rPr lang="en" sz="950">
                <a:solidFill>
                  <a:srgbClr val="3C4043"/>
                </a:solidFill>
              </a:rPr>
              <a:t>: The key the track is in. Integers map to pitches using standard Pitch Class notation. E.g. </a:t>
            </a:r>
            <a:r>
              <a:rPr lang="en" sz="950">
                <a:solidFill>
                  <a:srgbClr val="3C4043"/>
                </a:solidFill>
                <a:highlight>
                  <a:srgbClr val="F1F3F4"/>
                </a:highlight>
                <a:latin typeface="Roboto Mono"/>
                <a:ea typeface="Roboto Mono"/>
                <a:cs typeface="Roboto Mono"/>
                <a:sym typeface="Roboto Mono"/>
              </a:rPr>
              <a:t>0 = C</a:t>
            </a:r>
            <a:r>
              <a:rPr lang="en" sz="950">
                <a:solidFill>
                  <a:srgbClr val="3C4043"/>
                </a:solidFill>
              </a:rPr>
              <a:t>, </a:t>
            </a:r>
            <a:r>
              <a:rPr lang="en" sz="950">
                <a:solidFill>
                  <a:srgbClr val="3C4043"/>
                </a:solidFill>
                <a:highlight>
                  <a:srgbClr val="F1F3F4"/>
                </a:highlight>
                <a:latin typeface="Roboto Mono"/>
                <a:ea typeface="Roboto Mono"/>
                <a:cs typeface="Roboto Mono"/>
                <a:sym typeface="Roboto Mono"/>
              </a:rPr>
              <a:t>1 = C♯/D♭</a:t>
            </a:r>
            <a:r>
              <a:rPr lang="en" sz="950">
                <a:solidFill>
                  <a:srgbClr val="3C4043"/>
                </a:solidFill>
              </a:rPr>
              <a:t>, </a:t>
            </a:r>
            <a:r>
              <a:rPr lang="en" sz="950">
                <a:solidFill>
                  <a:srgbClr val="3C4043"/>
                </a:solidFill>
                <a:highlight>
                  <a:srgbClr val="F1F3F4"/>
                </a:highlight>
                <a:latin typeface="Roboto Mono"/>
                <a:ea typeface="Roboto Mono"/>
                <a:cs typeface="Roboto Mono"/>
                <a:sym typeface="Roboto Mono"/>
              </a:rPr>
              <a:t>2 = D</a:t>
            </a:r>
            <a:r>
              <a:rPr lang="en" sz="950">
                <a:solidFill>
                  <a:srgbClr val="3C4043"/>
                </a:solidFill>
              </a:rPr>
              <a:t>, and so on. If no key was detected, the value is -1</a:t>
            </a:r>
            <a:endParaRPr sz="950">
              <a:solidFill>
                <a:srgbClr val="3C4043"/>
              </a:solidFill>
            </a:endParaRPr>
          </a:p>
          <a:p>
            <a:pPr indent="0" lvl="0" marL="0" rtl="0" algn="l">
              <a:lnSpc>
                <a:spcPct val="120000"/>
              </a:lnSpc>
              <a:spcBef>
                <a:spcPts val="0"/>
              </a:spcBef>
              <a:spcAft>
                <a:spcPts val="0"/>
              </a:spcAft>
              <a:buNone/>
            </a:pPr>
            <a:r>
              <a:rPr b="1" lang="en" sz="950">
                <a:solidFill>
                  <a:srgbClr val="3C4043"/>
                </a:solidFill>
              </a:rPr>
              <a:t>loudness</a:t>
            </a:r>
            <a:r>
              <a:rPr lang="en" sz="950">
                <a:solidFill>
                  <a:srgbClr val="3C4043"/>
                </a:solidFill>
              </a:rPr>
              <a:t>: The overall loudness of a track in decibels (dB)</a:t>
            </a:r>
            <a:endParaRPr sz="950">
              <a:solidFill>
                <a:srgbClr val="3C4043"/>
              </a:solidFill>
            </a:endParaRPr>
          </a:p>
          <a:p>
            <a:pPr indent="0" lvl="0" marL="0" rtl="0" algn="l">
              <a:lnSpc>
                <a:spcPct val="120000"/>
              </a:lnSpc>
              <a:spcBef>
                <a:spcPts val="0"/>
              </a:spcBef>
              <a:spcAft>
                <a:spcPts val="0"/>
              </a:spcAft>
              <a:buNone/>
            </a:pPr>
            <a:r>
              <a:rPr b="1" lang="en" sz="950">
                <a:solidFill>
                  <a:srgbClr val="3C4043"/>
                </a:solidFill>
              </a:rPr>
              <a:t>mode</a:t>
            </a:r>
            <a:r>
              <a:rPr lang="en" sz="950">
                <a:solidFill>
                  <a:srgbClr val="3C4043"/>
                </a:solidFill>
              </a:rPr>
              <a:t>: Mode indicates the modality (major or minor) of a track, the type of scale from which its melodic content is derived. Major is represented by 1 and minor is 0</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speechiness</a:t>
            </a:r>
            <a:r>
              <a:rPr lang="en" sz="950">
                <a:solidFill>
                  <a:srgbClr val="3C4043"/>
                </a:solidFill>
              </a:rPr>
              <a:t>: 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acousticness</a:t>
            </a:r>
            <a:r>
              <a:rPr lang="en" sz="950">
                <a:solidFill>
                  <a:srgbClr val="3C4043"/>
                </a:solidFill>
              </a:rPr>
              <a:t>: A confidence measure from 0.0 to 1.0 of whether the track is acoustic. 1.0 represents high confidence the track is acoustic</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instrumentalness</a:t>
            </a:r>
            <a:r>
              <a:rPr lang="en" sz="950">
                <a:solidFill>
                  <a:srgbClr val="3C4043"/>
                </a:solidFill>
              </a:rPr>
              <a:t>: Predicts whether a track contains no vocals. "Ooh" and "aah" sounds are treated as instrumental in this context. Rap or spoken word tracks are clearly "vocal". The closer the instrumentalness value is to 1.0, the greater likelihood the track contains no vocal content</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liveness</a:t>
            </a:r>
            <a:r>
              <a:rPr lang="en" sz="950">
                <a:solidFill>
                  <a:srgbClr val="3C4043"/>
                </a:solidFill>
              </a:rPr>
              <a:t>: Detects the presence of an audience in the recording. Higher liveness values represent an increased probability that the track was performed live. A value above 0.8 provides strong likelihood that the track is live</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valence</a:t>
            </a:r>
            <a:r>
              <a:rPr lang="en" sz="950">
                <a:solidFill>
                  <a:srgbClr val="3C4043"/>
                </a:solidFill>
              </a:rPr>
              <a:t>: A measure from 0.0 to 1.0 describing the musical positiveness conveyed by a track. Tracks with high valence sound more positive (e.g. happy, cheerful, euphoric), while tracks with low valence sound more negative (e.g. sad, depressed, angry)</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tempo</a:t>
            </a:r>
            <a:r>
              <a:rPr lang="en" sz="950">
                <a:solidFill>
                  <a:srgbClr val="3C4043"/>
                </a:solidFill>
              </a:rPr>
              <a:t>: The overall estimated tempo of a track in beats per minute (BPM). In musical terminology, tempo is the speed or pace of a given piece and derives directly from the average beat duration</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time_signature</a:t>
            </a:r>
            <a:r>
              <a:rPr lang="en" sz="950">
                <a:solidFill>
                  <a:srgbClr val="3C4043"/>
                </a:solidFill>
              </a:rPr>
              <a:t>: An estimated time signature. The time signature (meter) is a notational convention to specify how many beats are in each bar (or measure). The time signature ranges from 3 to 7 indicating time signatures of </a:t>
            </a:r>
            <a:r>
              <a:rPr lang="en" sz="950">
                <a:solidFill>
                  <a:srgbClr val="3C4043"/>
                </a:solidFill>
                <a:highlight>
                  <a:srgbClr val="F1F3F4"/>
                </a:highlight>
                <a:latin typeface="Roboto Mono"/>
                <a:ea typeface="Roboto Mono"/>
                <a:cs typeface="Roboto Mono"/>
                <a:sym typeface="Roboto Mono"/>
              </a:rPr>
              <a:t>3/4</a:t>
            </a:r>
            <a:r>
              <a:rPr lang="en" sz="950">
                <a:solidFill>
                  <a:srgbClr val="3C4043"/>
                </a:solidFill>
              </a:rPr>
              <a:t>, to </a:t>
            </a:r>
            <a:r>
              <a:rPr lang="en" sz="950">
                <a:solidFill>
                  <a:srgbClr val="3C4043"/>
                </a:solidFill>
                <a:highlight>
                  <a:srgbClr val="F1F3F4"/>
                </a:highlight>
                <a:latin typeface="Roboto Mono"/>
                <a:ea typeface="Roboto Mono"/>
                <a:cs typeface="Roboto Mono"/>
                <a:sym typeface="Roboto Mono"/>
              </a:rPr>
              <a:t>7/4</a:t>
            </a:r>
            <a:r>
              <a:rPr lang="en" sz="950">
                <a:solidFill>
                  <a:srgbClr val="3C4043"/>
                </a:solidFill>
              </a:rPr>
              <a:t>.</a:t>
            </a:r>
            <a:endParaRPr sz="950">
              <a:solidFill>
                <a:srgbClr val="3C4043"/>
              </a:solidFill>
            </a:endParaRPr>
          </a:p>
          <a:p>
            <a:pPr indent="0" lvl="0" marL="0" rtl="0" algn="l">
              <a:lnSpc>
                <a:spcPct val="100000"/>
              </a:lnSpc>
              <a:spcBef>
                <a:spcPts val="0"/>
              </a:spcBef>
              <a:spcAft>
                <a:spcPts val="0"/>
              </a:spcAft>
              <a:buNone/>
            </a:pPr>
            <a:r>
              <a:rPr b="1" lang="en" sz="950">
                <a:solidFill>
                  <a:srgbClr val="3C4043"/>
                </a:solidFill>
              </a:rPr>
              <a:t>track_genre</a:t>
            </a:r>
            <a:r>
              <a:rPr lang="en" sz="950">
                <a:solidFill>
                  <a:srgbClr val="3C4043"/>
                </a:solidFill>
              </a:rPr>
              <a:t>: The genre in which the track belongs</a:t>
            </a:r>
            <a:endParaRPr sz="950">
              <a:solidFill>
                <a:srgbClr val="3C4043"/>
              </a:solidFill>
            </a:endParaRPr>
          </a:p>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215" name="Google Shape;21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74542"/>
              <a:buNone/>
            </a:pPr>
            <a:r>
              <a:rPr i="1" lang="en" sz="1365"/>
              <a:t>Music has been around in various forms for many </a:t>
            </a:r>
            <a:r>
              <a:rPr i="1" lang="en" sz="1365"/>
              <a:t>many years, with some forms even dating back to over 35,000 years ago. Throughout time, music has been used within religions, to celebrate, to share messages, to inspire, to express oneself, and to generally entertain. Across the decades, how music is created, shared, consumed, and utilized has evolved rapidly and innovatively. </a:t>
            </a:r>
            <a:endParaRPr i="1" sz="1365"/>
          </a:p>
          <a:p>
            <a:pPr indent="0" lvl="0" marL="0" rtl="0" algn="l">
              <a:lnSpc>
                <a:spcPct val="115000"/>
              </a:lnSpc>
              <a:spcBef>
                <a:spcPts val="1200"/>
              </a:spcBef>
              <a:spcAft>
                <a:spcPts val="0"/>
              </a:spcAft>
              <a:buSzPct val="74542"/>
              <a:buNone/>
            </a:pPr>
            <a:r>
              <a:rPr i="1" lang="en" sz="1365"/>
              <a:t>Since the start of the new millenia, music consumption has been digitized and consumers are now more likely to consume music via streaming than in previous generations’ where consumption was via physical or analog mediums. </a:t>
            </a:r>
            <a:endParaRPr i="1" sz="1365"/>
          </a:p>
          <a:p>
            <a:pPr indent="0" lvl="0" marL="0" rtl="0" algn="l">
              <a:lnSpc>
                <a:spcPct val="115000"/>
              </a:lnSpc>
              <a:spcBef>
                <a:spcPts val="1200"/>
              </a:spcBef>
              <a:spcAft>
                <a:spcPts val="0"/>
              </a:spcAft>
              <a:buSzPct val="74542"/>
              <a:buNone/>
            </a:pPr>
            <a:r>
              <a:t/>
            </a:r>
            <a:endParaRPr i="1" sz="1365"/>
          </a:p>
          <a:p>
            <a:pPr indent="0" lvl="0" marL="0" rtl="0" algn="l">
              <a:lnSpc>
                <a:spcPct val="115000"/>
              </a:lnSpc>
              <a:spcBef>
                <a:spcPts val="1200"/>
              </a:spcBef>
              <a:spcAft>
                <a:spcPts val="0"/>
              </a:spcAft>
              <a:buSzPct val="74542"/>
              <a:buNone/>
            </a:pPr>
            <a:r>
              <a:rPr i="1" lang="en" sz="1365"/>
              <a:t>Depending on what (recent) generation you may have been born in, the consumption, listening habits, and popularity of genres or music types may differ. Our team was interested in analyzing music trends of the past to determine if its possible to predict the trends of the next generation to come. </a:t>
            </a:r>
            <a:endParaRPr i="1" sz="1365"/>
          </a:p>
          <a:p>
            <a:pPr indent="0" lvl="0" marL="0" rtl="0" algn="l">
              <a:lnSpc>
                <a:spcPct val="95000"/>
              </a:lnSpc>
              <a:spcBef>
                <a:spcPts val="1200"/>
              </a:spcBef>
              <a:spcAft>
                <a:spcPts val="0"/>
              </a:spcAft>
              <a:buSzPct val="74542"/>
              <a:buNone/>
            </a:pPr>
            <a:r>
              <a:t/>
            </a:r>
            <a:endParaRPr i="1" sz="1365"/>
          </a:p>
          <a:p>
            <a:pPr indent="0" lvl="0" marL="0" rtl="0" algn="l">
              <a:lnSpc>
                <a:spcPct val="95000"/>
              </a:lnSpc>
              <a:spcBef>
                <a:spcPts val="1200"/>
              </a:spcBef>
              <a:spcAft>
                <a:spcPts val="1200"/>
              </a:spcAft>
              <a:buSzPct val="74542"/>
              <a:buNone/>
            </a:pPr>
            <a:r>
              <a:rPr i="1" lang="en" sz="1365"/>
              <a:t>																</a:t>
            </a:r>
            <a:r>
              <a:rPr i="1" lang="en" sz="5465"/>
              <a:t>🎶</a:t>
            </a:r>
            <a:endParaRPr i="1" sz="5465"/>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Objectives</a:t>
            </a:r>
            <a:endParaRPr b="1"/>
          </a:p>
        </p:txBody>
      </p:sp>
      <p:sp>
        <p:nvSpPr>
          <p:cNvPr id="73" name="Google Shape;73;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In order to analyze streaming data to better understand music trends across listening generations*, we will utilize data from one of the top music streaming companies in the world, </a:t>
            </a:r>
            <a:r>
              <a:rPr b="1" lang="en" u="sng">
                <a:solidFill>
                  <a:schemeClr val="hlink"/>
                </a:solidFill>
                <a:hlinkClick r:id="rId3"/>
              </a:rPr>
              <a:t>Spotify</a:t>
            </a:r>
            <a:r>
              <a:rPr lang="en"/>
              <a:t>. This data was retrieved via </a:t>
            </a:r>
            <a:r>
              <a:rPr lang="en" u="sng">
                <a:solidFill>
                  <a:schemeClr val="hlink"/>
                </a:solidFill>
                <a:hlinkClick r:id="rId4"/>
              </a:rPr>
              <a:t>Spotify’s API</a:t>
            </a:r>
            <a:r>
              <a:rPr lang="en"/>
              <a:t> as well as a </a:t>
            </a:r>
            <a:r>
              <a:rPr lang="en" u="sng">
                <a:solidFill>
                  <a:schemeClr val="hlink"/>
                </a:solidFill>
                <a:hlinkClick r:id="rId5"/>
              </a:rPr>
              <a:t>Kaggle dataset of Spotify songs</a:t>
            </a:r>
            <a:r>
              <a:rPr lang="en"/>
              <a:t> with different genres and </a:t>
            </a:r>
            <a:r>
              <a:rPr lang="en"/>
              <a:t>their</a:t>
            </a:r>
            <a:r>
              <a:rPr lang="en"/>
              <a:t> audio </a:t>
            </a:r>
            <a:r>
              <a:rPr lang="en" u="sng">
                <a:solidFill>
                  <a:schemeClr val="hlink"/>
                </a:solidFill>
                <a:hlinkClick action="ppaction://hlinksldjump" r:id="rId6"/>
              </a:rPr>
              <a:t>features</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Once our data has been cleaned and merged, we were able to do initial data exploration based on our objectives. Our objectives aimed to lead us to the overarching question of “</a:t>
            </a:r>
            <a:r>
              <a:rPr b="1" i="1" lang="en"/>
              <a:t>Based on listening trends of the past, is it possible to determine what will be popular in the next generation ( Generation Beta)”</a:t>
            </a:r>
            <a:endParaRPr b="1" i="1"/>
          </a:p>
        </p:txBody>
      </p:sp>
      <p:sp>
        <p:nvSpPr>
          <p:cNvPr id="74" name="Google Shape;74;p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Crusaders’ Objectives</a:t>
            </a:r>
            <a:endParaRPr/>
          </a:p>
          <a:p>
            <a:pPr indent="-317500" lvl="0" marL="457200" rtl="0" algn="l">
              <a:spcBef>
                <a:spcPts val="1200"/>
              </a:spcBef>
              <a:spcAft>
                <a:spcPts val="0"/>
              </a:spcAft>
              <a:buSzPts val="1400"/>
              <a:buAutoNum type="arabicPeriod"/>
            </a:pPr>
            <a:r>
              <a:rPr lang="en"/>
              <a:t>How has the number of tracks (songs) changed over time, specifically across each generation.</a:t>
            </a:r>
            <a:endParaRPr/>
          </a:p>
          <a:p>
            <a:pPr indent="-317500" lvl="0" marL="457200" rtl="0" algn="l">
              <a:spcBef>
                <a:spcPts val="0"/>
              </a:spcBef>
              <a:spcAft>
                <a:spcPts val="0"/>
              </a:spcAft>
              <a:buSzPts val="1400"/>
              <a:buAutoNum type="arabicPeriod"/>
            </a:pPr>
            <a:r>
              <a:rPr lang="en"/>
              <a:t>Understand how have features of tracks </a:t>
            </a:r>
            <a:r>
              <a:rPr lang="en"/>
              <a:t>evolved</a:t>
            </a:r>
            <a:r>
              <a:rPr lang="en"/>
              <a:t> over time? What features seem to be the most common in each listening generation.</a:t>
            </a:r>
            <a:endParaRPr/>
          </a:p>
          <a:p>
            <a:pPr indent="-317500" lvl="0" marL="457200" rtl="0" algn="l">
              <a:spcBef>
                <a:spcPts val="0"/>
              </a:spcBef>
              <a:spcAft>
                <a:spcPts val="0"/>
              </a:spcAft>
              <a:buSzPts val="1400"/>
              <a:buAutoNum type="arabicPeriod"/>
            </a:pPr>
            <a:r>
              <a:rPr lang="en"/>
              <a:t>Determine how genres have evolved and if there are consistent genres that stand the test of time.</a:t>
            </a:r>
            <a:endParaRPr/>
          </a:p>
        </p:txBody>
      </p:sp>
      <p:sp>
        <p:nvSpPr>
          <p:cNvPr id="75" name="Google Shape;75;p15"/>
          <p:cNvSpPr txBox="1"/>
          <p:nvPr/>
        </p:nvSpPr>
        <p:spPr>
          <a:xfrm>
            <a:off x="4181075" y="113300"/>
            <a:ext cx="4532400" cy="9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3"/>
                </a:solidFill>
                <a:latin typeface="Proxima Nova"/>
                <a:ea typeface="Proxima Nova"/>
                <a:cs typeface="Proxima Nova"/>
                <a:sym typeface="Proxima Nova"/>
              </a:rPr>
              <a:t>Generations</a:t>
            </a:r>
            <a:r>
              <a:rPr lang="en" sz="1800">
                <a:solidFill>
                  <a:schemeClr val="accent3"/>
                </a:solidFill>
                <a:latin typeface="Proxima Nova"/>
                <a:ea typeface="Proxima Nova"/>
                <a:cs typeface="Proxima Nova"/>
                <a:sym typeface="Proxima Nova"/>
              </a:rPr>
              <a:t>* </a:t>
            </a:r>
            <a:r>
              <a:rPr i="1" lang="en" sz="1200">
                <a:solidFill>
                  <a:schemeClr val="accent3"/>
                </a:solidFill>
                <a:latin typeface="Proxima Nova"/>
                <a:ea typeface="Proxima Nova"/>
                <a:cs typeface="Proxima Nova"/>
                <a:sym typeface="Proxima Nova"/>
              </a:rPr>
              <a:t>( Based on one’s birth year)</a:t>
            </a:r>
            <a:endParaRPr i="1"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🎹Baby Boomers (1946-1964)</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🎸Generation X (1965-1979)</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a:t>
            </a:r>
            <a:r>
              <a:rPr lang="en" sz="1200">
                <a:solidFill>
                  <a:schemeClr val="accent3"/>
                </a:solidFill>
                <a:latin typeface="Proxima Nova"/>
                <a:ea typeface="Proxima Nova"/>
                <a:cs typeface="Proxima Nova"/>
                <a:sym typeface="Proxima Nova"/>
              </a:rPr>
              <a:t>Millennials (1980-1994)</a:t>
            </a:r>
            <a:endParaRPr sz="1200">
              <a:solidFill>
                <a:schemeClr val="accent3"/>
              </a:solidFill>
              <a:latin typeface="Proxima Nova"/>
              <a:ea typeface="Proxima Nova"/>
              <a:cs typeface="Proxima Nova"/>
              <a:sym typeface="Proxima Nova"/>
            </a:endParaRPr>
          </a:p>
        </p:txBody>
      </p:sp>
      <p:sp>
        <p:nvSpPr>
          <p:cNvPr id="76" name="Google Shape;76;p15"/>
          <p:cNvSpPr txBox="1"/>
          <p:nvPr/>
        </p:nvSpPr>
        <p:spPr>
          <a:xfrm>
            <a:off x="6526550" y="501675"/>
            <a:ext cx="3410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🎧Generation Z (1995-2009)</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200">
                <a:solidFill>
                  <a:schemeClr val="accent3"/>
                </a:solidFill>
                <a:latin typeface="Proxima Nova"/>
                <a:ea typeface="Proxima Nova"/>
                <a:cs typeface="Proxima Nova"/>
                <a:sym typeface="Proxima Nova"/>
              </a:rPr>
              <a:t>🎤Generation Alpha (2010 -2024)</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accent3"/>
              </a:solidFill>
              <a:latin typeface="Proxima Nova"/>
              <a:ea typeface="Proxima Nova"/>
              <a:cs typeface="Proxima Nova"/>
              <a:sym typeface="Proxima Nova"/>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Our Dataset</a:t>
            </a:r>
            <a:endParaRPr/>
          </a:p>
        </p:txBody>
      </p:sp>
      <p:sp>
        <p:nvSpPr>
          <p:cNvPr id="83" name="Google Shape;83;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4" name="Google Shape;84;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6"/>
          <p:cNvPicPr preferRelativeResize="0"/>
          <p:nvPr/>
        </p:nvPicPr>
        <p:blipFill>
          <a:blip r:embed="rId3">
            <a:alphaModFix/>
          </a:blip>
          <a:stretch>
            <a:fillRect/>
          </a:stretch>
        </p:blipFill>
        <p:spPr>
          <a:xfrm>
            <a:off x="1030025" y="979307"/>
            <a:ext cx="6605900" cy="1904518"/>
          </a:xfrm>
          <a:prstGeom prst="rect">
            <a:avLst/>
          </a:prstGeom>
          <a:noFill/>
          <a:ln>
            <a:noFill/>
          </a:ln>
        </p:spPr>
      </p:pic>
      <p:pic>
        <p:nvPicPr>
          <p:cNvPr id="87" name="Google Shape;87;p16"/>
          <p:cNvPicPr preferRelativeResize="0"/>
          <p:nvPr/>
        </p:nvPicPr>
        <p:blipFill>
          <a:blip r:embed="rId4">
            <a:alphaModFix/>
          </a:blip>
          <a:stretch>
            <a:fillRect/>
          </a:stretch>
        </p:blipFill>
        <p:spPr>
          <a:xfrm>
            <a:off x="1030025" y="2883825"/>
            <a:ext cx="6605900" cy="209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Our Dataset</a:t>
            </a:r>
            <a:r>
              <a:rPr lang="en"/>
              <a:t> Cont’d</a:t>
            </a:r>
            <a:endParaRPr/>
          </a:p>
        </p:txBody>
      </p:sp>
      <p:sp>
        <p:nvSpPr>
          <p:cNvPr id="93" name="Google Shape;9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Tracks were released anywhere between 1899-2023</a:t>
            </a:r>
            <a:endParaRPr/>
          </a:p>
          <a:p>
            <a:pPr indent="-317500" lvl="1" marL="914400" rtl="0" algn="l">
              <a:spcBef>
                <a:spcPts val="0"/>
              </a:spcBef>
              <a:spcAft>
                <a:spcPts val="0"/>
              </a:spcAft>
              <a:buSzPts val="1400"/>
              <a:buAutoNum type="alphaLcPeriod"/>
            </a:pPr>
            <a:r>
              <a:rPr lang="en"/>
              <a:t>Dataset was created in October of 2023 so we needed to grab current popularity scores</a:t>
            </a:r>
            <a:endParaRPr/>
          </a:p>
          <a:p>
            <a:pPr indent="-317500" lvl="1" marL="914400" rtl="0" algn="l">
              <a:spcBef>
                <a:spcPts val="0"/>
              </a:spcBef>
              <a:spcAft>
                <a:spcPts val="0"/>
              </a:spcAft>
              <a:buSzPts val="1400"/>
              <a:buAutoNum type="alphaLcPeriod"/>
            </a:pPr>
            <a:r>
              <a:rPr lang="en"/>
              <a:t>114,000 rows of data </a:t>
            </a:r>
            <a:endParaRPr/>
          </a:p>
          <a:p>
            <a:pPr indent="-342900" lvl="0" marL="457200" rtl="0" algn="l">
              <a:spcBef>
                <a:spcPts val="0"/>
              </a:spcBef>
              <a:spcAft>
                <a:spcPts val="0"/>
              </a:spcAft>
              <a:buSzPts val="1800"/>
              <a:buAutoNum type="arabicPeriod"/>
            </a:pPr>
            <a:r>
              <a:rPr lang="en"/>
              <a:t>Created new columns</a:t>
            </a:r>
            <a:endParaRPr/>
          </a:p>
          <a:p>
            <a:pPr indent="-317500" lvl="1" marL="914400" rtl="0" algn="l">
              <a:spcBef>
                <a:spcPts val="0"/>
              </a:spcBef>
              <a:spcAft>
                <a:spcPts val="0"/>
              </a:spcAft>
              <a:buSzPts val="1400"/>
              <a:buAutoNum type="alphaLcPeriod"/>
            </a:pPr>
            <a:r>
              <a:rPr lang="en"/>
              <a:t>Release_date, release_year, #_of_tracks_in_album, and track_popularity</a:t>
            </a:r>
            <a:endParaRPr/>
          </a:p>
          <a:p>
            <a:pPr indent="-342900" lvl="0" marL="457200" rtl="0" algn="l">
              <a:spcBef>
                <a:spcPts val="0"/>
              </a:spcBef>
              <a:spcAft>
                <a:spcPts val="0"/>
              </a:spcAft>
              <a:buSzPts val="1800"/>
              <a:buAutoNum type="arabicPeriod"/>
            </a:pPr>
            <a:r>
              <a:rPr lang="en"/>
              <a:t>Spotify’s API has limitations on the amount of data that you use. </a:t>
            </a:r>
            <a:endParaRPr/>
          </a:p>
          <a:p>
            <a:pPr indent="-317500" lvl="1" marL="914400" rtl="0" algn="l">
              <a:spcBef>
                <a:spcPts val="0"/>
              </a:spcBef>
              <a:spcAft>
                <a:spcPts val="0"/>
              </a:spcAft>
              <a:buSzPts val="1400"/>
              <a:buAutoNum type="alphaLcPeriod"/>
            </a:pPr>
            <a:r>
              <a:rPr lang="en"/>
              <a:t>1 hour time limits on the API key</a:t>
            </a:r>
            <a:endParaRPr/>
          </a:p>
          <a:p>
            <a:pPr indent="-317500" lvl="1" marL="914400" rtl="0" algn="l">
              <a:spcBef>
                <a:spcPts val="0"/>
              </a:spcBef>
              <a:spcAft>
                <a:spcPts val="0"/>
              </a:spcAft>
              <a:buSzPts val="1400"/>
              <a:buAutoNum type="alphaLcPeriod"/>
            </a:pPr>
            <a:r>
              <a:rPr lang="en"/>
              <a:t>30 second window call limit intervals</a:t>
            </a:r>
            <a:endParaRPr/>
          </a:p>
          <a:p>
            <a:pPr indent="-317500" lvl="1" marL="914400" rtl="0" algn="l">
              <a:spcBef>
                <a:spcPts val="0"/>
              </a:spcBef>
              <a:spcAft>
                <a:spcPts val="0"/>
              </a:spcAft>
              <a:buSzPts val="1400"/>
              <a:buAutoNum type="alphaLcPeriod"/>
            </a:pPr>
            <a:r>
              <a:rPr lang="en"/>
              <a:t>With the time limits to Spotify’s API, we could only get data for 77,701 rows</a:t>
            </a:r>
            <a:endParaRPr/>
          </a:p>
          <a:p>
            <a:pPr indent="-342900" lvl="0" marL="457200" rtl="0" algn="l">
              <a:spcBef>
                <a:spcPts val="0"/>
              </a:spcBef>
              <a:spcAft>
                <a:spcPts val="0"/>
              </a:spcAft>
              <a:buSzPts val="1800"/>
              <a:buAutoNum type="arabicPeriod"/>
            </a:pPr>
            <a:r>
              <a:rPr lang="en"/>
              <a:t>Removed duplicate albums and song names </a:t>
            </a:r>
            <a:endParaRPr/>
          </a:p>
          <a:p>
            <a:pPr indent="-317500" lvl="1" marL="914400" rtl="0" algn="l">
              <a:spcBef>
                <a:spcPts val="0"/>
              </a:spcBef>
              <a:spcAft>
                <a:spcPts val="0"/>
              </a:spcAft>
              <a:buSzPts val="1400"/>
              <a:buAutoNum type="alphaLcPeriod"/>
            </a:pPr>
            <a:r>
              <a:rPr lang="en"/>
              <a:t>Includes any cover songs or live/extended/</a:t>
            </a:r>
            <a:r>
              <a:rPr lang="en"/>
              <a:t>remastered</a:t>
            </a:r>
            <a:r>
              <a:rPr lang="en"/>
              <a:t> versions.</a:t>
            </a:r>
            <a:endParaRPr/>
          </a:p>
          <a:p>
            <a:pPr indent="-342900" lvl="0" marL="457200" rtl="0" algn="l">
              <a:spcBef>
                <a:spcPts val="0"/>
              </a:spcBef>
              <a:spcAft>
                <a:spcPts val="0"/>
              </a:spcAft>
              <a:buSzPts val="1800"/>
              <a:buAutoNum type="arabicPeriod"/>
            </a:pPr>
            <a:r>
              <a:rPr lang="en"/>
              <a:t>Removed album or song names with any foreign letters and languages</a:t>
            </a:r>
            <a:endParaRPr/>
          </a:p>
          <a:p>
            <a:pPr indent="-317500" lvl="1" marL="914400" rtl="0" algn="l">
              <a:spcBef>
                <a:spcPts val="0"/>
              </a:spcBef>
              <a:spcAft>
                <a:spcPts val="0"/>
              </a:spcAft>
              <a:buSzPts val="1400"/>
              <a:buAutoNum type="alphaLcPeriod"/>
            </a:pPr>
            <a:r>
              <a:rPr lang="en"/>
              <a:t>With both methods of removing rows, this only got us down to around 81,827 rows</a:t>
            </a:r>
            <a:endParaRPr/>
          </a:p>
          <a:p>
            <a:pPr indent="-342900" lvl="0" marL="457200" rtl="0" algn="l">
              <a:spcBef>
                <a:spcPts val="0"/>
              </a:spcBef>
              <a:spcAft>
                <a:spcPts val="0"/>
              </a:spcAft>
              <a:buSzPts val="1800"/>
              <a:buAutoNum type="arabicPeriod"/>
            </a:pPr>
            <a:r>
              <a:rPr lang="en"/>
              <a:t>Lastly, removed 4,126 random rows</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Analysis Findings</a:t>
            </a:r>
            <a:endParaRPr/>
          </a:p>
        </p:txBody>
      </p:sp>
      <p:sp>
        <p:nvSpPr>
          <p:cNvPr id="100" name="Google Shape;10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Across generations we started looking at the volume of tracks released in each </a:t>
            </a:r>
            <a:r>
              <a:rPr lang="en"/>
              <a:t>listening</a:t>
            </a:r>
            <a:r>
              <a:rPr lang="en"/>
              <a:t> generation. </a:t>
            </a:r>
            <a:endParaRPr/>
          </a:p>
        </p:txBody>
      </p:sp>
      <p:pic>
        <p:nvPicPr>
          <p:cNvPr id="101" name="Google Shape;101;p18"/>
          <p:cNvPicPr preferRelativeResize="0"/>
          <p:nvPr/>
        </p:nvPicPr>
        <p:blipFill>
          <a:blip r:embed="rId3">
            <a:alphaModFix/>
          </a:blip>
          <a:stretch>
            <a:fillRect/>
          </a:stretch>
        </p:blipFill>
        <p:spPr>
          <a:xfrm>
            <a:off x="4291125" y="2005075"/>
            <a:ext cx="4278150" cy="2697676"/>
          </a:xfrm>
          <a:prstGeom prst="rect">
            <a:avLst/>
          </a:prstGeom>
          <a:noFill/>
          <a:ln>
            <a:noFill/>
          </a:ln>
        </p:spPr>
      </p:pic>
      <p:pic>
        <p:nvPicPr>
          <p:cNvPr id="102" name="Google Shape;102;p18"/>
          <p:cNvPicPr preferRelativeResize="0"/>
          <p:nvPr/>
        </p:nvPicPr>
        <p:blipFill>
          <a:blip r:embed="rId4">
            <a:alphaModFix/>
          </a:blip>
          <a:stretch>
            <a:fillRect/>
          </a:stretch>
        </p:blipFill>
        <p:spPr>
          <a:xfrm>
            <a:off x="4504225" y="1939675"/>
            <a:ext cx="4278150" cy="2697676"/>
          </a:xfrm>
          <a:prstGeom prst="rect">
            <a:avLst/>
          </a:prstGeom>
          <a:noFill/>
          <a:ln cap="flat" cmpd="sng" w="28575">
            <a:solidFill>
              <a:schemeClr val="lt2"/>
            </a:solidFill>
            <a:prstDash val="solid"/>
            <a:round/>
            <a:headEnd len="sm" w="sm" type="none"/>
            <a:tailEnd len="sm" w="sm" type="none"/>
          </a:ln>
        </p:spPr>
      </p:pic>
      <p:pic>
        <p:nvPicPr>
          <p:cNvPr id="103" name="Google Shape;103;p18"/>
          <p:cNvPicPr preferRelativeResize="0"/>
          <p:nvPr/>
        </p:nvPicPr>
        <p:blipFill>
          <a:blip r:embed="rId5">
            <a:alphaModFix/>
          </a:blip>
          <a:stretch>
            <a:fillRect/>
          </a:stretch>
        </p:blipFill>
        <p:spPr>
          <a:xfrm>
            <a:off x="476250" y="1866663"/>
            <a:ext cx="3518312" cy="2974500"/>
          </a:xfrm>
          <a:prstGeom prst="rect">
            <a:avLst/>
          </a:prstGeom>
          <a:noFill/>
          <a:ln cap="flat" cmpd="sng" w="28575">
            <a:solidFill>
              <a:schemeClr val="lt2"/>
            </a:solidFill>
            <a:prstDash val="solid"/>
            <a:round/>
            <a:headEnd len="sm" w="sm" type="none"/>
            <a:tailEnd len="sm" w="sm" type="none"/>
          </a:ln>
        </p:spPr>
      </p:pic>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Analysis Findings Cont’d</a:t>
            </a:r>
            <a:endParaRPr/>
          </a:p>
          <a:p>
            <a:pPr indent="0" lvl="0" marL="0" rtl="0" algn="l">
              <a:spcBef>
                <a:spcPts val="0"/>
              </a:spcBef>
              <a:spcAft>
                <a:spcPts val="0"/>
              </a:spcAft>
              <a:buNone/>
            </a:pPr>
            <a:r>
              <a:t/>
            </a:r>
            <a:endParaRPr/>
          </a:p>
        </p:txBody>
      </p:sp>
      <p:sp>
        <p:nvSpPr>
          <p:cNvPr id="110" name="Google Shape;110;p19"/>
          <p:cNvSpPr txBox="1"/>
          <p:nvPr>
            <p:ph idx="1" type="body"/>
          </p:nvPr>
        </p:nvSpPr>
        <p:spPr>
          <a:xfrm>
            <a:off x="311700" y="863550"/>
            <a:ext cx="3486900" cy="369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then look across generations to see the top genres for tracks released during each listening decade.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As we are currently in Generation Alpha, this year being Q1 2024, we can see that already the # of genres have increased since last period of Generation Z.</a:t>
            </a:r>
            <a:endParaRPr/>
          </a:p>
        </p:txBody>
      </p:sp>
      <p:sp>
        <p:nvSpPr>
          <p:cNvPr id="111" name="Google Shape;111;p19"/>
          <p:cNvSpPr txBox="1"/>
          <p:nvPr/>
        </p:nvSpPr>
        <p:spPr>
          <a:xfrm>
            <a:off x="0" y="4626200"/>
            <a:ext cx="2690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Proxima Nova"/>
                <a:ea typeface="Proxima Nova"/>
                <a:cs typeface="Proxima Nova"/>
                <a:sym typeface="Proxima Nova"/>
                <a:hlinkClick r:id="rId3"/>
              </a:rPr>
              <a:t>How Spotify determines genres</a:t>
            </a:r>
            <a:endParaRPr sz="1200">
              <a:solidFill>
                <a:schemeClr val="accent3"/>
              </a:solidFill>
              <a:latin typeface="Proxima Nova"/>
              <a:ea typeface="Proxima Nova"/>
              <a:cs typeface="Proxima Nova"/>
              <a:sym typeface="Proxima Nova"/>
            </a:endParaRPr>
          </a:p>
        </p:txBody>
      </p:sp>
      <p:pic>
        <p:nvPicPr>
          <p:cNvPr id="112" name="Google Shape;112;p19"/>
          <p:cNvPicPr preferRelativeResize="0"/>
          <p:nvPr/>
        </p:nvPicPr>
        <p:blipFill rotWithShape="1">
          <a:blip r:embed="rId4">
            <a:alphaModFix/>
          </a:blip>
          <a:srcRect b="0" l="4498" r="0" t="0"/>
          <a:stretch/>
        </p:blipFill>
        <p:spPr>
          <a:xfrm>
            <a:off x="4241900" y="931125"/>
            <a:ext cx="4705101" cy="3695076"/>
          </a:xfrm>
          <a:prstGeom prst="rect">
            <a:avLst/>
          </a:prstGeom>
          <a:noFill/>
          <a:ln>
            <a:noFill/>
          </a:ln>
        </p:spPr>
      </p:pic>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Data Analysis Findings Cont’d</a:t>
            </a:r>
            <a:endParaRPr/>
          </a:p>
          <a:p>
            <a:pPr indent="0" lvl="0" marL="0" rtl="0" algn="l">
              <a:spcBef>
                <a:spcPts val="0"/>
              </a:spcBef>
              <a:spcAft>
                <a:spcPts val="0"/>
              </a:spcAft>
              <a:buNone/>
            </a:pPr>
            <a:r>
              <a:t/>
            </a:r>
            <a:endParaRPr/>
          </a:p>
        </p:txBody>
      </p:sp>
      <p:sp>
        <p:nvSpPr>
          <p:cNvPr id="119" name="Google Shape;119;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then look across generations to see the top genres for tracks released during each listening </a:t>
            </a:r>
            <a:r>
              <a:rPr lang="en"/>
              <a:t>decade</a:t>
            </a:r>
            <a:endParaRPr/>
          </a:p>
        </p:txBody>
      </p:sp>
      <p:pic>
        <p:nvPicPr>
          <p:cNvPr id="120" name="Google Shape;120;p20"/>
          <p:cNvPicPr preferRelativeResize="0"/>
          <p:nvPr/>
        </p:nvPicPr>
        <p:blipFill rotWithShape="1">
          <a:blip r:embed="rId3">
            <a:alphaModFix/>
          </a:blip>
          <a:srcRect b="16673" l="13245" r="8611" t="0"/>
          <a:stretch/>
        </p:blipFill>
        <p:spPr>
          <a:xfrm>
            <a:off x="0" y="1505950"/>
            <a:ext cx="2360501" cy="1887676"/>
          </a:xfrm>
          <a:prstGeom prst="rect">
            <a:avLst/>
          </a:prstGeom>
          <a:noFill/>
          <a:ln>
            <a:noFill/>
          </a:ln>
        </p:spPr>
      </p:pic>
      <p:pic>
        <p:nvPicPr>
          <p:cNvPr id="121" name="Google Shape;121;p20"/>
          <p:cNvPicPr preferRelativeResize="0"/>
          <p:nvPr/>
        </p:nvPicPr>
        <p:blipFill rotWithShape="1">
          <a:blip r:embed="rId4">
            <a:alphaModFix/>
          </a:blip>
          <a:srcRect b="13095" l="18077" r="17634" t="5058"/>
          <a:stretch/>
        </p:blipFill>
        <p:spPr>
          <a:xfrm>
            <a:off x="1868500" y="3203125"/>
            <a:ext cx="1832600" cy="1749875"/>
          </a:xfrm>
          <a:prstGeom prst="rect">
            <a:avLst/>
          </a:prstGeom>
          <a:noFill/>
          <a:ln>
            <a:noFill/>
          </a:ln>
        </p:spPr>
      </p:pic>
      <p:pic>
        <p:nvPicPr>
          <p:cNvPr id="122" name="Google Shape;122;p20"/>
          <p:cNvPicPr preferRelativeResize="0"/>
          <p:nvPr/>
        </p:nvPicPr>
        <p:blipFill rotWithShape="1">
          <a:blip r:embed="rId5">
            <a:alphaModFix/>
          </a:blip>
          <a:srcRect b="12644" l="14822" r="15622" t="5354"/>
          <a:stretch/>
        </p:blipFill>
        <p:spPr>
          <a:xfrm>
            <a:off x="3844375" y="1505950"/>
            <a:ext cx="1979005" cy="1749875"/>
          </a:xfrm>
          <a:prstGeom prst="rect">
            <a:avLst/>
          </a:prstGeom>
          <a:noFill/>
          <a:ln>
            <a:noFill/>
          </a:ln>
        </p:spPr>
      </p:pic>
      <p:pic>
        <p:nvPicPr>
          <p:cNvPr id="123" name="Google Shape;123;p20"/>
          <p:cNvPicPr preferRelativeResize="0"/>
          <p:nvPr/>
        </p:nvPicPr>
        <p:blipFill rotWithShape="1">
          <a:blip r:embed="rId6">
            <a:alphaModFix/>
          </a:blip>
          <a:srcRect b="16365" l="19196" r="12947" t="4763"/>
          <a:stretch/>
        </p:blipFill>
        <p:spPr>
          <a:xfrm>
            <a:off x="5823364" y="3203125"/>
            <a:ext cx="2007411" cy="1749875"/>
          </a:xfrm>
          <a:prstGeom prst="rect">
            <a:avLst/>
          </a:prstGeom>
          <a:noFill/>
          <a:ln>
            <a:noFill/>
          </a:ln>
        </p:spPr>
      </p:pic>
      <p:pic>
        <p:nvPicPr>
          <p:cNvPr id="124" name="Google Shape;124;p20"/>
          <p:cNvPicPr preferRelativeResize="0"/>
          <p:nvPr/>
        </p:nvPicPr>
        <p:blipFill rotWithShape="1">
          <a:blip r:embed="rId7">
            <a:alphaModFix/>
          </a:blip>
          <a:srcRect b="16957" l="19420" r="16739" t="5360"/>
          <a:stretch/>
        </p:blipFill>
        <p:spPr>
          <a:xfrm>
            <a:off x="7307250" y="1505950"/>
            <a:ext cx="1714299" cy="1564454"/>
          </a:xfrm>
          <a:prstGeom prst="rect">
            <a:avLst/>
          </a:prstGeom>
          <a:noFill/>
          <a:ln>
            <a:noFill/>
          </a:ln>
        </p:spPr>
      </p:pic>
      <p:sp>
        <p:nvSpPr>
          <p:cNvPr id="125" name="Google Shape;125;p20"/>
          <p:cNvSpPr txBox="1"/>
          <p:nvPr/>
        </p:nvSpPr>
        <p:spPr>
          <a:xfrm>
            <a:off x="0" y="4626200"/>
            <a:ext cx="26901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Proxima Nova"/>
                <a:ea typeface="Proxima Nova"/>
                <a:cs typeface="Proxima Nova"/>
                <a:sym typeface="Proxima Nova"/>
                <a:hlinkClick r:id="rId8"/>
              </a:rPr>
              <a:t>How Spotify determines genres</a:t>
            </a:r>
            <a:endParaRPr sz="1200">
              <a:solidFill>
                <a:schemeClr val="accent3"/>
              </a:solidFill>
              <a:latin typeface="Proxima Nova"/>
              <a:ea typeface="Proxima Nova"/>
              <a:cs typeface="Proxima Nova"/>
              <a:sym typeface="Proxima Nova"/>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Artists with the Most Top Tracks in a Generation</a:t>
            </a:r>
            <a:endParaRPr/>
          </a:p>
        </p:txBody>
      </p:sp>
      <p:sp>
        <p:nvSpPr>
          <p:cNvPr id="132" name="Google Shape;13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1"/>
          <p:cNvPicPr preferRelativeResize="0"/>
          <p:nvPr/>
        </p:nvPicPr>
        <p:blipFill>
          <a:blip r:embed="rId3">
            <a:alphaModFix/>
          </a:blip>
          <a:stretch>
            <a:fillRect/>
          </a:stretch>
        </p:blipFill>
        <p:spPr>
          <a:xfrm>
            <a:off x="311700" y="1338400"/>
            <a:ext cx="2676850" cy="1593367"/>
          </a:xfrm>
          <a:prstGeom prst="rect">
            <a:avLst/>
          </a:prstGeom>
          <a:noFill/>
          <a:ln>
            <a:noFill/>
          </a:ln>
        </p:spPr>
      </p:pic>
      <p:pic>
        <p:nvPicPr>
          <p:cNvPr id="134" name="Google Shape;134;p21"/>
          <p:cNvPicPr preferRelativeResize="0"/>
          <p:nvPr/>
        </p:nvPicPr>
        <p:blipFill>
          <a:blip r:embed="rId4">
            <a:alphaModFix/>
          </a:blip>
          <a:stretch>
            <a:fillRect/>
          </a:stretch>
        </p:blipFill>
        <p:spPr>
          <a:xfrm>
            <a:off x="311700" y="3263300"/>
            <a:ext cx="3621100" cy="1621025"/>
          </a:xfrm>
          <a:prstGeom prst="rect">
            <a:avLst/>
          </a:prstGeom>
          <a:noFill/>
          <a:ln>
            <a:noFill/>
          </a:ln>
        </p:spPr>
      </p:pic>
      <p:pic>
        <p:nvPicPr>
          <p:cNvPr id="135" name="Google Shape;135;p21"/>
          <p:cNvPicPr preferRelativeResize="0"/>
          <p:nvPr/>
        </p:nvPicPr>
        <p:blipFill>
          <a:blip r:embed="rId5">
            <a:alphaModFix/>
          </a:blip>
          <a:stretch>
            <a:fillRect/>
          </a:stretch>
        </p:blipFill>
        <p:spPr>
          <a:xfrm>
            <a:off x="3210350" y="1338400"/>
            <a:ext cx="2799962" cy="1621025"/>
          </a:xfrm>
          <a:prstGeom prst="rect">
            <a:avLst/>
          </a:prstGeom>
          <a:noFill/>
          <a:ln>
            <a:noFill/>
          </a:ln>
        </p:spPr>
      </p:pic>
      <p:pic>
        <p:nvPicPr>
          <p:cNvPr id="136" name="Google Shape;136;p21"/>
          <p:cNvPicPr preferRelativeResize="0"/>
          <p:nvPr/>
        </p:nvPicPr>
        <p:blipFill>
          <a:blip r:embed="rId6">
            <a:alphaModFix/>
          </a:blip>
          <a:stretch>
            <a:fillRect/>
          </a:stretch>
        </p:blipFill>
        <p:spPr>
          <a:xfrm>
            <a:off x="6280996" y="1290275"/>
            <a:ext cx="2676854" cy="1656300"/>
          </a:xfrm>
          <a:prstGeom prst="rect">
            <a:avLst/>
          </a:prstGeom>
          <a:noFill/>
          <a:ln>
            <a:noFill/>
          </a:ln>
        </p:spPr>
      </p:pic>
      <p:pic>
        <p:nvPicPr>
          <p:cNvPr id="137" name="Google Shape;137;p21"/>
          <p:cNvPicPr preferRelativeResize="0"/>
          <p:nvPr/>
        </p:nvPicPr>
        <p:blipFill>
          <a:blip r:embed="rId7">
            <a:alphaModFix/>
          </a:blip>
          <a:stretch>
            <a:fillRect/>
          </a:stretch>
        </p:blipFill>
        <p:spPr>
          <a:xfrm>
            <a:off x="4674425" y="3280100"/>
            <a:ext cx="2799950" cy="1627899"/>
          </a:xfrm>
          <a:prstGeom prst="rect">
            <a:avLst/>
          </a:prstGeom>
          <a:noFill/>
          <a:ln>
            <a:noFill/>
          </a:ln>
        </p:spPr>
      </p:pic>
      <p:sp>
        <p:nvSpPr>
          <p:cNvPr id="138" name="Google Shape;138;p21"/>
          <p:cNvSpPr txBox="1"/>
          <p:nvPr/>
        </p:nvSpPr>
        <p:spPr>
          <a:xfrm>
            <a:off x="244525" y="944800"/>
            <a:ext cx="3420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Baby Boomers (64 artists):</a:t>
            </a:r>
            <a:endParaRPr sz="1800">
              <a:solidFill>
                <a:schemeClr val="accent3"/>
              </a:solidFill>
              <a:latin typeface="Proxima Nova"/>
              <a:ea typeface="Proxima Nova"/>
              <a:cs typeface="Proxima Nova"/>
              <a:sym typeface="Proxima Nova"/>
            </a:endParaRPr>
          </a:p>
        </p:txBody>
      </p:sp>
      <p:sp>
        <p:nvSpPr>
          <p:cNvPr id="139" name="Google Shape;139;p21"/>
          <p:cNvSpPr txBox="1"/>
          <p:nvPr/>
        </p:nvSpPr>
        <p:spPr>
          <a:xfrm>
            <a:off x="244525" y="2878475"/>
            <a:ext cx="31794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Gen X (108 artists):</a:t>
            </a:r>
            <a:endParaRPr sz="1800">
              <a:solidFill>
                <a:schemeClr val="accent3"/>
              </a:solidFill>
              <a:latin typeface="Proxima Nova"/>
              <a:ea typeface="Proxima Nova"/>
              <a:cs typeface="Proxima Nova"/>
              <a:sym typeface="Proxima Nova"/>
            </a:endParaRPr>
          </a:p>
        </p:txBody>
      </p:sp>
      <p:sp>
        <p:nvSpPr>
          <p:cNvPr id="140" name="Google Shape;140;p21"/>
          <p:cNvSpPr txBox="1"/>
          <p:nvPr/>
        </p:nvSpPr>
        <p:spPr>
          <a:xfrm>
            <a:off x="3210350" y="944800"/>
            <a:ext cx="26055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Millennials (101 artists):</a:t>
            </a:r>
            <a:endParaRPr sz="1800">
              <a:solidFill>
                <a:schemeClr val="accent3"/>
              </a:solidFill>
              <a:latin typeface="Proxima Nova"/>
              <a:ea typeface="Proxima Nova"/>
              <a:cs typeface="Proxima Nova"/>
              <a:sym typeface="Proxima Nova"/>
            </a:endParaRPr>
          </a:p>
        </p:txBody>
      </p:sp>
      <p:sp>
        <p:nvSpPr>
          <p:cNvPr id="141" name="Google Shape;141;p21"/>
          <p:cNvSpPr txBox="1"/>
          <p:nvPr/>
        </p:nvSpPr>
        <p:spPr>
          <a:xfrm>
            <a:off x="6281000" y="944800"/>
            <a:ext cx="25122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Gen Z (125 artists):</a:t>
            </a:r>
            <a:endParaRPr sz="1800">
              <a:solidFill>
                <a:schemeClr val="accent3"/>
              </a:solidFill>
              <a:latin typeface="Proxima Nova"/>
              <a:ea typeface="Proxima Nova"/>
              <a:cs typeface="Proxima Nova"/>
              <a:sym typeface="Proxima Nova"/>
            </a:endParaRPr>
          </a:p>
        </p:txBody>
      </p:sp>
      <p:sp>
        <p:nvSpPr>
          <p:cNvPr id="142" name="Google Shape;142;p21"/>
          <p:cNvSpPr txBox="1"/>
          <p:nvPr/>
        </p:nvSpPr>
        <p:spPr>
          <a:xfrm>
            <a:off x="4598225" y="2931774"/>
            <a:ext cx="2512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Gen Alpha (53 artists):</a:t>
            </a:r>
            <a:endParaRPr sz="18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